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B1E0B6-20EC-4EBE-8F74-8F3DD6A4D286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C8B2A0D8-94E6-48BA-9B2C-D4AE41A8D402}">
      <dgm:prSet phldrT="[Texto]" custT="1"/>
      <dgm:spPr/>
      <dgm:t>
        <a:bodyPr/>
        <a:lstStyle/>
        <a:p>
          <a:r>
            <a:rPr lang="pt-BR" sz="1600" dirty="0" smtClean="0"/>
            <a:t>Ações  de organizações políticas, não governamentais e  dos setores da educação e cultura.</a:t>
          </a:r>
          <a:endParaRPr lang="pt-BR" sz="1600" dirty="0"/>
        </a:p>
      </dgm:t>
    </dgm:pt>
    <dgm:pt modelId="{43908ACC-1965-49C2-8B1B-9E8D50DB4A97}" type="parTrans" cxnId="{82E132AD-CADB-4226-A244-B2CE8A858450}">
      <dgm:prSet/>
      <dgm:spPr/>
      <dgm:t>
        <a:bodyPr/>
        <a:lstStyle/>
        <a:p>
          <a:endParaRPr lang="pt-BR"/>
        </a:p>
      </dgm:t>
    </dgm:pt>
    <dgm:pt modelId="{FB648807-F32B-4627-AB9A-7BFD64D1144B}" type="sibTrans" cxnId="{82E132AD-CADB-4226-A244-B2CE8A858450}">
      <dgm:prSet/>
      <dgm:spPr/>
      <dgm:t>
        <a:bodyPr/>
        <a:lstStyle/>
        <a:p>
          <a:endParaRPr lang="pt-BR"/>
        </a:p>
      </dgm:t>
    </dgm:pt>
    <dgm:pt modelId="{40D52E77-F8A2-44C2-813D-F7F40FAC4BB6}">
      <dgm:prSet phldrT="[Texto]" custT="1"/>
      <dgm:spPr/>
      <dgm:t>
        <a:bodyPr/>
        <a:lstStyle/>
        <a:p>
          <a:r>
            <a:rPr lang="pt-BR" sz="1200" dirty="0" smtClean="0"/>
            <a:t>Ações das comunidades;</a:t>
          </a:r>
          <a:endParaRPr lang="pt-BR" sz="1200" dirty="0"/>
        </a:p>
      </dgm:t>
    </dgm:pt>
    <dgm:pt modelId="{9EC44B04-BDE6-41F2-86EB-93AD9D3BFF8C}" type="parTrans" cxnId="{E11A608C-F372-4D95-9AF4-89C7E88C93B5}">
      <dgm:prSet/>
      <dgm:spPr/>
      <dgm:t>
        <a:bodyPr/>
        <a:lstStyle/>
        <a:p>
          <a:endParaRPr lang="pt-BR"/>
        </a:p>
      </dgm:t>
    </dgm:pt>
    <dgm:pt modelId="{BEDB353E-09CF-44CE-BAF2-7DED99DC708A}" type="sibTrans" cxnId="{E11A608C-F372-4D95-9AF4-89C7E88C93B5}">
      <dgm:prSet/>
      <dgm:spPr/>
      <dgm:t>
        <a:bodyPr/>
        <a:lstStyle/>
        <a:p>
          <a:endParaRPr lang="pt-BR"/>
        </a:p>
      </dgm:t>
    </dgm:pt>
    <dgm:pt modelId="{3D1D6E77-62AA-45FD-B16E-968EDBEA14EE}">
      <dgm:prSet phldrT="[Texto]" custT="1"/>
      <dgm:spPr/>
      <dgm:t>
        <a:bodyPr/>
        <a:lstStyle/>
        <a:p>
          <a:r>
            <a:rPr lang="pt-BR" sz="2000" dirty="0" smtClean="0"/>
            <a:t>Ações dos movimentos e organizações sociais</a:t>
          </a:r>
          <a:endParaRPr lang="pt-BR" sz="2000" dirty="0"/>
        </a:p>
      </dgm:t>
    </dgm:pt>
    <dgm:pt modelId="{3B41B0C6-CB5F-4710-A887-0EE733926047}" type="parTrans" cxnId="{9CD08526-3405-4584-8D8D-C8451B4E759E}">
      <dgm:prSet/>
      <dgm:spPr/>
      <dgm:t>
        <a:bodyPr/>
        <a:lstStyle/>
        <a:p>
          <a:endParaRPr lang="pt-BR"/>
        </a:p>
      </dgm:t>
    </dgm:pt>
    <dgm:pt modelId="{8D8A9177-64E4-4D97-884C-6D75876CF19F}" type="sibTrans" cxnId="{9CD08526-3405-4584-8D8D-C8451B4E759E}">
      <dgm:prSet/>
      <dgm:spPr/>
      <dgm:t>
        <a:bodyPr/>
        <a:lstStyle/>
        <a:p>
          <a:endParaRPr lang="pt-BR"/>
        </a:p>
      </dgm:t>
    </dgm:pt>
    <dgm:pt modelId="{D63EDC8A-A082-4811-98AE-93AD05AB5E60}" type="pres">
      <dgm:prSet presAssocID="{10B1E0B6-20EC-4EBE-8F74-8F3DD6A4D286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061DEA95-8C40-4063-9D8E-41F022D72B8E}" type="pres">
      <dgm:prSet presAssocID="{C8B2A0D8-94E6-48BA-9B2C-D4AE41A8D402}" presName="gear1" presStyleLbl="node1" presStyleIdx="0" presStyleCnt="3" custScaleX="160870" custScaleY="155337" custLinFactX="-68577" custLinFactNeighborX="-100000" custLinFactNeighborY="-3628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5D1D9A4-0737-479B-AE29-8EAC7A45E4BC}" type="pres">
      <dgm:prSet presAssocID="{C8B2A0D8-94E6-48BA-9B2C-D4AE41A8D402}" presName="gear1srcNode" presStyleLbl="node1" presStyleIdx="0" presStyleCnt="3"/>
      <dgm:spPr/>
      <dgm:t>
        <a:bodyPr/>
        <a:lstStyle/>
        <a:p>
          <a:endParaRPr lang="pt-BR"/>
        </a:p>
      </dgm:t>
    </dgm:pt>
    <dgm:pt modelId="{0CC70ECE-6220-4DC6-B1BA-C9930AA1C021}" type="pres">
      <dgm:prSet presAssocID="{C8B2A0D8-94E6-48BA-9B2C-D4AE41A8D402}" presName="gear1dstNode" presStyleLbl="node1" presStyleIdx="0" presStyleCnt="3"/>
      <dgm:spPr/>
      <dgm:t>
        <a:bodyPr/>
        <a:lstStyle/>
        <a:p>
          <a:endParaRPr lang="pt-BR"/>
        </a:p>
      </dgm:t>
    </dgm:pt>
    <dgm:pt modelId="{47E828A2-AADF-449F-99F0-4A6CEC676B9B}" type="pres">
      <dgm:prSet presAssocID="{40D52E77-F8A2-44C2-813D-F7F40FAC4BB6}" presName="gear2" presStyleLbl="node1" presStyleIdx="1" presStyleCnt="3" custScaleX="143479" custScaleY="132609" custLinFactNeighborX="29185" custLinFactNeighborY="-22825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98EA5B9-28BA-4144-B73E-88ABD76E8B77}" type="pres">
      <dgm:prSet presAssocID="{40D52E77-F8A2-44C2-813D-F7F40FAC4BB6}" presName="gear2srcNode" presStyleLbl="node1" presStyleIdx="1" presStyleCnt="3"/>
      <dgm:spPr/>
      <dgm:t>
        <a:bodyPr/>
        <a:lstStyle/>
        <a:p>
          <a:endParaRPr lang="pt-BR"/>
        </a:p>
      </dgm:t>
    </dgm:pt>
    <dgm:pt modelId="{C6FBBF52-65DE-4980-BCBF-9C6924580FA3}" type="pres">
      <dgm:prSet presAssocID="{40D52E77-F8A2-44C2-813D-F7F40FAC4BB6}" presName="gear2dstNode" presStyleLbl="node1" presStyleIdx="1" presStyleCnt="3"/>
      <dgm:spPr/>
      <dgm:t>
        <a:bodyPr/>
        <a:lstStyle/>
        <a:p>
          <a:endParaRPr lang="pt-BR"/>
        </a:p>
      </dgm:t>
    </dgm:pt>
    <dgm:pt modelId="{F237614F-46AA-453B-8555-E9DACF6A0820}" type="pres">
      <dgm:prSet presAssocID="{3D1D6E77-62AA-45FD-B16E-968EDBEA14EE}" presName="gear3" presStyleLbl="node1" presStyleIdx="2" presStyleCnt="3" custScaleX="215943" custScaleY="208333" custLinFactX="15979" custLinFactNeighborX="100000" custLinFactNeighborY="39179"/>
      <dgm:spPr/>
      <dgm:t>
        <a:bodyPr/>
        <a:lstStyle/>
        <a:p>
          <a:endParaRPr lang="pt-BR"/>
        </a:p>
      </dgm:t>
    </dgm:pt>
    <dgm:pt modelId="{4FE39782-0CAD-4A0A-BF95-D630E133F670}" type="pres">
      <dgm:prSet presAssocID="{3D1D6E77-62AA-45FD-B16E-968EDBEA14E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00FEE2F-5D81-4D14-B1B0-5202A509BE50}" type="pres">
      <dgm:prSet presAssocID="{3D1D6E77-62AA-45FD-B16E-968EDBEA14EE}" presName="gear3srcNode" presStyleLbl="node1" presStyleIdx="2" presStyleCnt="3"/>
      <dgm:spPr/>
      <dgm:t>
        <a:bodyPr/>
        <a:lstStyle/>
        <a:p>
          <a:endParaRPr lang="pt-BR"/>
        </a:p>
      </dgm:t>
    </dgm:pt>
    <dgm:pt modelId="{2D558E81-B797-4B17-8234-7EB47CC8D564}" type="pres">
      <dgm:prSet presAssocID="{3D1D6E77-62AA-45FD-B16E-968EDBEA14EE}" presName="gear3dstNode" presStyleLbl="node1" presStyleIdx="2" presStyleCnt="3"/>
      <dgm:spPr/>
      <dgm:t>
        <a:bodyPr/>
        <a:lstStyle/>
        <a:p>
          <a:endParaRPr lang="pt-BR"/>
        </a:p>
      </dgm:t>
    </dgm:pt>
    <dgm:pt modelId="{7A35FBCF-6C22-41B3-B018-A4098DFB8639}" type="pres">
      <dgm:prSet presAssocID="{FB648807-F32B-4627-AB9A-7BFD64D1144B}" presName="connector1" presStyleLbl="sibTrans2D1" presStyleIdx="0" presStyleCnt="3" custLinFactX="1058" custLinFactNeighborX="100000" custLinFactNeighborY="-6795"/>
      <dgm:spPr/>
      <dgm:t>
        <a:bodyPr/>
        <a:lstStyle/>
        <a:p>
          <a:endParaRPr lang="pt-BR"/>
        </a:p>
      </dgm:t>
    </dgm:pt>
    <dgm:pt modelId="{4BAC8A1B-D938-488D-9884-398A77F4BC92}" type="pres">
      <dgm:prSet presAssocID="{BEDB353E-09CF-44CE-BAF2-7DED99DC708A}" presName="connector2" presStyleLbl="sibTrans2D1" presStyleIdx="1" presStyleCnt="3" custLinFactX="-46081" custLinFactNeighborX="-100000" custLinFactNeighborY="-26271"/>
      <dgm:spPr/>
      <dgm:t>
        <a:bodyPr/>
        <a:lstStyle/>
        <a:p>
          <a:endParaRPr lang="pt-BR"/>
        </a:p>
      </dgm:t>
    </dgm:pt>
    <dgm:pt modelId="{9788C177-501C-4E14-8D6E-9C784596BB6F}" type="pres">
      <dgm:prSet presAssocID="{8D8A9177-64E4-4D97-884C-6D75876CF19F}" presName="connector3" presStyleLbl="sibTrans2D1" presStyleIdx="2" presStyleCnt="3" custLinFactNeighborX="79760" custLinFactNeighborY="-2402"/>
      <dgm:spPr/>
      <dgm:t>
        <a:bodyPr/>
        <a:lstStyle/>
        <a:p>
          <a:endParaRPr lang="pt-BR"/>
        </a:p>
      </dgm:t>
    </dgm:pt>
  </dgm:ptLst>
  <dgm:cxnLst>
    <dgm:cxn modelId="{591DC93E-9C54-49E6-AEA8-0DDA8A1913FA}" type="presOf" srcId="{3D1D6E77-62AA-45FD-B16E-968EDBEA14EE}" destId="{100FEE2F-5D81-4D14-B1B0-5202A509BE50}" srcOrd="2" destOrd="0" presId="urn:microsoft.com/office/officeart/2005/8/layout/gear1"/>
    <dgm:cxn modelId="{E11A608C-F372-4D95-9AF4-89C7E88C93B5}" srcId="{10B1E0B6-20EC-4EBE-8F74-8F3DD6A4D286}" destId="{40D52E77-F8A2-44C2-813D-F7F40FAC4BB6}" srcOrd="1" destOrd="0" parTransId="{9EC44B04-BDE6-41F2-86EB-93AD9D3BFF8C}" sibTransId="{BEDB353E-09CF-44CE-BAF2-7DED99DC708A}"/>
    <dgm:cxn modelId="{13E0C840-FF9E-4308-9D87-71968C504919}" type="presOf" srcId="{40D52E77-F8A2-44C2-813D-F7F40FAC4BB6}" destId="{47E828A2-AADF-449F-99F0-4A6CEC676B9B}" srcOrd="0" destOrd="0" presId="urn:microsoft.com/office/officeart/2005/8/layout/gear1"/>
    <dgm:cxn modelId="{213C6D0C-2C3A-4566-98C2-FD1C59CF330E}" type="presOf" srcId="{BEDB353E-09CF-44CE-BAF2-7DED99DC708A}" destId="{4BAC8A1B-D938-488D-9884-398A77F4BC92}" srcOrd="0" destOrd="0" presId="urn:microsoft.com/office/officeart/2005/8/layout/gear1"/>
    <dgm:cxn modelId="{FAB608ED-90B7-4682-B686-EC682DDC5117}" type="presOf" srcId="{40D52E77-F8A2-44C2-813D-F7F40FAC4BB6}" destId="{C6FBBF52-65DE-4980-BCBF-9C6924580FA3}" srcOrd="2" destOrd="0" presId="urn:microsoft.com/office/officeart/2005/8/layout/gear1"/>
    <dgm:cxn modelId="{9A05E33F-EF65-4033-BCA1-5E993AB7E5F3}" type="presOf" srcId="{FB648807-F32B-4627-AB9A-7BFD64D1144B}" destId="{7A35FBCF-6C22-41B3-B018-A4098DFB8639}" srcOrd="0" destOrd="0" presId="urn:microsoft.com/office/officeart/2005/8/layout/gear1"/>
    <dgm:cxn modelId="{DACFEC47-7F42-4E80-8A24-B60F1718DB29}" type="presOf" srcId="{3D1D6E77-62AA-45FD-B16E-968EDBEA14EE}" destId="{4FE39782-0CAD-4A0A-BF95-D630E133F670}" srcOrd="1" destOrd="0" presId="urn:microsoft.com/office/officeart/2005/8/layout/gear1"/>
    <dgm:cxn modelId="{9DA8DCC1-CA44-482A-A746-3D60BAFC7CA0}" type="presOf" srcId="{3D1D6E77-62AA-45FD-B16E-968EDBEA14EE}" destId="{F237614F-46AA-453B-8555-E9DACF6A0820}" srcOrd="0" destOrd="0" presId="urn:microsoft.com/office/officeart/2005/8/layout/gear1"/>
    <dgm:cxn modelId="{9CD08526-3405-4584-8D8D-C8451B4E759E}" srcId="{10B1E0B6-20EC-4EBE-8F74-8F3DD6A4D286}" destId="{3D1D6E77-62AA-45FD-B16E-968EDBEA14EE}" srcOrd="2" destOrd="0" parTransId="{3B41B0C6-CB5F-4710-A887-0EE733926047}" sibTransId="{8D8A9177-64E4-4D97-884C-6D75876CF19F}"/>
    <dgm:cxn modelId="{3B7FFD04-B924-4A29-827D-E63BCF712631}" type="presOf" srcId="{10B1E0B6-20EC-4EBE-8F74-8F3DD6A4D286}" destId="{D63EDC8A-A082-4811-98AE-93AD05AB5E60}" srcOrd="0" destOrd="0" presId="urn:microsoft.com/office/officeart/2005/8/layout/gear1"/>
    <dgm:cxn modelId="{5FF9EAFD-9A8E-4F88-8D41-0BCF0FD03A0E}" type="presOf" srcId="{C8B2A0D8-94E6-48BA-9B2C-D4AE41A8D402}" destId="{E5D1D9A4-0737-479B-AE29-8EAC7A45E4BC}" srcOrd="1" destOrd="0" presId="urn:microsoft.com/office/officeart/2005/8/layout/gear1"/>
    <dgm:cxn modelId="{94B1288F-BF6C-4A83-9773-BC89BF4A1181}" type="presOf" srcId="{3D1D6E77-62AA-45FD-B16E-968EDBEA14EE}" destId="{2D558E81-B797-4B17-8234-7EB47CC8D564}" srcOrd="3" destOrd="0" presId="urn:microsoft.com/office/officeart/2005/8/layout/gear1"/>
    <dgm:cxn modelId="{699F0614-A59A-46DF-AEAE-02233F1BEB48}" type="presOf" srcId="{8D8A9177-64E4-4D97-884C-6D75876CF19F}" destId="{9788C177-501C-4E14-8D6E-9C784596BB6F}" srcOrd="0" destOrd="0" presId="urn:microsoft.com/office/officeart/2005/8/layout/gear1"/>
    <dgm:cxn modelId="{56D56391-9857-404C-97B0-37FA77F6FCB7}" type="presOf" srcId="{C8B2A0D8-94E6-48BA-9B2C-D4AE41A8D402}" destId="{0CC70ECE-6220-4DC6-B1BA-C9930AA1C021}" srcOrd="2" destOrd="0" presId="urn:microsoft.com/office/officeart/2005/8/layout/gear1"/>
    <dgm:cxn modelId="{D6811FAB-041D-48E3-AE33-93351A163C2C}" type="presOf" srcId="{C8B2A0D8-94E6-48BA-9B2C-D4AE41A8D402}" destId="{061DEA95-8C40-4063-9D8E-41F022D72B8E}" srcOrd="0" destOrd="0" presId="urn:microsoft.com/office/officeart/2005/8/layout/gear1"/>
    <dgm:cxn modelId="{82E132AD-CADB-4226-A244-B2CE8A858450}" srcId="{10B1E0B6-20EC-4EBE-8F74-8F3DD6A4D286}" destId="{C8B2A0D8-94E6-48BA-9B2C-D4AE41A8D402}" srcOrd="0" destOrd="0" parTransId="{43908ACC-1965-49C2-8B1B-9E8D50DB4A97}" sibTransId="{FB648807-F32B-4627-AB9A-7BFD64D1144B}"/>
    <dgm:cxn modelId="{868A5441-8011-4DFC-9644-9B743AB546FF}" type="presOf" srcId="{40D52E77-F8A2-44C2-813D-F7F40FAC4BB6}" destId="{498EA5B9-28BA-4144-B73E-88ABD76E8B77}" srcOrd="1" destOrd="0" presId="urn:microsoft.com/office/officeart/2005/8/layout/gear1"/>
    <dgm:cxn modelId="{CEF09224-DC04-4BFD-A318-CEDBF4B0811C}" type="presParOf" srcId="{D63EDC8A-A082-4811-98AE-93AD05AB5E60}" destId="{061DEA95-8C40-4063-9D8E-41F022D72B8E}" srcOrd="0" destOrd="0" presId="urn:microsoft.com/office/officeart/2005/8/layout/gear1"/>
    <dgm:cxn modelId="{B09AB5FF-6697-45FC-8D0F-46857218F049}" type="presParOf" srcId="{D63EDC8A-A082-4811-98AE-93AD05AB5E60}" destId="{E5D1D9A4-0737-479B-AE29-8EAC7A45E4BC}" srcOrd="1" destOrd="0" presId="urn:microsoft.com/office/officeart/2005/8/layout/gear1"/>
    <dgm:cxn modelId="{35E5A95A-3B2F-4EF2-A378-284A3F5A797F}" type="presParOf" srcId="{D63EDC8A-A082-4811-98AE-93AD05AB5E60}" destId="{0CC70ECE-6220-4DC6-B1BA-C9930AA1C021}" srcOrd="2" destOrd="0" presId="urn:microsoft.com/office/officeart/2005/8/layout/gear1"/>
    <dgm:cxn modelId="{3EDFE168-2766-476F-A2BA-6912574B93EF}" type="presParOf" srcId="{D63EDC8A-A082-4811-98AE-93AD05AB5E60}" destId="{47E828A2-AADF-449F-99F0-4A6CEC676B9B}" srcOrd="3" destOrd="0" presId="urn:microsoft.com/office/officeart/2005/8/layout/gear1"/>
    <dgm:cxn modelId="{F3CE6A61-15ED-4D0A-B6D5-B286087DC23F}" type="presParOf" srcId="{D63EDC8A-A082-4811-98AE-93AD05AB5E60}" destId="{498EA5B9-28BA-4144-B73E-88ABD76E8B77}" srcOrd="4" destOrd="0" presId="urn:microsoft.com/office/officeart/2005/8/layout/gear1"/>
    <dgm:cxn modelId="{3AB19462-5D6D-4186-9299-CFB5632DE6F5}" type="presParOf" srcId="{D63EDC8A-A082-4811-98AE-93AD05AB5E60}" destId="{C6FBBF52-65DE-4980-BCBF-9C6924580FA3}" srcOrd="5" destOrd="0" presId="urn:microsoft.com/office/officeart/2005/8/layout/gear1"/>
    <dgm:cxn modelId="{FB5E8337-3A06-499D-9780-24AFDE888E6B}" type="presParOf" srcId="{D63EDC8A-A082-4811-98AE-93AD05AB5E60}" destId="{F237614F-46AA-453B-8555-E9DACF6A0820}" srcOrd="6" destOrd="0" presId="urn:microsoft.com/office/officeart/2005/8/layout/gear1"/>
    <dgm:cxn modelId="{CE0523BA-48E8-4E74-A0C8-363C74BF2DD6}" type="presParOf" srcId="{D63EDC8A-A082-4811-98AE-93AD05AB5E60}" destId="{4FE39782-0CAD-4A0A-BF95-D630E133F670}" srcOrd="7" destOrd="0" presId="urn:microsoft.com/office/officeart/2005/8/layout/gear1"/>
    <dgm:cxn modelId="{F08D1326-3793-4222-8258-A65425242E86}" type="presParOf" srcId="{D63EDC8A-A082-4811-98AE-93AD05AB5E60}" destId="{100FEE2F-5D81-4D14-B1B0-5202A509BE50}" srcOrd="8" destOrd="0" presId="urn:microsoft.com/office/officeart/2005/8/layout/gear1"/>
    <dgm:cxn modelId="{0A18A13D-D9F4-43ED-9358-3EFEA757B920}" type="presParOf" srcId="{D63EDC8A-A082-4811-98AE-93AD05AB5E60}" destId="{2D558E81-B797-4B17-8234-7EB47CC8D564}" srcOrd="9" destOrd="0" presId="urn:microsoft.com/office/officeart/2005/8/layout/gear1"/>
    <dgm:cxn modelId="{0984F108-2E58-49C8-8385-B3754D21ACB8}" type="presParOf" srcId="{D63EDC8A-A082-4811-98AE-93AD05AB5E60}" destId="{7A35FBCF-6C22-41B3-B018-A4098DFB8639}" srcOrd="10" destOrd="0" presId="urn:microsoft.com/office/officeart/2005/8/layout/gear1"/>
    <dgm:cxn modelId="{09B67154-44F1-4382-A250-E14BE9FA7C19}" type="presParOf" srcId="{D63EDC8A-A082-4811-98AE-93AD05AB5E60}" destId="{4BAC8A1B-D938-488D-9884-398A77F4BC92}" srcOrd="11" destOrd="0" presId="urn:microsoft.com/office/officeart/2005/8/layout/gear1"/>
    <dgm:cxn modelId="{7D549F27-D201-4AE4-A1D2-90CE706E0CA6}" type="presParOf" srcId="{D63EDC8A-A082-4811-98AE-93AD05AB5E60}" destId="{9788C177-501C-4E14-8D6E-9C784596BB6F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1DEA95-8C40-4063-9D8E-41F022D72B8E}">
      <dsp:nvSpPr>
        <dsp:cNvPr id="0" name=""/>
        <dsp:cNvSpPr/>
      </dsp:nvSpPr>
      <dsp:spPr>
        <a:xfrm>
          <a:off x="72003" y="504051"/>
          <a:ext cx="2930733" cy="2829933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/>
            <a:t>Ações  de organizações políticas, não governamentais e  dos setores da educação e cultura.</a:t>
          </a:r>
          <a:endParaRPr lang="pt-BR" sz="1600" kern="1200" dirty="0"/>
        </a:p>
      </dsp:txBody>
      <dsp:txXfrm>
        <a:off x="72003" y="504051"/>
        <a:ext cx="2930733" cy="2829933"/>
      </dsp:txXfrm>
    </dsp:sp>
    <dsp:sp modelId="{47E828A2-AADF-449F-99F0-4A6CEC676B9B}">
      <dsp:nvSpPr>
        <dsp:cNvPr id="0" name=""/>
        <dsp:cNvSpPr/>
      </dsp:nvSpPr>
      <dsp:spPr>
        <a:xfrm>
          <a:off x="2736300" y="720086"/>
          <a:ext cx="1901020" cy="1756999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/>
            <a:t>Ações das comunidades;</a:t>
          </a:r>
          <a:endParaRPr lang="pt-BR" sz="1200" kern="1200" dirty="0"/>
        </a:p>
      </dsp:txBody>
      <dsp:txXfrm>
        <a:off x="2736300" y="720086"/>
        <a:ext cx="1901020" cy="1756999"/>
      </dsp:txXfrm>
    </dsp:sp>
    <dsp:sp modelId="{F237614F-46AA-453B-8555-E9DACF6A0820}">
      <dsp:nvSpPr>
        <dsp:cNvPr id="0" name=""/>
        <dsp:cNvSpPr/>
      </dsp:nvSpPr>
      <dsp:spPr>
        <a:xfrm rot="20700000">
          <a:off x="4453096" y="262277"/>
          <a:ext cx="2839484" cy="266837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Ações dos movimentos e organizações sociais</a:t>
          </a:r>
          <a:endParaRPr lang="pt-BR" sz="2000" kern="1200" dirty="0"/>
        </a:p>
      </dsp:txBody>
      <dsp:txXfrm>
        <a:off x="5086027" y="837380"/>
        <a:ext cx="1573621" cy="1518166"/>
      </dsp:txXfrm>
    </dsp:sp>
    <dsp:sp modelId="{7A35FBCF-6C22-41B3-B018-A4098DFB8639}">
      <dsp:nvSpPr>
        <dsp:cNvPr id="0" name=""/>
        <dsp:cNvSpPr/>
      </dsp:nvSpPr>
      <dsp:spPr>
        <a:xfrm>
          <a:off x="5904663" y="1241107"/>
          <a:ext cx="2331907" cy="2331907"/>
        </a:xfrm>
        <a:prstGeom prst="circularArrow">
          <a:avLst>
            <a:gd name="adj1" fmla="val 4688"/>
            <a:gd name="adj2" fmla="val 299029"/>
            <a:gd name="adj3" fmla="val 2490750"/>
            <a:gd name="adj4" fmla="val 15917155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AC8A1B-D938-488D-9884-398A77F4BC92}">
      <dsp:nvSpPr>
        <dsp:cNvPr id="0" name=""/>
        <dsp:cNvSpPr/>
      </dsp:nvSpPr>
      <dsp:spPr>
        <a:xfrm>
          <a:off x="-72010" y="504052"/>
          <a:ext cx="1694276" cy="169427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88C177-501C-4E14-8D6E-9C784596BB6F}">
      <dsp:nvSpPr>
        <dsp:cNvPr id="0" name=""/>
        <dsp:cNvSpPr/>
      </dsp:nvSpPr>
      <dsp:spPr>
        <a:xfrm>
          <a:off x="4536507" y="9"/>
          <a:ext cx="1826770" cy="182677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0E8032-DE63-4B1D-A65B-24CB1BC5030D}" type="datetimeFigureOut">
              <a:rPr lang="pt-BR" smtClean="0"/>
              <a:pPr/>
              <a:t>16/06/2011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F8580D-B3DD-4D02-A478-27252831E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0E8032-DE63-4B1D-A65B-24CB1BC5030D}" type="datetimeFigureOut">
              <a:rPr lang="pt-BR" smtClean="0"/>
              <a:pPr/>
              <a:t>16/06/2011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8580D-B3DD-4D02-A478-27252831E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0E8032-DE63-4B1D-A65B-24CB1BC5030D}" type="datetimeFigureOut">
              <a:rPr lang="pt-BR" smtClean="0"/>
              <a:pPr/>
              <a:t>16/06/2011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8580D-B3DD-4D02-A478-27252831E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0E8032-DE63-4B1D-A65B-24CB1BC5030D}" type="datetimeFigureOut">
              <a:rPr lang="pt-BR" smtClean="0"/>
              <a:pPr/>
              <a:t>16/06/2011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8580D-B3DD-4D02-A478-27252831E0A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0E8032-DE63-4B1D-A65B-24CB1BC5030D}" type="datetimeFigureOut">
              <a:rPr lang="pt-BR" smtClean="0"/>
              <a:pPr/>
              <a:t>16/06/2011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8580D-B3DD-4D02-A478-27252831E0A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0E8032-DE63-4B1D-A65B-24CB1BC5030D}" type="datetimeFigureOut">
              <a:rPr lang="pt-BR" smtClean="0"/>
              <a:pPr/>
              <a:t>16/06/2011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8580D-B3DD-4D02-A478-27252831E0A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0E8032-DE63-4B1D-A65B-24CB1BC5030D}" type="datetimeFigureOut">
              <a:rPr lang="pt-BR" smtClean="0"/>
              <a:pPr/>
              <a:t>16/06/2011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8580D-B3DD-4D02-A478-27252831E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0E8032-DE63-4B1D-A65B-24CB1BC5030D}" type="datetimeFigureOut">
              <a:rPr lang="pt-BR" smtClean="0"/>
              <a:pPr/>
              <a:t>16/06/2011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8580D-B3DD-4D02-A478-27252831E0A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0E8032-DE63-4B1D-A65B-24CB1BC5030D}" type="datetimeFigureOut">
              <a:rPr lang="pt-BR" smtClean="0"/>
              <a:pPr/>
              <a:t>16/06/2011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8580D-B3DD-4D02-A478-27252831E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D0E8032-DE63-4B1D-A65B-24CB1BC5030D}" type="datetimeFigureOut">
              <a:rPr lang="pt-BR" smtClean="0"/>
              <a:pPr/>
              <a:t>16/06/2011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F8580D-B3DD-4D02-A478-27252831E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0E8032-DE63-4B1D-A65B-24CB1BC5030D}" type="datetimeFigureOut">
              <a:rPr lang="pt-BR" smtClean="0"/>
              <a:pPr/>
              <a:t>16/06/2011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F8580D-B3DD-4D02-A478-27252831E0A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D0E8032-DE63-4B1D-A65B-24CB1BC5030D}" type="datetimeFigureOut">
              <a:rPr lang="pt-BR" smtClean="0"/>
              <a:pPr/>
              <a:t>16/06/2011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DF8580D-B3DD-4D02-A478-27252831E0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2339752" y="1600200"/>
            <a:ext cx="6347048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2400" dirty="0" smtClean="0"/>
              <a:t>Compromisso do Estado  com a concretização dos DH e de uma construção histórica da sociedade civil organizada numa articulação institucional: três poderes da República, organismos internacionais, </a:t>
            </a:r>
            <a:r>
              <a:rPr lang="pt-BR" sz="2400" dirty="0" err="1" smtClean="0"/>
              <a:t>IEs</a:t>
            </a:r>
            <a:r>
              <a:rPr lang="pt-BR" sz="2400" dirty="0"/>
              <a:t> </a:t>
            </a:r>
            <a:r>
              <a:rPr lang="pt-BR" sz="2400" dirty="0" smtClean="0"/>
              <a:t>e incorpora aspectos dos principais documentos internacionais de DH dos quais o Brasil é signatário, agregando demandas antigas e contemporâneas de nossa sociedade, para a efetivação da democracia, do desenvolvimento, da justiça social e pela construção de uma cultura de paz.</a:t>
            </a:r>
            <a:endParaRPr lang="pt-BR" sz="2400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 “Plano Nacional de Educação em Direitos Humanos – PNEDH”.</a:t>
            </a:r>
            <a:endParaRPr lang="pt-BR" dirty="0"/>
          </a:p>
        </p:txBody>
      </p:sp>
      <p:pic>
        <p:nvPicPr>
          <p:cNvPr id="1026" name="Picture 2" descr="C:\Users\Flavio José\Desktop\foto1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573016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400" dirty="0" smtClean="0"/>
              <a:t>	</a:t>
            </a:r>
            <a:r>
              <a:rPr lang="pt-BR" sz="1800" dirty="0" smtClean="0"/>
              <a:t>Inicio em 2003 – Comitê Nacional de Educação em Direitos Humanos (CNEDH) – especialistas, representantes da sociedade civil, instituições públicas e privadas e organismos internacionais;</a:t>
            </a:r>
          </a:p>
          <a:p>
            <a:pPr algn="just"/>
            <a:r>
              <a:rPr lang="pt-BR" sz="1800" dirty="0" smtClean="0"/>
              <a:t>De 2004 a 2006 – Divulgação e debate amplo. 5 mil pessoas de 26 unidades federadas, criação de Comitês Estaduais de EDH.</a:t>
            </a:r>
          </a:p>
          <a:p>
            <a:pPr algn="just"/>
            <a:r>
              <a:rPr lang="pt-BR" sz="1800" dirty="0" smtClean="0"/>
              <a:t>Atual versão – política pública em dois sentidos:</a:t>
            </a:r>
          </a:p>
          <a:p>
            <a:pPr algn="just"/>
            <a:r>
              <a:rPr lang="pt-BR" sz="1800" dirty="0" smtClean="0"/>
              <a:t>1.Consolidação de uma proposta de um projeto de sociedade (democracia,cidadania e justiça social);</a:t>
            </a:r>
          </a:p>
          <a:p>
            <a:pPr algn="just"/>
            <a:r>
              <a:rPr lang="pt-BR" sz="1800" dirty="0" smtClean="0"/>
              <a:t>2. Instrumento de construção de uma cultura de DH, entendida como um processo a ser apreendido e vivenciado na perspectiva da cidadania ativa.</a:t>
            </a:r>
          </a:p>
          <a:p>
            <a:pPr algn="just"/>
            <a:r>
              <a:rPr lang="pt-BR" sz="1800" dirty="0" smtClean="0"/>
              <a:t>Estrutura: Concepções, princípios, objetivos, diretrizes e linhas de ação contemplando cinco eixos: Ed. Básica; Ed. Superior; Ed. Não-Formal; Educação dos Profissionais dos Sistemas de Justiça e Segurança Pública e Educação e Mídia.</a:t>
            </a:r>
            <a:endParaRPr lang="pt-BR" sz="1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pt-BR" sz="3600" dirty="0" smtClean="0"/>
              <a:t>Histórico</a:t>
            </a:r>
            <a:r>
              <a:rPr lang="pt-BR" dirty="0" smtClean="0"/>
              <a:t>:</a:t>
            </a:r>
            <a:endParaRPr lang="pt-BR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611560" y="3284984"/>
          <a:ext cx="8280920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4306490"/>
          </a:xfrm>
        </p:spPr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Educação Não-Formal:</a:t>
            </a:r>
            <a:br>
              <a:rPr lang="pt-BR" dirty="0" smtClean="0"/>
            </a:br>
            <a:r>
              <a:rPr lang="pt-BR" sz="2200" dirty="0" smtClean="0"/>
              <a:t>Princípios: Emancipação e Autonomia:</a:t>
            </a:r>
            <a:br>
              <a:rPr lang="pt-BR" sz="2200" dirty="0" smtClean="0"/>
            </a:br>
            <a:r>
              <a:rPr lang="pt-BR" sz="2200" dirty="0" smtClean="0"/>
              <a:t>a) qualificação para o trabalho; b) adoção do exercício de práticas voltadas para a comunidade; c) aprendizagem política de direitos por meio de participação em grupos sociais; </a:t>
            </a:r>
            <a:br>
              <a:rPr lang="pt-BR" sz="2200" dirty="0" smtClean="0"/>
            </a:br>
            <a:r>
              <a:rPr lang="pt-BR" sz="2200" dirty="0" smtClean="0"/>
              <a:t>d) educação realizada nos meios de comunicação social; </a:t>
            </a:r>
            <a:br>
              <a:rPr lang="pt-BR" sz="2200" dirty="0" smtClean="0"/>
            </a:br>
            <a:r>
              <a:rPr lang="pt-BR" sz="2200" dirty="0" smtClean="0"/>
              <a:t>e) aprendizagem de conteúdos da escolarização formal em modalidades diversificadas; e f) educação para a vida no sentido de garantir o respeito à dignidade do ser humano.</a:t>
            </a:r>
            <a:br>
              <a:rPr lang="pt-BR" sz="22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2555776" y="1124744"/>
            <a:ext cx="6357392" cy="5001419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A construção do conhecimento em educação popular e o processo de participação em ações coletivas, tendo a cidadania democrática como foco central</a:t>
            </a:r>
            <a:r>
              <a:rPr lang="pt-BR" dirty="0" smtClean="0"/>
              <a:t>.</a:t>
            </a:r>
          </a:p>
          <a:p>
            <a:pPr algn="just"/>
            <a:r>
              <a:rPr lang="pt-BR" sz="2200" dirty="0" smtClean="0"/>
              <a:t>Mov. Sociais, entidades civis e partidos políticos praticam a educação não-formal quando estimulam os grupos sociais a refletirem sobre as suas próprias condições de vida, os processos históricos em que estão inseridos e o papel que desempenham na sociedade contemporânea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pt-BR" dirty="0" smtClean="0"/>
              <a:t>Vertentes principais: </a:t>
            </a:r>
            <a:endParaRPr lang="pt-BR" dirty="0"/>
          </a:p>
        </p:txBody>
      </p:sp>
      <p:pic>
        <p:nvPicPr>
          <p:cNvPr id="1026" name="Picture 2" descr="C:\Users\Flavio José\Desktop\moesmundojuntas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149080"/>
            <a:ext cx="2153816" cy="1392801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11560" y="980729"/>
            <a:ext cx="8075240" cy="468052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.</a:t>
            </a:r>
            <a:r>
              <a:rPr lang="pt-BR" sz="1800" dirty="0" smtClean="0"/>
              <a:t>Estímulo aos grupos e as comunidades a se organizarem e proporem interlocução com autoridades públicas, no encaminhamento das suas reivindicações e à formulação de propostas para as políticas públicas;</a:t>
            </a:r>
          </a:p>
          <a:p>
            <a:pPr algn="just"/>
            <a:r>
              <a:rPr lang="pt-BR" sz="1800" dirty="0" smtClean="0"/>
              <a:t>Sensibilização e conscientização na identificação de violações de direitos e em situações de agravo de conflitos que exigem apuração e reparação;</a:t>
            </a:r>
          </a:p>
          <a:p>
            <a:pPr algn="just"/>
            <a:r>
              <a:rPr lang="pt-BR" sz="1800" dirty="0" smtClean="0"/>
              <a:t>Experiências que se aperfeiçoam nos contextos históricos e nas realidades cotidianas. Recentes resultados nas alternativas de avanços na democracia, na ampliação da participação política e popular e o processo de qualificação dos grupos sociais e comunidades na intervenção de definições de políticas democráticas e cidadãs: empoderamento dos grupos sociais exige conhecimento experimentado sobre os mecanismos de promoção, proteção, defesa e reparação dos direitos humanos.</a:t>
            </a:r>
            <a:endParaRPr lang="pt-BR" sz="1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pt-BR" sz="3200" dirty="0" err="1" smtClean="0"/>
              <a:t>Consequências</a:t>
            </a:r>
            <a:r>
              <a:rPr lang="pt-BR" sz="3200" dirty="0" smtClean="0"/>
              <a:t>...</a:t>
            </a:r>
            <a:endParaRPr lang="pt-BR" sz="3200" dirty="0"/>
          </a:p>
        </p:txBody>
      </p:sp>
      <p:pic>
        <p:nvPicPr>
          <p:cNvPr id="2050" name="Picture 2" descr="C:\Users\Flavio José\Desktop\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5445224"/>
            <a:ext cx="2808312" cy="1076325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 lnSpcReduction="10000"/>
          </a:bodyPr>
          <a:lstStyle/>
          <a:p>
            <a:pPr algn="just"/>
            <a:endParaRPr lang="pt-BR" sz="1800" dirty="0" smtClean="0"/>
          </a:p>
          <a:p>
            <a:pPr algn="just"/>
            <a:r>
              <a:rPr lang="pt-BR" sz="1800" dirty="0" smtClean="0"/>
              <a:t>a) Mobilização e organização de processos participativos em defesa dos DH de grupos em situação de risco e vulnerabilidade social, denúncia das violações e construção de propostas para a sua promoção, proteção e reparação;</a:t>
            </a:r>
          </a:p>
          <a:p>
            <a:pPr algn="just"/>
            <a:r>
              <a:rPr lang="pt-BR" sz="1800" dirty="0" smtClean="0"/>
              <a:t>b) Instrumento fundamental para a ação formativa das organizações populares em direitos humanos;</a:t>
            </a:r>
          </a:p>
          <a:p>
            <a:pPr algn="just"/>
            <a:r>
              <a:rPr lang="pt-BR" sz="1800" dirty="0" smtClean="0"/>
              <a:t>c) Processo formativo de lideranças sociais para o exercício ativo da cidadania;</a:t>
            </a:r>
          </a:p>
          <a:p>
            <a:pPr algn="just"/>
            <a:r>
              <a:rPr lang="pt-BR" sz="1800" dirty="0" smtClean="0"/>
              <a:t>d) Promoção do conhecimento sobre DH;</a:t>
            </a:r>
          </a:p>
          <a:p>
            <a:pPr algn="just"/>
            <a:r>
              <a:rPr lang="pt-BR" sz="1800" dirty="0" smtClean="0"/>
              <a:t>e) Instrumento de luta crítica da realidade local e contextual, da vivência pessoal e social, identificando e analisando aspectos do modo de ações para a transformação da sociedade;</a:t>
            </a:r>
          </a:p>
          <a:p>
            <a:pPr algn="just"/>
            <a:r>
              <a:rPr lang="pt-BR" sz="1800" dirty="0" smtClean="0"/>
              <a:t>f) Diálogo entre o saber formal e informal </a:t>
            </a:r>
            <a:r>
              <a:rPr lang="pt-BR" sz="1800" dirty="0" smtClean="0"/>
              <a:t>acerca </a:t>
            </a:r>
            <a:r>
              <a:rPr lang="pt-BR" sz="1800" dirty="0" smtClean="0"/>
              <a:t>dos DH, integrando agentes institucionais e sociais;</a:t>
            </a:r>
          </a:p>
          <a:p>
            <a:pPr algn="just"/>
            <a:r>
              <a:rPr lang="pt-BR" sz="1800" dirty="0" smtClean="0"/>
              <a:t>g) Articulação de formas educativas diferenciadas, envolvendo o contato e a participação direta dos agentes sociais e de grupos populares.</a:t>
            </a:r>
            <a:endParaRPr lang="pt-BR" sz="1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pt-BR" sz="3200" dirty="0" smtClean="0"/>
              <a:t>Educação não formal deve ser vista...</a:t>
            </a:r>
            <a:endParaRPr lang="pt-BR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 lnSpcReduction="10000"/>
          </a:bodyPr>
          <a:lstStyle/>
          <a:p>
            <a:pPr marL="452628" indent="-342900">
              <a:buAutoNum type="arabicPeriod"/>
            </a:pPr>
            <a:endParaRPr lang="pt-BR" sz="1800" dirty="0" smtClean="0"/>
          </a:p>
          <a:p>
            <a:pPr marL="452628" indent="-342900">
              <a:buAutoNum type="arabicPeriod"/>
            </a:pPr>
            <a:r>
              <a:rPr lang="pt-BR" sz="1800" dirty="0" smtClean="0"/>
              <a:t>Identificar e avaliar as iniciativas de educação não-formal em DH;</a:t>
            </a:r>
          </a:p>
          <a:p>
            <a:pPr marL="452628" indent="-342900">
              <a:buAutoNum type="arabicPeriod"/>
            </a:pPr>
            <a:r>
              <a:rPr lang="pt-BR" sz="1800" dirty="0" smtClean="0"/>
              <a:t>Investir na promoção de programas e iniciativas de formação e capacitação permanente da população sobre DH;</a:t>
            </a:r>
          </a:p>
          <a:p>
            <a:pPr marL="452628" indent="-342900" algn="just">
              <a:buAutoNum type="arabicPeriod"/>
            </a:pPr>
            <a:r>
              <a:rPr lang="pt-BR" sz="1800" dirty="0" smtClean="0"/>
              <a:t>Estimular o desenvolvimento de programas de formação e capacitação continuada da sociedade civil, com vistas ao monitoramento, controle social junto aos órgãos colegiados de promoção, defesa e garantia dos DH em todos os poderes e esferas administrativas;</a:t>
            </a:r>
          </a:p>
          <a:p>
            <a:pPr marL="452628" indent="-342900" algn="just">
              <a:buAutoNum type="arabicPeriod"/>
            </a:pPr>
            <a:r>
              <a:rPr lang="pt-BR" sz="1800" dirty="0" smtClean="0"/>
              <a:t>Apoiar e promover a capacitação de agentes multiplicadores para atuarem em projetos de EDH nos processos de alfabetização, EJA, EP,orientação de acesso à justiça, atendimento educacional especializado às pessoas com necessidades educacionais especiais;</a:t>
            </a:r>
          </a:p>
          <a:p>
            <a:pPr marL="452628" indent="-342900" algn="just">
              <a:buAutoNum type="arabicPeriod"/>
            </a:pPr>
            <a:r>
              <a:rPr lang="pt-BR" sz="1800" dirty="0" smtClean="0"/>
              <a:t>Promover cursos de EDH para qualificar servidores (as) gestores (as) públicos (as) e defensores (as) de DH;</a:t>
            </a:r>
          </a:p>
          <a:p>
            <a:pPr marL="452628" indent="-342900" algn="just">
              <a:buAutoNum type="arabicPeriod"/>
            </a:pPr>
            <a:r>
              <a:rPr lang="pt-BR" sz="1800" dirty="0" smtClean="0"/>
              <a:t>Estabelecer intercâmbio e troca de experiências entre agentes governamentais e da soc. civil organizada vinculados a programas e projetos de educação não-formal, para avaliação dos resultados, análises de metodologias e definição de parcerias na área de EDH;</a:t>
            </a:r>
            <a:endParaRPr lang="pt-BR" sz="1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pt-BR" sz="3200" dirty="0" smtClean="0"/>
              <a:t>Ações programáticas:</a:t>
            </a:r>
            <a:endParaRPr lang="pt-BR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475656" y="274638"/>
            <a:ext cx="4824536" cy="346050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2648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1600" dirty="0" smtClean="0"/>
              <a:t>7. Apoiar técnica </a:t>
            </a:r>
            <a:r>
              <a:rPr lang="pt-BR" sz="1600" smtClean="0"/>
              <a:t>e financeiramente </a:t>
            </a:r>
            <a:r>
              <a:rPr lang="pt-BR" sz="1600" dirty="0" smtClean="0"/>
              <a:t>atividades nacionais e internacionais de intercâmbio entre as organizações da sociedade civil e do poder público que envolvam a elaboração e execução de projetos e pesquisas de EDH;</a:t>
            </a:r>
          </a:p>
          <a:p>
            <a:pPr algn="just"/>
            <a:r>
              <a:rPr lang="pt-BR" sz="1600" dirty="0" smtClean="0"/>
              <a:t>8. Incluir a temática de EDH nos programas de qualificação profissional, EJA, extensão rural, educação social comunitária e de cultura popular, entre outros;</a:t>
            </a:r>
          </a:p>
          <a:p>
            <a:pPr algn="just"/>
            <a:r>
              <a:rPr lang="pt-BR" sz="1600" dirty="0" smtClean="0"/>
              <a:t>9. Incentivar a promoção de ações de EDH voltadas para as comunidades rurais e urbanas, tais como quilombolas, indígenas e ciganos, acampados, assentados, migrantes, refugiados, estrangeiros em situação irregular e comunidades atingidas pela construção de barragens, entre outros;</a:t>
            </a:r>
          </a:p>
          <a:p>
            <a:pPr algn="just"/>
            <a:r>
              <a:rPr lang="pt-BR" sz="1600" dirty="0" smtClean="0"/>
              <a:t>10. Incorporar a temática da EDH nos programas de inclusão digital e de EAD;</a:t>
            </a:r>
          </a:p>
          <a:p>
            <a:pPr algn="just"/>
            <a:r>
              <a:rPr lang="pt-BR" sz="1600" dirty="0" smtClean="0"/>
              <a:t>11. Fomentar o tratamento de temas de EDH nas produções artísticas, publicitárias e culturais, com temas locais, regionais e nacionais;</a:t>
            </a:r>
          </a:p>
          <a:p>
            <a:pPr algn="just"/>
            <a:r>
              <a:rPr lang="pt-BR" sz="1600" dirty="0" smtClean="0"/>
              <a:t>12. Apoiar técnica e financeiramente programas e projetos da sociedade civil voltados para EDH;</a:t>
            </a:r>
          </a:p>
          <a:p>
            <a:pPr algn="just"/>
            <a:r>
              <a:rPr lang="pt-BR" sz="1600" dirty="0" smtClean="0"/>
              <a:t>13.  Estimular projetos de EDH para agentes de esporte, lazer e cultura, incluindo projetos de capacitação à distância;</a:t>
            </a:r>
          </a:p>
          <a:p>
            <a:pPr algn="just"/>
            <a:r>
              <a:rPr lang="pt-BR" sz="1600" dirty="0" smtClean="0"/>
              <a:t>14. Propor a incorporação da temática EDH nos programas e projetos de esporte, lazer e cultura como instrumento de inclusão social, especialmente os esportes vinculados à identidade cultural brasileira e incorporados aos princípios e fins da educação nacional</a:t>
            </a:r>
            <a:r>
              <a:rPr lang="pt-BR" sz="2100" dirty="0" smtClean="0"/>
              <a:t>.</a:t>
            </a:r>
          </a:p>
          <a:p>
            <a:pPr algn="just"/>
            <a:endParaRPr lang="pt-BR" sz="1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265</TotalTime>
  <Words>877</Words>
  <Application>Microsoft Office PowerPoint</Application>
  <PresentationFormat>Apresentação na tela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Concurso</vt:lpstr>
      <vt:lpstr> “Plano Nacional de Educação em Direitos Humanos – PNEDH”.</vt:lpstr>
      <vt:lpstr>Histórico:</vt:lpstr>
      <vt:lpstr> Educação Não-Formal: Princípios: Emancipação e Autonomia: a) qualificação para o trabalho; b) adoção do exercício de práticas voltadas para a comunidade; c) aprendizagem política de direitos por meio de participação em grupos sociais;  d) educação realizada nos meios de comunicação social;  e) aprendizagem de conteúdos da escolarização formal em modalidades diversificadas; e f) educação para a vida no sentido de garantir o respeito à dignidade do ser humano.  </vt:lpstr>
      <vt:lpstr>Vertentes principais: </vt:lpstr>
      <vt:lpstr>Consequências...</vt:lpstr>
      <vt:lpstr>Educação não formal deve ser vista...</vt:lpstr>
      <vt:lpstr>Ações programáticas: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Educação em Direitos Humanos:</dc:title>
  <dc:creator>Flavio José</dc:creator>
  <cp:lastModifiedBy>Flavio José</cp:lastModifiedBy>
  <cp:revision>45</cp:revision>
  <dcterms:created xsi:type="dcterms:W3CDTF">2011-06-15T23:22:57Z</dcterms:created>
  <dcterms:modified xsi:type="dcterms:W3CDTF">2011-06-16T21:14:04Z</dcterms:modified>
</cp:coreProperties>
</file>