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handoutMasterIdLst>
    <p:handoutMasterId r:id="rId15"/>
  </p:handoutMasterIdLst>
  <p:sldIdLst>
    <p:sldId id="258" r:id="rId2"/>
    <p:sldId id="284" r:id="rId3"/>
    <p:sldId id="259" r:id="rId4"/>
    <p:sldId id="288" r:id="rId5"/>
    <p:sldId id="285" r:id="rId6"/>
    <p:sldId id="260" r:id="rId7"/>
    <p:sldId id="292" r:id="rId8"/>
    <p:sldId id="290" r:id="rId9"/>
    <p:sldId id="286" r:id="rId10"/>
    <p:sldId id="293" r:id="rId11"/>
    <p:sldId id="295" r:id="rId12"/>
    <p:sldId id="268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FF5050"/>
    <a:srgbClr val="ED6D03"/>
    <a:srgbClr val="FF0066"/>
    <a:srgbClr val="CC00CC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1603F-566E-4B0A-94E3-1938CFEFC072}" type="datetimeFigureOut">
              <a:rPr lang="pt-BR" smtClean="0"/>
              <a:pPr/>
              <a:t>7/8/2009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8FBD1-738E-4AF3-99F1-6CC739B6D85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DB4713-4D87-4DB1-97C6-505AEE12DC09}" type="datetimeFigureOut">
              <a:rPr lang="pt-BR" smtClean="0"/>
              <a:pPr/>
              <a:t>7/8/2009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2F79AF-378D-49A1-9133-09C0C320240E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2F79AF-378D-49A1-9133-09C0C320240E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Títul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cxnSp>
        <p:nvCxnSpPr>
          <p:cNvPr id="8" name="Conector reto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ço Reservado para Data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2A16A-D185-4B48-A8CD-5DA57B0E2C39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32E3DC8-423D-4111-8941-38EFD054DACE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55F0F-30D7-4AD8-968F-90602E59EEA6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17F833-A429-49B8-AEAF-080EEB237D2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597FC2-EC9C-4003-8C54-1E527C52544E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300654-27EE-4D54-B15E-DA7EA2F9C4EA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FEE0245-91DF-4C85-AD9D-CB3EAD1DBDEB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71704C48-8926-4CBC-ADDD-BB48FA6255B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7B5B98-9A8F-4B7F-8D27-22825B2183F6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241C8-D059-407A-BD31-5A9F8CE3F88B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481C-812C-4182-929E-3AD4F4F3CFD4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F3673D-6A3D-4E79-99F1-F619AA439E4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BF45EE-7F30-416E-8BCA-E1154C37056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EAADD2-83D5-4F68-ABE4-DBC9BA9EF67A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2" name="Espaço Reservado para Conteúdo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4" name="Espaço Reservado para Conteúdo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27277F-3B70-4E30-AAD6-EFBE2CFC35C0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1C0330-1A9A-4538-9E98-2CDB1AC954F4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masterClrMapping/>
  </p:clrMapOvr>
  <p:transition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56F3A6-AF8C-4BE6-9059-4E9BAFD4FAD2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ço Reservado para Conteúdo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31" name="Títul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F1270479-A53A-4728-B069-1710156BEC98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F69B2B3-798A-4371-9138-A0006428FFE3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BADCB-35B1-4DBD-8416-60BEFA2DC6AD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0B8E41-6238-4177-8AB0-1EADC0918D52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</p:spTree>
  </p:cSld>
  <p:clrMapOvr>
    <a:masterClrMapping/>
  </p:clrMapOvr>
  <p:transition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4" name="Espaço Reservado para Data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65C247E8-0C3B-4E89-A17C-02907ACC231C}" type="datetime1">
              <a:rPr lang="pt-BR" smtClean="0"/>
              <a:pPr>
                <a:defRPr/>
              </a:pPr>
              <a:t>7/8/2009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104B705-FB4A-44AE-98CD-3073F7BF0BD1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5" name="Espaço Reservado para Título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/>
  </p:transition>
  <p:hf hdr="0" ftr="0" dt="0"/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52" name="CaixaDeTexto 9"/>
          <p:cNvSpPr txBox="1">
            <a:spLocks noChangeArrowheads="1"/>
          </p:cNvSpPr>
          <p:nvPr/>
        </p:nvSpPr>
        <p:spPr bwMode="auto">
          <a:xfrm>
            <a:off x="3214678" y="2786058"/>
            <a:ext cx="421484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Apresentar o Brasil em perspectiva comparada, com os regimes ditatoriais na América Latina.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53" name="CaixaDeTexto 10"/>
          <p:cNvSpPr txBox="1">
            <a:spLocks noChangeArrowheads="1"/>
          </p:cNvSpPr>
          <p:nvPr/>
        </p:nvSpPr>
        <p:spPr bwMode="auto">
          <a:xfrm>
            <a:off x="1500166" y="1571612"/>
            <a:ext cx="22812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Objetivo </a:t>
            </a:r>
            <a:r>
              <a:rPr lang="pt-BR" sz="2400" b="1" dirty="0">
                <a:solidFill>
                  <a:srgbClr val="C00000"/>
                </a:solidFill>
                <a:latin typeface="Calibri" pitchFamily="34" charset="0"/>
              </a:rPr>
              <a:t>da aula</a:t>
            </a:r>
          </a:p>
        </p:txBody>
      </p:sp>
      <p:pic>
        <p:nvPicPr>
          <p:cNvPr id="2059" name="Picture 11" descr="C:\Documents and Settings\Administrador\Configurações locais\Temporary Internet Files\Content.IE5\JHDW83QR\MCj03259220000[1].wm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14348" y="2571744"/>
            <a:ext cx="2152966" cy="197007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</a:t>
            </a:fld>
            <a:r>
              <a:rPr lang="pt-BR" dirty="0" smtClean="0"/>
              <a:t>/12</a:t>
            </a:r>
            <a:endParaRPr lang="pt-BR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10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500034" y="4859736"/>
            <a:ext cx="792961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Assim como até hoje herdamos a cultura de impunidade, que expressa que aqueles que cometeram crimes ainda estão por cima da lei, cultura que cada vez mais está identificada nas diversas expressões da violência urbana.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85720" y="1571612"/>
            <a:ext cx="392909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Com o segredo e a ocultação de informação, se amplificou a corrupção em todos os níveis. Por meio da intimidação e da ameaça, induziu-se uma cultura política de não-participação. 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9849" y="1571612"/>
            <a:ext cx="4379341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11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28596" y="1000108"/>
            <a:ext cx="8286808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Chegamos ao final do Módulo II e com isso fechamos a parte de estudo de conteúdo do nosso curso. Agora você deverá seguir para a elaboração do trabalho final.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143372" y="2428868"/>
            <a:ext cx="4500594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Para nos tornarmos seres humanos melhores é preciso andarmos sempre acompanhados da nossa memória.</a:t>
            </a:r>
          </a:p>
          <a:p>
            <a:pPr algn="just"/>
            <a:r>
              <a:rPr lang="pt-BR" sz="2300" dirty="0" smtClean="0">
                <a:latin typeface="Calibri" pitchFamily="34" charset="0"/>
              </a:rPr>
              <a:t>Para não esqueceremos da nossa história é preciso contá-la com verdade.</a:t>
            </a:r>
            <a:endParaRPr lang="pt-BR" sz="2300" dirty="0"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357686" y="5275234"/>
            <a:ext cx="392909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300" b="1" i="1" dirty="0" smtClean="0">
                <a:solidFill>
                  <a:srgbClr val="C00000"/>
                </a:solidFill>
                <a:latin typeface="Calibri" pitchFamily="34" charset="0"/>
              </a:rPr>
              <a:t>“Para que não se esqueça, para que nunca mais aconteça.”</a:t>
            </a:r>
            <a:endParaRPr lang="pt-BR" sz="2300" dirty="0" smtClean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58911"/>
            <a:ext cx="3429023" cy="4241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CaixaDeTexto 7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42976" y="1142984"/>
            <a:ext cx="38906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300" dirty="0" smtClean="0">
                <a:latin typeface="Calibri" pitchFamily="34" charset="0"/>
              </a:rPr>
              <a:t>Chegamos ao final desta aula.</a:t>
            </a:r>
          </a:p>
          <a:p>
            <a:r>
              <a:rPr lang="pt-BR" sz="2300" dirty="0" smtClean="0">
                <a:solidFill>
                  <a:srgbClr val="C00000"/>
                </a:solidFill>
                <a:latin typeface="Calibri" pitchFamily="34" charset="0"/>
              </a:rPr>
              <a:t>Guarde na memória!</a:t>
            </a:r>
            <a:endParaRPr lang="pt-BR" sz="2300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1509" name="Picture 5" descr="C:\Documents and Settings\Administrador\Configurações locais\Temporary Internet Files\Content.IE5\W9MBCLYJ\MCj0088978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1857388" cy="2384973"/>
          </a:xfrm>
          <a:prstGeom prst="rect">
            <a:avLst/>
          </a:prstGeom>
          <a:noFill/>
        </p:spPr>
      </p:pic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12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500298" y="2214554"/>
            <a:ext cx="57864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ap-AN" sz="2400" dirty="0" smtClean="0">
                <a:latin typeface="Calibri" pitchFamily="34" charset="0"/>
              </a:rPr>
              <a:t> </a:t>
            </a:r>
            <a:r>
              <a:rPr lang="pt-BR" sz="2400" dirty="0" smtClean="0">
                <a:latin typeface="Calibri" pitchFamily="34" charset="0"/>
              </a:rPr>
              <a:t>O regime militar na América Latina foi uma das piores tragédias vivenciadas, com consequências que até hoje revelam o atraso material, cultural, econômico e político que os países se defrontam.</a:t>
            </a:r>
            <a:r>
              <a:rPr lang="pap-AN" sz="2400" dirty="0" smtClean="0">
                <a:latin typeface="Calibri" pitchFamily="34" charset="0"/>
              </a:rPr>
              <a:t>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00298" y="4143380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pt-BR" sz="2400" dirty="0" smtClean="0">
                <a:latin typeface="Calibri" pitchFamily="34" charset="0"/>
              </a:rPr>
              <a:t> Entre semelhanças e diferenças fica o fato que ocorreram muitas arbitrariedades e o uso direto ou indireto da violência ameaçaram toda a sociedade.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2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572000" y="3071810"/>
            <a:ext cx="2696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 </a:t>
            </a:r>
            <a:endParaRPr lang="pt-BR" dirty="0"/>
          </a:p>
        </p:txBody>
      </p:sp>
      <p:pic>
        <p:nvPicPr>
          <p:cNvPr id="4100" name="Picture 4" descr="http://www.otempo.com.br/capa/img/transp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-84138"/>
            <a:ext cx="47625" cy="47625"/>
          </a:xfrm>
          <a:prstGeom prst="rect">
            <a:avLst/>
          </a:prstGeom>
          <a:noFill/>
        </p:spPr>
      </p:pic>
      <p:sp>
        <p:nvSpPr>
          <p:cNvPr id="19" name="Retângulo 18"/>
          <p:cNvSpPr/>
          <p:nvPr/>
        </p:nvSpPr>
        <p:spPr>
          <a:xfrm>
            <a:off x="500034" y="1785926"/>
            <a:ext cx="33575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 A ditadura militar típica na América Latina foi dirigida por uma junta ou um comitê integrado pela direção do Estado Maior dos militares</a:t>
            </a:r>
            <a:endParaRPr lang="pt-BR" sz="23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571472" y="4567348"/>
            <a:ext cx="807249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300" dirty="0" smtClean="0">
                <a:latin typeface="Calibri" pitchFamily="34" charset="0"/>
              </a:rPr>
              <a:t>Assim aconteceu na Argentina, entre 1976 e 1983, nos anos em que foi governada por juntas militares integradas pelos mais altos representantes do Exercito, da Marinha e da Força Aérea. Neste caso, o presidente da junta, primeiro entre seus pares, acostumou assumir </a:t>
            </a:r>
            <a:r>
              <a:rPr lang="pt-BR" sz="2300" dirty="0" err="1" smtClean="0">
                <a:latin typeface="Calibri" pitchFamily="34" charset="0"/>
              </a:rPr>
              <a:t>frequentemente</a:t>
            </a:r>
            <a:r>
              <a:rPr lang="pt-BR" sz="2300" dirty="0" smtClean="0">
                <a:latin typeface="Calibri" pitchFamily="34" charset="0"/>
              </a:rPr>
              <a:t> a chefia do Estado.</a:t>
            </a:r>
            <a:endParaRPr lang="pt-BR" sz="2300" dirty="0">
              <a:latin typeface="Calibri" pitchFamily="34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1357298"/>
            <a:ext cx="4452933" cy="278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tângulo 20"/>
          <p:cNvSpPr/>
          <p:nvPr/>
        </p:nvSpPr>
        <p:spPr>
          <a:xfrm>
            <a:off x="4143372" y="4143380"/>
            <a:ext cx="4286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b="1" dirty="0" smtClean="0">
                <a:latin typeface="+mj-lt"/>
              </a:rPr>
              <a:t>Jorge Rafael Videla e Emilio Eduardo, militares lideres da ditadura argentina </a:t>
            </a:r>
            <a:endParaRPr lang="pt-BR" sz="1200" b="1" dirty="0">
              <a:latin typeface="+mj-lt"/>
            </a:endParaRPr>
          </a:p>
        </p:txBody>
      </p:sp>
      <p:sp>
        <p:nvSpPr>
          <p:cNvPr id="22" name="Retângulo 21"/>
          <p:cNvSpPr/>
          <p:nvPr/>
        </p:nvSpPr>
        <p:spPr>
          <a:xfrm rot="16200000">
            <a:off x="8343459" y="2612252"/>
            <a:ext cx="67358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b="1" dirty="0" smtClean="0">
                <a:latin typeface="+mj-lt"/>
              </a:rPr>
              <a:t>Foto: AFP</a:t>
            </a:r>
            <a:endParaRPr lang="pt-BR" sz="800" b="1" dirty="0">
              <a:latin typeface="+mj-lt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3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571472" y="1214422"/>
            <a:ext cx="77867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outras ditaduras militares o poder ficou nas mãos de um só oficial, geralmente o comandante, chefe do exército. Foi o caso do Paraguai, com a ditadura do General Alfredo Stroessner e Anastásio Somoza García da que estabeleceu uma </a:t>
            </a:r>
            <a:r>
              <a:rPr lang="pt-BR" sz="2400" smtClean="0">
                <a:latin typeface="Calibri" pitchFamily="34" charset="0"/>
              </a:rPr>
              <a:t>dinastia familiar.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71472" y="3120940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Já no caso do Brasil, a ditadura exerceu o poder durante 21 anos, com a sucessão de cinco presidentes e uma junta militar.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857496"/>
            <a:ext cx="3429024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Retângulo 23"/>
          <p:cNvSpPr/>
          <p:nvPr/>
        </p:nvSpPr>
        <p:spPr>
          <a:xfrm>
            <a:off x="1714496" y="5711627"/>
            <a:ext cx="30003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b="1" dirty="0" smtClean="0">
                <a:latin typeface="+mj-lt"/>
              </a:rPr>
              <a:t>Conferência na Escola Superior de Guerra (ESG), com a presença do presidente Costa e Silva em 1968.</a:t>
            </a:r>
            <a:endParaRPr lang="pt-BR" sz="1200" b="1" dirty="0">
              <a:latin typeface="+mj-lt"/>
            </a:endParaRPr>
          </a:p>
        </p:txBody>
      </p:sp>
      <p:sp>
        <p:nvSpPr>
          <p:cNvPr id="25" name="Retângulo 24"/>
          <p:cNvSpPr/>
          <p:nvPr/>
        </p:nvSpPr>
        <p:spPr>
          <a:xfrm rot="16200000">
            <a:off x="7536112" y="4678600"/>
            <a:ext cx="185738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800" b="1" dirty="0" smtClean="0">
                <a:latin typeface="+mj-lt"/>
              </a:rPr>
              <a:t>Fonte: Memórias Reveladas</a:t>
            </a:r>
            <a:endParaRPr lang="pt-BR" sz="800" b="1" dirty="0">
              <a:latin typeface="+mj-lt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4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71472" y="1428736"/>
            <a:ext cx="79296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A diferença entre algumas ditaduras é que muitas delas representaram uma continuidade da ordem oligárquica construída no século XIX, enquanto outras procuraram transformar a economia e a sociedade a partir do modelo ideológico norte-americano. 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357290" y="4071942"/>
            <a:ext cx="61436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dois tipos implicaram na violação, na interrupção da ampliação dos direitos humanos.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5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7158" y="1142984"/>
            <a:ext cx="835824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 semelhança entre os países é que durante a década das ditaduras, os problemas sociais como a pobreza, o desemprego, o analfabetismo, a desnutrição, os baixos níveis de saúde, a mortalidade infantil e a fome alcançaram níveis sem precedentes.</a:t>
            </a:r>
            <a:endParaRPr lang="pt-BR" sz="2200" dirty="0">
              <a:latin typeface="Calibri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 flipH="1">
            <a:off x="357158" y="3004323"/>
            <a:ext cx="407196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200" dirty="0" smtClean="0">
                <a:latin typeface="Calibri" pitchFamily="34" charset="0"/>
              </a:rPr>
              <a:t>As ditaduras e os grupos de poder econômico levaram adiante a transformação das economias latino-americanas apelando à detenção, desaparecimento e assassinato de opositores ao governo, incluindo pessoas que não tinham qualquer vinculação com a oposição.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23" name="Imagem 22" descr="ANISTIA00.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295602"/>
            <a:ext cx="4135192" cy="2705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6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pic>
        <p:nvPicPr>
          <p:cNvPr id="9" name="Picture 2" descr="C:\Documents and Settings\Administrador\Configurações locais\Temporary Internet Files\Content.IE5\IXP7CMAL\MCj0371076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2766487"/>
            <a:ext cx="1571636" cy="2091273"/>
          </a:xfrm>
          <a:prstGeom prst="rect">
            <a:avLst/>
          </a:prstGeom>
          <a:noFill/>
        </p:spPr>
      </p:pic>
      <p:sp>
        <p:nvSpPr>
          <p:cNvPr id="10" name="CaixaDeTexto 9"/>
          <p:cNvSpPr txBox="1"/>
          <p:nvPr/>
        </p:nvSpPr>
        <p:spPr>
          <a:xfrm>
            <a:off x="1071538" y="3266553"/>
            <a:ext cx="4786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O que mais pode ser destacado como semelhança </a:t>
            </a:r>
            <a:r>
              <a:rPr lang="pt-BR" sz="2400" b="1" dirty="0" smtClean="0">
                <a:solidFill>
                  <a:srgbClr val="C00000"/>
                </a:solidFill>
                <a:latin typeface="Calibri" pitchFamily="34" charset="0"/>
              </a:rPr>
              <a:t>na ditadura latino-americana</a:t>
            </a:r>
            <a:r>
              <a:rPr lang="pap-AN" sz="2400" b="1" dirty="0" smtClean="0">
                <a:solidFill>
                  <a:srgbClr val="C00000"/>
                </a:solidFill>
                <a:latin typeface="Calibri" pitchFamily="34" charset="0"/>
              </a:rPr>
              <a:t>? </a:t>
            </a:r>
            <a:endParaRPr lang="pt-BR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14348" y="1357298"/>
            <a:ext cx="76438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todos os países, a política de terrorismo estatal procurou permanentemente espalhar o medo entre a população.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7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428596" y="3857628"/>
            <a:ext cx="107157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pt-BR" sz="2600" dirty="0" smtClean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1472" y="1428736"/>
            <a:ext cx="7929618" cy="26776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solidFill>
                  <a:schemeClr val="tx1"/>
                </a:solidFill>
                <a:latin typeface="Calibri" pitchFamily="34" charset="0"/>
              </a:rPr>
              <a:t>Outra semelhança é que a repressão e a violência, comuns em todas elas, suprimiam as liberdades civis e os direitos políticos. Todas as ditaduras se proclamavam, como as instituições que representavam os valores da nacionalidade e que tinham como missão “curar” a sociedade dos males que a afetavam e com essa justificativa, exerceram o total e absoluto poder de forma arbitrária e abusiva.</a:t>
            </a:r>
            <a:endParaRPr lang="pt-BR" sz="2400" dirty="0">
              <a:solidFill>
                <a:schemeClr val="tx1"/>
              </a:solidFill>
              <a:latin typeface="Calibri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000100" y="4643446"/>
            <a:ext cx="721523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Operários, estudantes, empresários, jovens, velhos, esportistas, intelectuais e professores transformaram-se em suspeitos e vítimas.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8</a:t>
            </a:fld>
            <a:r>
              <a:rPr lang="pt-BR" dirty="0" smtClean="0"/>
              <a:t>/12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500034" y="1285860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Os diversos governos militares que tomaram o poder, argumentando proteger a democracia, na verdade, desprezavam as leis, o respeito à vida e os direitos humanos, assim como o respeito à vontade das maiorias e procuravam manter-se no poder e usufruir, se possível, dele.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28794" y="3643314"/>
            <a:ext cx="6357982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Eles estavam cientes de que era necessário apresentar este discurso para uma população, muitas vezes pouco instruída e se legitimar sobre a </a:t>
            </a:r>
            <a:r>
              <a:rPr lang="pt-BR" sz="2400" dirty="0" err="1" smtClean="0">
                <a:latin typeface="Calibri" pitchFamily="34" charset="0"/>
              </a:rPr>
              <a:t>ideia</a:t>
            </a:r>
            <a:r>
              <a:rPr lang="pt-BR" sz="2400" dirty="0" smtClean="0">
                <a:latin typeface="Calibri" pitchFamily="34" charset="0"/>
              </a:rPr>
              <a:t> distorcida da democracia.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907652-5656-450B-B9E2-D997CC12C975}" type="slidenum">
              <a:rPr lang="pt-BR" smtClean="0"/>
              <a:pPr>
                <a:defRPr/>
              </a:pPr>
              <a:t>9</a:t>
            </a:fld>
            <a:r>
              <a:rPr lang="pt-BR" dirty="0" smtClean="0"/>
              <a:t>/12</a:t>
            </a:r>
            <a:endParaRPr lang="pt-BR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1643050"/>
            <a:ext cx="4071966" cy="2850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57158" y="1714488"/>
            <a:ext cx="407196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Independente do número de mortos em cada país e o nível de dureza ou brandura com que se exerceu o poder político é necessário esclarecer que jamais existiram ditaduras benevolentes.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857224" y="4788298"/>
            <a:ext cx="7143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Calibri" pitchFamily="34" charset="0"/>
              </a:rPr>
              <a:t>Em todo processo repressivo, as alterações da vida cultural, política e social são produtos de múltiplas rupturas com diversos graus de intensidade de violência política.</a:t>
            </a:r>
            <a:endParaRPr lang="pt-BR" sz="2400" dirty="0">
              <a:latin typeface="Calibri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928662" y="285751"/>
            <a:ext cx="7572428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softEdge rad="127000"/>
          </a:effectLst>
          <a:scene3d>
            <a:camera prst="perspectiveRelaxed"/>
            <a:lightRig rig="threePt" dir="t"/>
          </a:scene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latin typeface="Calibri" pitchFamily="34" charset="0"/>
              </a:rPr>
              <a:t>Curso Direito à Memória e à Verdade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b="1" dirty="0">
                <a:latin typeface="Calibri" pitchFamily="34" charset="0"/>
              </a:rPr>
              <a:t>Módulo </a:t>
            </a:r>
            <a:r>
              <a:rPr lang="pt-BR" sz="2000" b="1" dirty="0" smtClean="0">
                <a:latin typeface="Calibri" pitchFamily="34" charset="0"/>
              </a:rPr>
              <a:t>II </a:t>
            </a:r>
            <a:r>
              <a:rPr lang="pt-BR" sz="2000" b="1" dirty="0">
                <a:latin typeface="Calibri" pitchFamily="34" charset="0"/>
              </a:rPr>
              <a:t>Unidade </a:t>
            </a:r>
            <a:r>
              <a:rPr lang="pt-BR" sz="2000" b="1" dirty="0" smtClean="0">
                <a:latin typeface="Calibri" pitchFamily="34" charset="0"/>
              </a:rPr>
              <a:t>III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Aula </a:t>
            </a:r>
            <a:r>
              <a:rPr lang="pt-BR" sz="2000" b="1" dirty="0" smtClean="0">
                <a:solidFill>
                  <a:srgbClr val="C00000"/>
                </a:solidFill>
                <a:latin typeface="Calibri" pitchFamily="34" charset="0"/>
              </a:rPr>
              <a:t>33 </a:t>
            </a:r>
            <a:r>
              <a:rPr lang="pt-BR" sz="2000" b="1" dirty="0">
                <a:solidFill>
                  <a:srgbClr val="C00000"/>
                </a:solidFill>
                <a:latin typeface="Calibri" pitchFamily="34" charset="0"/>
              </a:rPr>
              <a:t>- </a:t>
            </a:r>
            <a:r>
              <a:rPr lang="pt-BR" sz="2000" b="1" dirty="0" smtClean="0">
                <a:latin typeface="Calibri" pitchFamily="34" charset="0"/>
              </a:rPr>
              <a:t>Reflexões em Perspectiva Comparada</a:t>
            </a:r>
            <a:endParaRPr lang="pt-BR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l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Escritório Clássico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5719</TotalTime>
  <Words>1038</Words>
  <Application>Microsoft Office PowerPoint</Application>
  <PresentationFormat>Apresentação na tela (4:3)</PresentationFormat>
  <Paragraphs>70</Paragraphs>
  <Slides>12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Papel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Cleia</dc:creator>
  <cp:lastModifiedBy>Cleia</cp:lastModifiedBy>
  <cp:revision>619</cp:revision>
  <dcterms:created xsi:type="dcterms:W3CDTF">2009-05-14T20:59:51Z</dcterms:created>
  <dcterms:modified xsi:type="dcterms:W3CDTF">2009-08-07T17:03:31Z</dcterms:modified>
</cp:coreProperties>
</file>