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handoutMasterIdLst>
    <p:handoutMasterId r:id="rId16"/>
  </p:handoutMasterIdLst>
  <p:sldIdLst>
    <p:sldId id="258" r:id="rId2"/>
    <p:sldId id="284" r:id="rId3"/>
    <p:sldId id="259" r:id="rId4"/>
    <p:sldId id="288" r:id="rId5"/>
    <p:sldId id="285" r:id="rId6"/>
    <p:sldId id="260" r:id="rId7"/>
    <p:sldId id="292" r:id="rId8"/>
    <p:sldId id="290" r:id="rId9"/>
    <p:sldId id="286" r:id="rId10"/>
    <p:sldId id="293" r:id="rId11"/>
    <p:sldId id="294" r:id="rId12"/>
    <p:sldId id="295" r:id="rId13"/>
    <p:sldId id="268" r:id="rId1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FF5050"/>
    <a:srgbClr val="ED6D03"/>
    <a:srgbClr val="FF0066"/>
    <a:srgbClr val="CC00CC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8" autoAdjust="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1603F-566E-4B0A-94E3-1938CFEFC072}" type="datetimeFigureOut">
              <a:rPr lang="pt-BR" smtClean="0"/>
              <a:pPr/>
              <a:t>27/7/2009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8FBD1-738E-4AF3-99F1-6CC739B6D85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B4713-4D87-4DB1-97C6-505AEE12DC09}" type="datetimeFigureOut">
              <a:rPr lang="pt-BR" smtClean="0"/>
              <a:pPr/>
              <a:t>27/7/2009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F79AF-378D-49A1-9133-09C0C320240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F79AF-378D-49A1-9133-09C0C320240E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Títu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cxnSp>
        <p:nvCxnSpPr>
          <p:cNvPr id="8" name="Conector reto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spaço Reservado para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62A16A-D185-4B48-A8CD-5DA57B0E2C39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2E3DC8-423D-4111-8941-38EFD054DACE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A55F0F-30D7-4AD8-968F-90602E59EEA6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7F833-A429-49B8-AEAF-080EEB237D2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597FC2-EC9C-4003-8C54-1E527C52544E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00654-27EE-4D54-B15E-DA7EA2F9C4EA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DFEE0245-91DF-4C85-AD9D-CB3EAD1DBDEB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1704C48-8926-4CBC-ADDD-BB48FA6255B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6" name="Espaço Reservado para Rodapé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7B5B98-9A8F-4B7F-8D27-22825B2183F6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0241C8-D059-407A-BD31-5A9F8CE3F88B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FF481C-812C-4182-929E-3AD4F4F3CFD4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F3673D-6A3D-4E79-99F1-F619AA439E4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BF45EE-7F30-416E-8BCA-E1154C37056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EAADD2-83D5-4F68-ABE4-DBC9BA9EF67A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2" name="Espaço Reservado para Conteúd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34" name="Espaço Reservado para Conteúd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27277F-3B70-4E30-AAD6-EFBE2CFC35C0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1C0330-1A9A-4538-9E98-2CDB1AC954F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56F3A6-AF8C-4BE6-9059-4E9BAFD4FAD2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ço Reservado para Conteúd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1" name="Títu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F1270479-A53A-4728-B069-1710156BEC98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F69B2B3-798A-4371-9138-A0006428FFE3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4BADCB-35B1-4DBD-8416-60BEFA2DC6AD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0B8E41-6238-4177-8AB0-1EADC0918D5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5C247E8-0C3B-4E89-A17C-02907ACC231C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104B705-FB4A-44AE-98CD-3073F7BF0BD1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push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32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A Comunidade de Informação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052" name="CaixaDeTexto 9"/>
          <p:cNvSpPr txBox="1">
            <a:spLocks noChangeArrowheads="1"/>
          </p:cNvSpPr>
          <p:nvPr/>
        </p:nvSpPr>
        <p:spPr bwMode="auto">
          <a:xfrm>
            <a:off x="3000364" y="2857496"/>
            <a:ext cx="50006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latin typeface="Calibri" pitchFamily="34" charset="0"/>
              </a:rPr>
              <a:t> Identificar o papel dos organismos de repressão e tortura no regime autoritário.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2053" name="CaixaDeTexto 10"/>
          <p:cNvSpPr txBox="1">
            <a:spLocks noChangeArrowheads="1"/>
          </p:cNvSpPr>
          <p:nvPr/>
        </p:nvSpPr>
        <p:spPr bwMode="auto">
          <a:xfrm>
            <a:off x="1500166" y="1571612"/>
            <a:ext cx="22812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  <a:latin typeface="Calibri" pitchFamily="34" charset="0"/>
              </a:rPr>
              <a:t>Objetivo </a:t>
            </a:r>
            <a:r>
              <a:rPr lang="pt-BR" sz="2400" b="1" dirty="0">
                <a:solidFill>
                  <a:srgbClr val="C00000"/>
                </a:solidFill>
                <a:latin typeface="Calibri" pitchFamily="34" charset="0"/>
              </a:rPr>
              <a:t>da aula</a:t>
            </a:r>
          </a:p>
        </p:txBody>
      </p:sp>
      <p:pic>
        <p:nvPicPr>
          <p:cNvPr id="2059" name="Picture 11" descr="C:\Documents and Settings\Administrador\Configurações locais\Temporary Internet Files\Content.IE5\JHDW83QR\MCj03259220000[1].wm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14348" y="2571744"/>
            <a:ext cx="2152966" cy="197007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</a:t>
            </a:fld>
            <a:r>
              <a:rPr lang="pt-BR" dirty="0" smtClean="0"/>
              <a:t>/13</a:t>
            </a:r>
            <a:endParaRPr lang="pt-BR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10</a:t>
            </a:fld>
            <a:r>
              <a:rPr lang="pt-BR" dirty="0" smtClean="0"/>
              <a:t>/13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571472" y="1214422"/>
            <a:ext cx="814393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300" dirty="0" smtClean="0">
                <a:latin typeface="Calibri" pitchFamily="34" charset="0"/>
              </a:rPr>
              <a:t>Linhas telefônicas também eram </a:t>
            </a:r>
            <a:r>
              <a:rPr lang="pt-BR" sz="2300" dirty="0" smtClean="0">
                <a:latin typeface="Calibri" pitchFamily="34" charset="0"/>
              </a:rPr>
              <a:t>investigadas</a:t>
            </a:r>
            <a:r>
              <a:rPr lang="pt-BR" sz="2300" dirty="0" smtClean="0">
                <a:latin typeface="Calibri" pitchFamily="34" charset="0"/>
              </a:rPr>
              <a:t>, tanto pelo sistema militar quanto pelos cidadãos, já que a polícia instigava os cidadãos a escutarem as linhas cruzadas para que obtivessem informações </a:t>
            </a:r>
            <a:r>
              <a:rPr lang="pt-BR" sz="2300" dirty="0" smtClean="0">
                <a:latin typeface="Calibri" pitchFamily="34" charset="0"/>
              </a:rPr>
              <a:t>que podiam </a:t>
            </a:r>
            <a:r>
              <a:rPr lang="pt-BR" sz="2300" dirty="0" smtClean="0">
                <a:latin typeface="Calibri" pitchFamily="34" charset="0"/>
              </a:rPr>
              <a:t>ser </a:t>
            </a:r>
            <a:r>
              <a:rPr lang="pt-BR" sz="2300" dirty="0" smtClean="0">
                <a:latin typeface="Calibri" pitchFamily="34" charset="0"/>
              </a:rPr>
              <a:t>subversivas. </a:t>
            </a:r>
            <a:endParaRPr lang="pt-BR" sz="2300" dirty="0">
              <a:latin typeface="Calibri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71472" y="3286124"/>
            <a:ext cx="4071966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300" dirty="0" smtClean="0">
                <a:latin typeface="Calibri" pitchFamily="34" charset="0"/>
              </a:rPr>
              <a:t>Até mesmo quando alguma pessoa se mudava para a vizinhança, o sistema de repressão solicitava ao cidadão de bem, investigar a pessoa ou avisar a polícia sobre a mudança.</a:t>
            </a:r>
            <a:endParaRPr lang="pt-BR" sz="2300" dirty="0">
              <a:latin typeface="Calibri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857496"/>
            <a:ext cx="3638550" cy="2628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tângulo 14"/>
          <p:cNvSpPr/>
          <p:nvPr/>
        </p:nvSpPr>
        <p:spPr>
          <a:xfrm>
            <a:off x="5072066" y="5572140"/>
            <a:ext cx="3429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 smtClean="0">
                <a:latin typeface="+mj-lt"/>
              </a:rPr>
              <a:t>Cartaz de procurados, com foto de Carlos Lamarca e outros. Companhia Docas de São Paulo.</a:t>
            </a:r>
            <a:endParaRPr lang="pt-BR" sz="1200" b="1" dirty="0">
              <a:latin typeface="+mj-lt"/>
            </a:endParaRPr>
          </a:p>
        </p:txBody>
      </p:sp>
      <p:sp>
        <p:nvSpPr>
          <p:cNvPr id="16" name="CaixaDeTexto 15"/>
          <p:cNvSpPr txBox="1"/>
          <p:nvPr/>
        </p:nvSpPr>
        <p:spPr>
          <a:xfrm rot="16200000">
            <a:off x="8150506" y="3993898"/>
            <a:ext cx="134524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 smtClean="0">
                <a:latin typeface="Calibri" pitchFamily="34" charset="0"/>
              </a:rPr>
              <a:t>Fonte: Memórias Reveladas</a:t>
            </a:r>
            <a:endParaRPr lang="pt-BR" sz="800" dirty="0">
              <a:latin typeface="Calibri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32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A Comunidade de Informação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11</a:t>
            </a:fld>
            <a:r>
              <a:rPr lang="pt-BR" dirty="0" smtClean="0"/>
              <a:t>/13</a:t>
            </a: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714348" y="3643314"/>
            <a:ext cx="7572428" cy="230832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Esses órgãos que tinham o aparato repressivo, acabaram por utilizar-se da impunidade que o governo lhes fornecia para torturar, roubar e até matar. Saques nas casas de vários presos políticos eram comuns, até mesmo a incorporação de carros roubados pelos militares para a frota do Dops eram constantes. 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8" name="Texto explicativo em seta para baixo 7"/>
          <p:cNvSpPr/>
          <p:nvPr/>
        </p:nvSpPr>
        <p:spPr>
          <a:xfrm>
            <a:off x="500034" y="1428736"/>
            <a:ext cx="8072494" cy="1914532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O regime sempre legalizou grupos armados que não faziam parte do que o governo tinha planejado, mas que ajudavam a localizar e a investigar os possíveis subversivos.</a:t>
            </a:r>
            <a:endParaRPr lang="pt-BR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32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A Comunidade de Informação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12</a:t>
            </a:fld>
            <a:r>
              <a:rPr lang="pt-BR" dirty="0" smtClean="0"/>
              <a:t>/13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571472" y="1142984"/>
            <a:ext cx="764386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300" dirty="0" smtClean="0">
                <a:latin typeface="Calibri" pitchFamily="34" charset="0"/>
              </a:rPr>
              <a:t>O regime militar deixou na memória do povo brasileiro muitas cicatrizes que jamais devem ser esquecidas. </a:t>
            </a:r>
            <a:endParaRPr lang="pt-BR" sz="2300" dirty="0">
              <a:latin typeface="Calibri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786314" y="2071678"/>
            <a:ext cx="385765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300" dirty="0" smtClean="0">
                <a:latin typeface="Calibri" pitchFamily="34" charset="0"/>
              </a:rPr>
              <a:t>A utilização da tortura, da repressão, da impunidade, da corrupção foram as marcas registradas do governo militar no Brasil, com a criação desses órgãos que só objetivavam manter o regime, causando muito terror na população.</a:t>
            </a:r>
            <a:endParaRPr lang="pt-BR" sz="2300" dirty="0">
              <a:latin typeface="Calibri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14554"/>
            <a:ext cx="3929090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tângulo 12"/>
          <p:cNvSpPr/>
          <p:nvPr/>
        </p:nvSpPr>
        <p:spPr>
          <a:xfrm>
            <a:off x="4429156" y="5497313"/>
            <a:ext cx="40719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b="1" dirty="0" smtClean="0">
                <a:latin typeface="+mj-lt"/>
              </a:rPr>
              <a:t>Trecho de declaração de preso político. Os presos também respondiam a questionários para análise da sinceridade das “declarações de arrependimento”.</a:t>
            </a:r>
            <a:endParaRPr lang="pt-BR" sz="1200" b="1" dirty="0">
              <a:latin typeface="+mj-lt"/>
            </a:endParaRPr>
          </a:p>
        </p:txBody>
      </p:sp>
      <p:sp>
        <p:nvSpPr>
          <p:cNvPr id="14" name="CaixaDeTexto 13"/>
          <p:cNvSpPr txBox="1"/>
          <p:nvPr/>
        </p:nvSpPr>
        <p:spPr>
          <a:xfrm rot="16200000">
            <a:off x="-279178" y="4136774"/>
            <a:ext cx="134524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 smtClean="0">
                <a:latin typeface="Calibri" pitchFamily="34" charset="0"/>
              </a:rPr>
              <a:t>Fonte: Memórias Reveladas</a:t>
            </a:r>
            <a:endParaRPr lang="pt-BR" sz="800" dirty="0">
              <a:latin typeface="Calibri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32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A Comunidade de Informação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142976" y="1142984"/>
            <a:ext cx="38906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300" dirty="0" smtClean="0">
                <a:latin typeface="Calibri" pitchFamily="34" charset="0"/>
              </a:rPr>
              <a:t>Chegamos ao final desta aula.</a:t>
            </a:r>
          </a:p>
          <a:p>
            <a:r>
              <a:rPr lang="pt-BR" sz="2300" dirty="0" smtClean="0">
                <a:solidFill>
                  <a:srgbClr val="C00000"/>
                </a:solidFill>
                <a:latin typeface="Calibri" pitchFamily="34" charset="0"/>
              </a:rPr>
              <a:t>Guarde na memória!</a:t>
            </a:r>
            <a:endParaRPr lang="pt-BR" sz="2300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21509" name="Picture 5" descr="C:\Documents and Settings\Administrador\Configurações locais\Temporary Internet Files\Content.IE5\W9MBCLYJ\MCj0088978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928934"/>
            <a:ext cx="1857388" cy="2384973"/>
          </a:xfrm>
          <a:prstGeom prst="rect">
            <a:avLst/>
          </a:prstGeom>
          <a:noFill/>
        </p:spPr>
      </p:pic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13</a:t>
            </a:fld>
            <a:r>
              <a:rPr lang="pt-BR" dirty="0" smtClean="0"/>
              <a:t>/13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2571736" y="2000240"/>
            <a:ext cx="58579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ap-AN" sz="2400" dirty="0" smtClean="0">
                <a:latin typeface="Calibri" pitchFamily="34" charset="0"/>
              </a:rPr>
              <a:t> </a:t>
            </a:r>
            <a:r>
              <a:rPr lang="pt-BR" sz="2400" dirty="0" smtClean="0">
                <a:latin typeface="Calibri" pitchFamily="34" charset="0"/>
              </a:rPr>
              <a:t>O papel dos organismos de repressão durante a vigência do regime autoritário no Brasil. Vários organismos, a exemplo do Serviço Nacional de Informações - SNI, foram criados para atuarem na censura e repressão em diversos segmentos políticos e sociais do país. 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571736" y="4572008"/>
            <a:ext cx="58579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latin typeface="Calibri" pitchFamily="34" charset="0"/>
              </a:rPr>
              <a:t> Alguns órgãos como o </a:t>
            </a:r>
            <a:r>
              <a:rPr lang="pt-BR" sz="2400" dirty="0" err="1" smtClean="0">
                <a:latin typeface="Calibri" pitchFamily="34" charset="0"/>
              </a:rPr>
              <a:t>Deops</a:t>
            </a:r>
            <a:r>
              <a:rPr lang="pt-BR" sz="2400" dirty="0" smtClean="0">
                <a:latin typeface="Calibri" pitchFamily="34" charset="0"/>
              </a:rPr>
              <a:t>  - Delegacia Estadual de Ordem Política e Social e o Dops - Departamento de Ordem Política e Social atuaram de forma marcante no sistema repressivo.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32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A Comunidade de Informação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2</a:t>
            </a:fld>
            <a:r>
              <a:rPr lang="pt-BR" dirty="0" smtClean="0"/>
              <a:t>/13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572000" y="307181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 </a:t>
            </a:r>
            <a:endParaRPr lang="pt-BR" dirty="0"/>
          </a:p>
        </p:txBody>
      </p:sp>
      <p:pic>
        <p:nvPicPr>
          <p:cNvPr id="4100" name="Picture 4" descr="http://www.otempo.com.br/capa/img/trans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84138"/>
            <a:ext cx="47625" cy="47625"/>
          </a:xfrm>
          <a:prstGeom prst="rect">
            <a:avLst/>
          </a:prstGeom>
          <a:noFill/>
        </p:spPr>
      </p:pic>
      <p:sp>
        <p:nvSpPr>
          <p:cNvPr id="19" name="Retângulo 18"/>
          <p:cNvSpPr/>
          <p:nvPr/>
        </p:nvSpPr>
        <p:spPr>
          <a:xfrm>
            <a:off x="428596" y="1214422"/>
            <a:ext cx="80724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 Para ter total controle da sociedade brasileira, os militares se apoiaram num edificado sistema de repressão. No dia 13 de junho de 1964, foi criado o Serviço Nacional de Informações - SNI, sob o comando do general Golbery do Couto e Silva. </a:t>
            </a:r>
            <a:endParaRPr lang="pt-BR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57158" y="3429000"/>
            <a:ext cx="3571900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Somente o Conselho de Segurança Nacional - CSN e o Presidente da República podiam requerer contas do SNI. </a:t>
            </a:r>
            <a:endParaRPr lang="pt-BR" sz="2400" dirty="0">
              <a:latin typeface="Calibri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857496"/>
            <a:ext cx="4305162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tângulo 14"/>
          <p:cNvSpPr/>
          <p:nvPr/>
        </p:nvSpPr>
        <p:spPr>
          <a:xfrm>
            <a:off x="4286248" y="5572140"/>
            <a:ext cx="42148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b="1" dirty="0" smtClean="0">
                <a:latin typeface="+mj-lt"/>
              </a:rPr>
              <a:t>Instalações da Agência Central do SNI, no edifício do Estado-Maior das Forças Armadas, na Esplanada dos Ministérios. Brasília, 30 de outubro de 1968. Serviço Nacional de Informações.</a:t>
            </a:r>
            <a:endParaRPr lang="pt-BR" sz="1200" b="1" dirty="0">
              <a:latin typeface="+mj-lt"/>
            </a:endParaRPr>
          </a:p>
        </p:txBody>
      </p:sp>
      <p:sp>
        <p:nvSpPr>
          <p:cNvPr id="16" name="CaixaDeTexto 15"/>
          <p:cNvSpPr txBox="1"/>
          <p:nvPr/>
        </p:nvSpPr>
        <p:spPr>
          <a:xfrm rot="16200000">
            <a:off x="8079068" y="4220294"/>
            <a:ext cx="134524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 smtClean="0">
                <a:latin typeface="Calibri" pitchFamily="34" charset="0"/>
              </a:rPr>
              <a:t>Fonte: Memórias Reveladas</a:t>
            </a:r>
            <a:endParaRPr lang="pt-BR" sz="800" dirty="0">
              <a:latin typeface="Calibri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32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A Comunidade de Informação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3</a:t>
            </a:fld>
            <a:r>
              <a:rPr lang="pt-BR" dirty="0" smtClean="0"/>
              <a:t>/13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571472" y="1285860"/>
            <a:ext cx="778671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300" dirty="0" smtClean="0">
                <a:latin typeface="Calibri" pitchFamily="34" charset="0"/>
              </a:rPr>
              <a:t>A Divisão de Segurança e Informação - DSI era investigadora, estava instalada em todos ministérios. Passavam informações ao SNI acerca do funcionamento dos ministérios, bem como tinham o papel de investigar os candidatos a cargos públicos e até proibiam ou puniam os considerados “subversivos”. </a:t>
            </a:r>
            <a:endParaRPr lang="pt-BR" sz="2300" dirty="0">
              <a:latin typeface="Calibri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571472" y="3429000"/>
            <a:ext cx="385765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300" dirty="0" smtClean="0">
                <a:latin typeface="Calibri" pitchFamily="34" charset="0"/>
              </a:rPr>
              <a:t>Uma enorme quantidade de departamentos sob o controle, orientação ou comandado do SNI, os serviços de segurança tanto do Exército, quanto da Marinha e da Aeronáutica.</a:t>
            </a:r>
            <a:endParaRPr lang="pt-BR" sz="2300" dirty="0">
              <a:latin typeface="Calibri" pitchFamily="34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357562"/>
            <a:ext cx="3448050" cy="2219325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1" name="Retângulo 20"/>
          <p:cNvSpPr/>
          <p:nvPr/>
        </p:nvSpPr>
        <p:spPr>
          <a:xfrm>
            <a:off x="5000628" y="5715016"/>
            <a:ext cx="3143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b="1" dirty="0" smtClean="0">
                <a:latin typeface="Calibri" pitchFamily="34" charset="0"/>
              </a:rPr>
              <a:t>Instalações da Agência Central do SNI. Brasília, 30 de outubro de 1968. Serviço Nacional de Informações.</a:t>
            </a:r>
            <a:endParaRPr lang="pt-BR" sz="1200" b="1" dirty="0">
              <a:latin typeface="Calibri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 rot="16200000">
            <a:off x="7728066" y="4208212"/>
            <a:ext cx="14734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 smtClean="0">
                <a:latin typeface="+mj-lt"/>
              </a:rPr>
              <a:t>Fonte: Memórias Reveladas</a:t>
            </a:r>
            <a:endParaRPr lang="pt-BR" sz="800" dirty="0">
              <a:latin typeface="+mj-l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32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A Comunidade de Informação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4</a:t>
            </a:fld>
            <a:r>
              <a:rPr lang="pt-BR" dirty="0" smtClean="0"/>
              <a:t>/13</a:t>
            </a:r>
            <a:endParaRPr lang="pt-BR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357158" y="1214422"/>
            <a:ext cx="842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Espalhados pelos estados, e que também eram submissos ao SNI, como órgãos repressores destacam-se:</a:t>
            </a:r>
          </a:p>
        </p:txBody>
      </p:sp>
      <p:sp>
        <p:nvSpPr>
          <p:cNvPr id="10" name="Retângulo 9"/>
          <p:cNvSpPr/>
          <p:nvPr/>
        </p:nvSpPr>
        <p:spPr>
          <a:xfrm>
            <a:off x="714348" y="4857760"/>
            <a:ext cx="7572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Uma rede de investigação que cercava toda a sociedade, enxergando suspeitos nos cidadãos, com um grande potencial de perigo para a “segurança interna”.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28596" y="3214686"/>
            <a:ext cx="8358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400" b="1" dirty="0" smtClean="0">
                <a:latin typeface="Calibri" pitchFamily="34" charset="0"/>
              </a:rPr>
              <a:t>ASI -</a:t>
            </a:r>
            <a:r>
              <a:rPr lang="pt-BR" sz="2400" dirty="0" smtClean="0">
                <a:latin typeface="Calibri" pitchFamily="34" charset="0"/>
              </a:rPr>
              <a:t> Assessoria de Segurança e Informações, presentes nos órgãos governamentais</a:t>
            </a:r>
            <a:r>
              <a:rPr lang="pt-BR" sz="2400" dirty="0" smtClean="0">
                <a:latin typeface="Calibri" pitchFamily="34" charset="0"/>
              </a:rPr>
              <a:t>.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32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A Comunidade de Informação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28596" y="4143380"/>
            <a:ext cx="75009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400" dirty="0" smtClean="0">
                <a:latin typeface="Calibri" pitchFamily="34" charset="0"/>
              </a:rPr>
              <a:t> </a:t>
            </a:r>
            <a:r>
              <a:rPr lang="pt-BR" sz="2400" b="1" dirty="0" smtClean="0">
                <a:latin typeface="Calibri" pitchFamily="34" charset="0"/>
              </a:rPr>
              <a:t>DM -</a:t>
            </a:r>
            <a:r>
              <a:rPr lang="pt-BR" sz="2400" dirty="0" smtClean="0">
                <a:latin typeface="Calibri" pitchFamily="34" charset="0"/>
              </a:rPr>
              <a:t> Divisão Municipal, que era subordinada aos Dops.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428596" y="2643182"/>
            <a:ext cx="83582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latin typeface="Calibri" pitchFamily="34" charset="0"/>
              </a:rPr>
              <a:t> </a:t>
            </a:r>
            <a:r>
              <a:rPr lang="pt-BR" sz="2400" b="1" dirty="0" smtClean="0">
                <a:latin typeface="Calibri" pitchFamily="34" charset="0"/>
              </a:rPr>
              <a:t>Dops -</a:t>
            </a:r>
            <a:r>
              <a:rPr lang="pt-BR" sz="2400" dirty="0" smtClean="0">
                <a:latin typeface="Calibri" pitchFamily="34" charset="0"/>
              </a:rPr>
              <a:t> Departamento de Ordem Política e Social;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428596" y="2097937"/>
            <a:ext cx="7286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latin typeface="Calibri" pitchFamily="34" charset="0"/>
              </a:rPr>
              <a:t> </a:t>
            </a:r>
            <a:r>
              <a:rPr lang="pt-BR" sz="2400" b="1" dirty="0" err="1" smtClean="0">
                <a:latin typeface="Calibri" pitchFamily="34" charset="0"/>
              </a:rPr>
              <a:t>Deops</a:t>
            </a:r>
            <a:r>
              <a:rPr lang="pt-BR" sz="2400" b="1" dirty="0" smtClean="0">
                <a:latin typeface="Calibri" pitchFamily="34" charset="0"/>
              </a:rPr>
              <a:t> -</a:t>
            </a:r>
            <a:r>
              <a:rPr lang="pt-BR" sz="2400" dirty="0" smtClean="0">
                <a:latin typeface="Calibri" pitchFamily="34" charset="0"/>
              </a:rPr>
              <a:t> Delegacia Estadual de Ordem Política e Social;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9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5</a:t>
            </a:fld>
            <a:r>
              <a:rPr lang="pt-BR" dirty="0" smtClean="0"/>
              <a:t>/13</a:t>
            </a:r>
            <a:endParaRPr lang="pt-BR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28596" y="3857628"/>
            <a:ext cx="107157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pt-BR" sz="2600" dirty="0" smtClean="0">
              <a:latin typeface="Calibri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00034" y="1142984"/>
            <a:ext cx="80010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Pode-se citar, que até 1967, o Centro de Informações da Marinha - </a:t>
            </a:r>
            <a:r>
              <a:rPr lang="pt-BR" sz="2400" dirty="0" err="1" smtClean="0">
                <a:latin typeface="Calibri" pitchFamily="34" charset="0"/>
              </a:rPr>
              <a:t>Cenimar</a:t>
            </a:r>
            <a:r>
              <a:rPr lang="pt-BR" sz="2400" dirty="0" smtClean="0">
                <a:latin typeface="Calibri" pitchFamily="34" charset="0"/>
              </a:rPr>
              <a:t> e os Dops – através das secretarias de segurança estaduais –  </a:t>
            </a:r>
            <a:r>
              <a:rPr lang="pt-BR" sz="2400" dirty="0" err="1" smtClean="0">
                <a:latin typeface="Calibri" pitchFamily="34" charset="0"/>
              </a:rPr>
              <a:t>incubiam-se</a:t>
            </a:r>
            <a:r>
              <a:rPr lang="pt-BR" sz="2400" dirty="0" smtClean="0">
                <a:latin typeface="Calibri" pitchFamily="34" charset="0"/>
              </a:rPr>
              <a:t> de torturar e interrogar os suspeitos. O papel da Polícia Federal era de reprimir e censurar. 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 flipH="1">
            <a:off x="500034" y="3429000"/>
            <a:ext cx="45720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Em 1966, se gastou nos órgãos de segurança cerca de 214,7 milhões de dólares. Já em 1978, foi alcançado um aumento de cerca de dez vezes mais.</a:t>
            </a:r>
            <a:endParaRPr lang="pt-BR" sz="2400" dirty="0">
              <a:latin typeface="Calibri" pitchFamily="34" charset="0"/>
            </a:endParaRPr>
          </a:p>
        </p:txBody>
      </p:sp>
      <p:pic>
        <p:nvPicPr>
          <p:cNvPr id="8202" name="Picture 10" descr="C:\Documents and Settings\Administrador\Configurações locais\Temporary Internet Files\Content.IE5\4ZQBUDU9\MPj0399294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4239" y="3000372"/>
            <a:ext cx="3482603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aixaDeTexto 8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32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A Comunidade de Informação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6</a:t>
            </a:fld>
            <a:r>
              <a:rPr lang="pt-BR" dirty="0" smtClean="0"/>
              <a:t>/13</a:t>
            </a:r>
            <a:endParaRPr lang="pt-BR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28596" y="3857628"/>
            <a:ext cx="107157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pt-BR" sz="2600" dirty="0" smtClean="0">
              <a:latin typeface="Calibri" pitchFamily="34" charset="0"/>
            </a:endParaRPr>
          </a:p>
        </p:txBody>
      </p:sp>
      <p:pic>
        <p:nvPicPr>
          <p:cNvPr id="9" name="Picture 2" descr="C:\Documents and Settings\Administrador\Configurações locais\Temporary Internet Files\Content.IE5\IXP7CMAL\MCj0371076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3123677"/>
            <a:ext cx="1571636" cy="2091273"/>
          </a:xfrm>
          <a:prstGeom prst="rect">
            <a:avLst/>
          </a:prstGeom>
          <a:noFill/>
        </p:spPr>
      </p:pic>
      <p:sp>
        <p:nvSpPr>
          <p:cNvPr id="10" name="CaixaDeTexto 9"/>
          <p:cNvSpPr txBox="1"/>
          <p:nvPr/>
        </p:nvSpPr>
        <p:spPr>
          <a:xfrm>
            <a:off x="1071538" y="3766619"/>
            <a:ext cx="4786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solidFill>
                  <a:srgbClr val="C00000"/>
                </a:solidFill>
                <a:latin typeface="Calibri" pitchFamily="34" charset="0"/>
              </a:rPr>
              <a:t>Quem comandava os órgãos de repressão</a:t>
            </a:r>
            <a:r>
              <a:rPr lang="pap-AN" sz="2400" b="1" dirty="0" smtClean="0">
                <a:solidFill>
                  <a:srgbClr val="C00000"/>
                </a:solidFill>
                <a:latin typeface="Calibri" pitchFamily="34" charset="0"/>
              </a:rPr>
              <a:t>? </a:t>
            </a:r>
            <a:endParaRPr lang="pt-BR" sz="2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785786" y="1357298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Na base de dados do SNI, fornecidas pelo arquivo do Grupo de Levantamento de Conjuntura do </a:t>
            </a:r>
            <a:r>
              <a:rPr lang="pt-BR" sz="2400" dirty="0" err="1" smtClean="0">
                <a:latin typeface="Calibri" pitchFamily="34" charset="0"/>
              </a:rPr>
              <a:t>Ipes</a:t>
            </a:r>
            <a:r>
              <a:rPr lang="pt-BR" sz="2400" dirty="0" smtClean="0">
                <a:latin typeface="Calibri" pitchFamily="34" charset="0"/>
              </a:rPr>
              <a:t>, havia “fichas” de cerca de 400 mil cidadãos suspeitos de conspiração. 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32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A Comunidade de Informação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7</a:t>
            </a:fld>
            <a:r>
              <a:rPr lang="pt-BR" dirty="0" smtClean="0"/>
              <a:t>/13</a:t>
            </a:r>
            <a:endParaRPr lang="pt-BR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28596" y="3857628"/>
            <a:ext cx="107157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pt-BR" sz="2600" dirty="0" smtClean="0">
              <a:latin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71472" y="1428736"/>
            <a:ext cx="7929618" cy="19389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As pessoas responsáveis pelos órgãos de espionagem e repressão eram os generais Golbery, Geisel, Médici e Figueiredo, que posteriormente chefiaram o SNI no Rio de Janeiro, os </a:t>
            </a:r>
            <a:r>
              <a:rPr lang="pt-BR" sz="2400" dirty="0" err="1" smtClean="0">
                <a:solidFill>
                  <a:schemeClr val="tx1"/>
                </a:solidFill>
                <a:latin typeface="Calibri" pitchFamily="34" charset="0"/>
              </a:rPr>
              <a:t>tres</a:t>
            </a:r>
            <a:r>
              <a:rPr lang="pt-BR" sz="2400" smtClean="0">
                <a:solidFill>
                  <a:schemeClr val="tx1"/>
                </a:solidFill>
                <a:latin typeface="Calibri" pitchFamily="34" charset="0"/>
              </a:rPr>
              <a:t> últimos antes </a:t>
            </a:r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de serem nomeados Presidente da República do Brasil.</a:t>
            </a:r>
            <a:endParaRPr lang="pt-BR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857356" y="4300373"/>
            <a:ext cx="657229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Todos os suspeitos eram obrigados a serem interrogados, torturados ou perdiam seus empregos. O cidadão era subjugado. 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32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A Comunidade de Informação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8</a:t>
            </a:fld>
            <a:r>
              <a:rPr lang="pt-BR" dirty="0" smtClean="0"/>
              <a:t>/13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4286248" y="1428736"/>
            <a:ext cx="45005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Folhetos produzidos pelos Dops continham ameaças no sentido de que o que as pessoas pensavam, e que pudesse ser contra-revolucionário ou subversivo, poderia colocá-las em risco de sofrerem retaliações físicas e psicológicas, incluindo ameaças as suas próprias famílias. </a:t>
            </a:r>
            <a:endParaRPr lang="pt-BR" sz="2400" dirty="0">
              <a:latin typeface="Calibri" pitchFamily="34" charset="0"/>
            </a:endParaRP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22561">
            <a:off x="500034" y="1497297"/>
            <a:ext cx="3500462" cy="3289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tângulo 12"/>
          <p:cNvSpPr/>
          <p:nvPr/>
        </p:nvSpPr>
        <p:spPr>
          <a:xfrm>
            <a:off x="1285852" y="5357826"/>
            <a:ext cx="678661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Esses folhetos eram sustentados pelas fortes propagandas na televisão em favor do regime militar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32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A Comunidade de Informação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9</a:t>
            </a:fld>
            <a:r>
              <a:rPr lang="pt-BR" dirty="0" smtClean="0"/>
              <a:t>/13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428596" y="1428736"/>
            <a:ext cx="4286280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300" dirty="0" smtClean="0">
                <a:latin typeface="Calibri" pitchFamily="34" charset="0"/>
              </a:rPr>
              <a:t>Esse controle causava terror nas pessoas, e ainda pretendia fazer com que o cidadão sondasse os possíveis membros desses grupos subversivos, </a:t>
            </a:r>
            <a:r>
              <a:rPr lang="pt-BR" sz="2300" dirty="0" smtClean="0">
                <a:latin typeface="Calibri" pitchFamily="34" charset="0"/>
              </a:rPr>
              <a:t>para </a:t>
            </a:r>
            <a:r>
              <a:rPr lang="pt-BR" sz="2300" dirty="0" smtClean="0">
                <a:latin typeface="Calibri" pitchFamily="34" charset="0"/>
              </a:rPr>
              <a:t>poder adquirir o máximo de informação possível e repassá-las à polícia.  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428728" y="4572008"/>
            <a:ext cx="635798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300" dirty="0" smtClean="0">
                <a:latin typeface="Calibri" pitchFamily="34" charset="0"/>
              </a:rPr>
              <a:t>As “denúncias anônimas” começaram a causar o pânico na população já que qualquer um era passível de ser acusado por alguém, até mesmo por motivos pessoais, como vingança, inveja, cobiça, entre outros.</a:t>
            </a:r>
            <a:endParaRPr lang="pt-BR" sz="2300" dirty="0">
              <a:latin typeface="Calibri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500174"/>
            <a:ext cx="3857627" cy="2787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CaixaDeTexto 12"/>
          <p:cNvSpPr txBox="1"/>
          <p:nvPr/>
        </p:nvSpPr>
        <p:spPr>
          <a:xfrm rot="16200000">
            <a:off x="8150506" y="2565138"/>
            <a:ext cx="134524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 smtClean="0">
                <a:latin typeface="Calibri" pitchFamily="34" charset="0"/>
              </a:rPr>
              <a:t>Fonte: Memórias Reveladas</a:t>
            </a:r>
            <a:endParaRPr lang="pt-BR" sz="800" dirty="0">
              <a:latin typeface="Calibri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32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A Comunidade de Informação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Viage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Escritório Clássico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5634</TotalTime>
  <Words>1222</Words>
  <Application>Microsoft Office PowerPoint</Application>
  <PresentationFormat>Apresentação na tela (4:3)</PresentationFormat>
  <Paragraphs>82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Papel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Cleia</dc:creator>
  <cp:lastModifiedBy>Cleia</cp:lastModifiedBy>
  <cp:revision>606</cp:revision>
  <dcterms:created xsi:type="dcterms:W3CDTF">2009-05-14T20:59:51Z</dcterms:created>
  <dcterms:modified xsi:type="dcterms:W3CDTF">2009-07-27T20:52:30Z</dcterms:modified>
</cp:coreProperties>
</file>