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handoutMasterIdLst>
    <p:handoutMasterId r:id="rId15"/>
  </p:handoutMasterIdLst>
  <p:sldIdLst>
    <p:sldId id="258" r:id="rId2"/>
    <p:sldId id="284" r:id="rId3"/>
    <p:sldId id="259" r:id="rId4"/>
    <p:sldId id="288" r:id="rId5"/>
    <p:sldId id="285" r:id="rId6"/>
    <p:sldId id="260" r:id="rId7"/>
    <p:sldId id="292" r:id="rId8"/>
    <p:sldId id="290" r:id="rId9"/>
    <p:sldId id="286" r:id="rId10"/>
    <p:sldId id="293" r:id="rId11"/>
    <p:sldId id="294" r:id="rId12"/>
    <p:sldId id="268" r:id="rId1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FF5050"/>
    <a:srgbClr val="ED6D03"/>
    <a:srgbClr val="FF0066"/>
    <a:srgbClr val="CC00CC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8" autoAdjust="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1603F-566E-4B0A-94E3-1938CFEFC072}" type="datetimeFigureOut">
              <a:rPr lang="pt-BR" smtClean="0"/>
              <a:pPr/>
              <a:t>27/7/2009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8FBD1-738E-4AF3-99F1-6CC739B6D8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B4713-4D87-4DB1-97C6-505AEE12DC09}" type="datetimeFigureOut">
              <a:rPr lang="pt-BR" smtClean="0"/>
              <a:pPr/>
              <a:t>27/7/2009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F79AF-378D-49A1-9133-09C0C32024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F79AF-378D-49A1-9133-09C0C320240E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Títu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ço Reservado para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62A16A-D185-4B48-A8CD-5DA57B0E2C39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2E3DC8-423D-4111-8941-38EFD054DAC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A55F0F-30D7-4AD8-968F-90602E59EEA6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7F833-A429-49B8-AEAF-080EEB237D2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597FC2-EC9C-4003-8C54-1E527C52544E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00654-27EE-4D54-B15E-DA7EA2F9C4EA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DFEE0245-91DF-4C85-AD9D-CB3EAD1DBDEB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1704C48-8926-4CBC-ADDD-BB48FA6255B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6" name="Espaço Reservado para Rodapé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7B5B98-9A8F-4B7F-8D27-22825B2183F6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241C8-D059-407A-BD31-5A9F8CE3F88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FF481C-812C-4182-929E-3AD4F4F3CFD4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3673D-6A3D-4E79-99F1-F619AA439E4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BF45EE-7F30-416E-8BCA-E1154C37056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EAADD2-83D5-4F68-ABE4-DBC9BA9EF67A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2" name="Espaço Reservado para Conteúd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4" name="Espaço Reservado para Conteúd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27277F-3B70-4E30-AAD6-EFBE2CFC35C0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C0330-1A9A-4538-9E98-2CDB1AC954F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56F3A6-AF8C-4BE6-9059-4E9BAFD4FAD2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ço Reservado para Conteúd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1270479-A53A-4728-B069-1710156BEC98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F69B2B3-798A-4371-9138-A0006428FFE3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4BADCB-35B1-4DBD-8416-60BEFA2DC6AD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0B8E41-6238-4177-8AB0-1EADC0918D5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5C247E8-0C3B-4E89-A17C-02907ACC231C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104B705-FB4A-44AE-98CD-3073F7BF0BD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push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31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O Plano Condor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052" name="CaixaDeTexto 9"/>
          <p:cNvSpPr txBox="1">
            <a:spLocks noChangeArrowheads="1"/>
          </p:cNvSpPr>
          <p:nvPr/>
        </p:nvSpPr>
        <p:spPr bwMode="auto">
          <a:xfrm>
            <a:off x="3000364" y="2859472"/>
            <a:ext cx="50006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 Apresentar como os diversos governos do Cone Sul desenvolveram políticas de cooperação para o exercício da repressão.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2053" name="CaixaDeTexto 10"/>
          <p:cNvSpPr txBox="1">
            <a:spLocks noChangeArrowheads="1"/>
          </p:cNvSpPr>
          <p:nvPr/>
        </p:nvSpPr>
        <p:spPr bwMode="auto">
          <a:xfrm>
            <a:off x="1500166" y="1571612"/>
            <a:ext cx="22812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  <a:latin typeface="Calibri" pitchFamily="34" charset="0"/>
              </a:rPr>
              <a:t>Objetivo </a:t>
            </a:r>
            <a:r>
              <a:rPr lang="pt-BR" sz="2400" b="1" dirty="0">
                <a:solidFill>
                  <a:srgbClr val="C00000"/>
                </a:solidFill>
                <a:latin typeface="Calibri" pitchFamily="34" charset="0"/>
              </a:rPr>
              <a:t>da aula</a:t>
            </a:r>
          </a:p>
        </p:txBody>
      </p:sp>
      <p:pic>
        <p:nvPicPr>
          <p:cNvPr id="2059" name="Picture 11" descr="C:\Documents and Settings\Administrador\Configurações locais\Temporary Internet Files\Content.IE5\JHDW83QR\MCj03259220000[1].wm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14348" y="2571744"/>
            <a:ext cx="2152966" cy="19700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</a:t>
            </a:fld>
            <a:r>
              <a:rPr lang="pt-BR" dirty="0" smtClean="0"/>
              <a:t>/12</a:t>
            </a:r>
            <a:endParaRPr lang="pt-BR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10</a:t>
            </a:fld>
            <a:r>
              <a:rPr lang="pt-BR" dirty="0" smtClean="0"/>
              <a:t>/12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500034" y="1214422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 O contexto da Guerra Fria fez com que estes países não sofressem qualquer sanção internacional devido a essas atitudes ilegais. 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57158" y="2928934"/>
            <a:ext cx="49292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Até mesmo o próprio sistema internacional influenciava estes governos a agirem dessa forma, com o apoio total dos Estados Unidos, contra os inimigos da nação, os comunistas representados pela União das Repúblicas Socialistas Soviéticas - URSS.</a:t>
            </a:r>
            <a:endParaRPr lang="pt-BR" sz="2400" dirty="0">
              <a:latin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3860" y="2500306"/>
            <a:ext cx="3329149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aixaDeTexto 6"/>
          <p:cNvSpPr txBox="1"/>
          <p:nvPr/>
        </p:nvSpPr>
        <p:spPr>
          <a:xfrm>
            <a:off x="5786446" y="5786454"/>
            <a:ext cx="27318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latin typeface="+mj-lt"/>
              </a:rPr>
              <a:t>Bandeiras Estados Unidos e URSS</a:t>
            </a:r>
            <a:endParaRPr lang="pt-BR" sz="1200" b="1" dirty="0">
              <a:latin typeface="+mj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31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O Plano Condor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11</a:t>
            </a:fld>
            <a:r>
              <a:rPr lang="pt-BR" dirty="0" smtClean="0"/>
              <a:t>/12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500034" y="1214422"/>
            <a:ext cx="82153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>
                <a:latin typeface="Calibri" pitchFamily="34" charset="0"/>
              </a:rPr>
              <a:t>Fica evidente que na América Latina, sobretudo no Cone Sul, durante grande parte da segunda metade do século XX, a democracia foi usurpada pelos governos ditatoriais, especificamente de regimes militares autoritários. </a:t>
            </a:r>
            <a:endParaRPr lang="pt-BR" sz="2200" dirty="0">
              <a:latin typeface="Calibri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929190" y="2786058"/>
            <a:ext cx="38576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>
                <a:latin typeface="Calibri" pitchFamily="34" charset="0"/>
              </a:rPr>
              <a:t>As leis desses países, nesse período, fizeram com que se disseminasse o poder coercitivo de seus órgãos repressores, não tendo nenhum deles sofrido qualquer inconveniente em decorrência de suas ações criminosas.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t="22785"/>
          <a:stretch>
            <a:fillRect/>
          </a:stretch>
        </p:blipFill>
        <p:spPr bwMode="auto">
          <a:xfrm>
            <a:off x="500034" y="2786058"/>
            <a:ext cx="4286250" cy="2905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tângulo 5"/>
          <p:cNvSpPr/>
          <p:nvPr/>
        </p:nvSpPr>
        <p:spPr>
          <a:xfrm>
            <a:off x="1714480" y="5857892"/>
            <a:ext cx="46434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C00000"/>
                </a:solidFill>
                <a:latin typeface="Constantia" pitchFamily="18" charset="0"/>
              </a:rPr>
              <a:t>“Seria muito bom se pudéssemos colocar a        dor num envelope e devolvê-la ao remetente.”</a:t>
            </a:r>
            <a:endParaRPr lang="pt-BR" sz="16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31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O Plano Condor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142976" y="1142984"/>
            <a:ext cx="38906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300" dirty="0" smtClean="0">
                <a:latin typeface="Calibri" pitchFamily="34" charset="0"/>
              </a:rPr>
              <a:t>Chegamos ao final desta aula.</a:t>
            </a:r>
          </a:p>
          <a:p>
            <a:r>
              <a:rPr lang="pt-BR" sz="2300" dirty="0" smtClean="0">
                <a:solidFill>
                  <a:srgbClr val="C00000"/>
                </a:solidFill>
                <a:latin typeface="Calibri" pitchFamily="34" charset="0"/>
              </a:rPr>
              <a:t>Guarde na memória!</a:t>
            </a:r>
            <a:endParaRPr lang="pt-BR" sz="23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71736" y="2357430"/>
            <a:ext cx="63579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 A Operação Condor foi uma das maiores iniciativas </a:t>
            </a:r>
            <a:r>
              <a:rPr lang="pt-BR" sz="2400" dirty="0" err="1" smtClean="0">
                <a:latin typeface="Calibri" pitchFamily="34" charset="0"/>
              </a:rPr>
              <a:t>cooperacionais</a:t>
            </a:r>
            <a:r>
              <a:rPr lang="pt-BR" sz="2400" dirty="0" smtClean="0">
                <a:latin typeface="Calibri" pitchFamily="34" charset="0"/>
              </a:rPr>
              <a:t> entre os países do cone sul, onde o contexto histórico e político da região eram semelhantes. </a:t>
            </a:r>
            <a:endParaRPr lang="pt-BR" sz="2400" dirty="0">
              <a:latin typeface="Calibri" pitchFamily="34" charset="0"/>
            </a:endParaRPr>
          </a:p>
        </p:txBody>
      </p:sp>
      <p:pic>
        <p:nvPicPr>
          <p:cNvPr id="21509" name="Picture 5" descr="C:\Documents and Settings\Administrador\Configurações locais\Temporary Internet Files\Content.IE5\W9MBCLYJ\MCj0088978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928934"/>
            <a:ext cx="1857388" cy="2384973"/>
          </a:xfrm>
          <a:prstGeom prst="rect">
            <a:avLst/>
          </a:prstGeom>
          <a:noFill/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12</a:t>
            </a:fld>
            <a:r>
              <a:rPr lang="pt-BR" dirty="0" smtClean="0"/>
              <a:t>/12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2571736" y="3835320"/>
            <a:ext cx="61436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ap-AN" sz="2400" dirty="0" smtClean="0">
                <a:latin typeface="Calibri" pitchFamily="34" charset="0"/>
              </a:rPr>
              <a:t> </a:t>
            </a:r>
            <a:r>
              <a:rPr lang="pt-BR" sz="2400" dirty="0" smtClean="0">
                <a:latin typeface="Calibri" pitchFamily="34" charset="0"/>
              </a:rPr>
              <a:t>A Operação Condor, ou Plano Condor, tinha como objetivo primordial manter os regimes militares no Brasil, Paraguai, Uruguai, Chile e Argentina, com foco na perseguição dos principais lideres de oposições aos governos ditatoriais vigentes nestes países nesta época.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31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O Plano Condor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2</a:t>
            </a:fld>
            <a:r>
              <a:rPr lang="pt-BR" dirty="0" smtClean="0"/>
              <a:t>/12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572000" y="307181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 </a:t>
            </a:r>
            <a:endParaRPr lang="pt-BR" dirty="0"/>
          </a:p>
        </p:txBody>
      </p:sp>
      <p:pic>
        <p:nvPicPr>
          <p:cNvPr id="4100" name="Picture 4" descr="http://www.otempo.com.br/capa/img/trans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84138"/>
            <a:ext cx="47625" cy="47625"/>
          </a:xfrm>
          <a:prstGeom prst="rect">
            <a:avLst/>
          </a:prstGeom>
          <a:noFill/>
        </p:spPr>
      </p:pic>
      <p:sp>
        <p:nvSpPr>
          <p:cNvPr id="19" name="Retângulo 18"/>
          <p:cNvSpPr/>
          <p:nvPr/>
        </p:nvSpPr>
        <p:spPr>
          <a:xfrm>
            <a:off x="357158" y="1285860"/>
            <a:ext cx="4286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 No início da década de 70, as relações intergovernamentais no âmbito internacional sul-americano tornaram-se intensas.</a:t>
            </a:r>
            <a:endParaRPr lang="pt-BR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57158" y="3214686"/>
            <a:ext cx="42862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Os governos ditatoriais da Argentina, Brasil, Paraguai, Uruguai e Chile, com a colaboração do governo do general Hugo Banzer, da Bolívia realizaram acordos </a:t>
            </a:r>
            <a:r>
              <a:rPr lang="pt-BR" sz="2400" dirty="0" smtClean="0">
                <a:latin typeface="Calibri" pitchFamily="34" charset="0"/>
              </a:rPr>
              <a:t>para </a:t>
            </a:r>
            <a:r>
              <a:rPr lang="pt-BR" sz="2400" dirty="0" smtClean="0">
                <a:latin typeface="Calibri" pitchFamily="34" charset="0"/>
              </a:rPr>
              <a:t>facilitar suas operações. </a:t>
            </a:r>
            <a:endParaRPr lang="pt-BR" sz="2400" dirty="0"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430175"/>
            <a:ext cx="3728644" cy="46420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CaixaDeTexto 12"/>
          <p:cNvSpPr txBox="1"/>
          <p:nvPr/>
        </p:nvSpPr>
        <p:spPr>
          <a:xfrm rot="16200000">
            <a:off x="8471909" y="3488743"/>
            <a:ext cx="702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b="1" dirty="0" smtClean="0">
                <a:latin typeface="+mj-lt"/>
              </a:rPr>
              <a:t>Foto: Abril</a:t>
            </a:r>
            <a:endParaRPr lang="pt-BR" sz="800" b="1" dirty="0">
              <a:latin typeface="+mj-l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31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O Plano Condor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3</a:t>
            </a:fld>
            <a:r>
              <a:rPr lang="pt-BR" dirty="0" smtClean="0"/>
              <a:t>/12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5500694" y="3929066"/>
            <a:ext cx="328614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dirty="0" smtClean="0"/>
              <a:t>A operação de integração dos governos militares foi nomeada de </a:t>
            </a:r>
            <a:r>
              <a:rPr lang="pt-BR" b="1" dirty="0" smtClean="0">
                <a:solidFill>
                  <a:srgbClr val="C00000"/>
                </a:solidFill>
              </a:rPr>
              <a:t>Operação Condor</a:t>
            </a:r>
            <a:r>
              <a:rPr lang="pt-BR" dirty="0" smtClean="0"/>
              <a:t>. 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357158" y="1214422"/>
            <a:ext cx="828677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300" dirty="0" smtClean="0">
                <a:latin typeface="Calibri" pitchFamily="34" charset="0"/>
              </a:rPr>
              <a:t>O regime </a:t>
            </a:r>
            <a:r>
              <a:rPr lang="pt-BR" sz="2300" dirty="0" smtClean="0">
                <a:latin typeface="Calibri" pitchFamily="34" charset="0"/>
              </a:rPr>
              <a:t>adotado </a:t>
            </a:r>
            <a:r>
              <a:rPr lang="pt-BR" sz="2300" dirty="0" smtClean="0">
                <a:latin typeface="Calibri" pitchFamily="34" charset="0"/>
              </a:rPr>
              <a:t>nesses países tinha por objetivo assegurar e implantar a “ordem” na sociedade civil e, por conseguinte, reprimir, e até mesmo eliminar fisicamente, os dissidentes e insurgentes. </a:t>
            </a:r>
            <a:endParaRPr lang="pt-BR" sz="2300" dirty="0">
              <a:latin typeface="Calibri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714620"/>
            <a:ext cx="4786346" cy="3488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31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O Plano Condor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4</a:t>
            </a:fld>
            <a:r>
              <a:rPr lang="pt-BR" dirty="0" smtClean="0"/>
              <a:t>/12</a:t>
            </a:r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428596" y="2002216"/>
            <a:ext cx="4429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A Operação Condor foi um marco na cooperação entre esses países por ser identificada como uma organização criminal.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14348" y="4357694"/>
            <a:ext cx="7572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O objetivo central dessa operação era manter os regimes, através da conspiração, neutralização e eliminação de toda e qualquer oposição política, tendo por base uma sustentação ideológica provinda da Guerra Fria.</a:t>
            </a:r>
            <a:endParaRPr lang="pt-BR" sz="2400" dirty="0">
              <a:latin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8229" y="1571612"/>
            <a:ext cx="3738613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aixaDeTexto 6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31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O Plano Condor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5</a:t>
            </a:fld>
            <a:r>
              <a:rPr lang="pt-BR" dirty="0" smtClean="0"/>
              <a:t>/12</a:t>
            </a:r>
            <a:endParaRPr lang="pt-BR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28596" y="3857628"/>
            <a:ext cx="107157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sz="2600" dirty="0" smtClean="0">
              <a:latin typeface="Calibri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 flipH="1">
            <a:off x="4929190" y="1714488"/>
            <a:ext cx="392909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300" dirty="0" smtClean="0">
                <a:latin typeface="Calibri" pitchFamily="34" charset="0"/>
              </a:rPr>
              <a:t>É importante salientar que os Estados Unidos da América foram um dos maiores ideólogos da Operação Condor. </a:t>
            </a:r>
            <a:endParaRPr lang="pt-BR" sz="2300" dirty="0">
              <a:latin typeface="Calibri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57158" y="4357694"/>
            <a:ext cx="835824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300" dirty="0" smtClean="0">
                <a:latin typeface="Calibri" pitchFamily="34" charset="0"/>
              </a:rPr>
              <a:t>Foi no quartel da Agencia Central de Inteligência  - CIA (em inglês) que, em outubro de 1975, se reuniram os chefes da Secretaria de Inteligência de Estado - SIDE, da República da Argentina, Brasil, Uruguai e Paraguai. Um mês depois, houve uma reunião no quartel general da </a:t>
            </a:r>
            <a:r>
              <a:rPr lang="pt-BR" sz="2300" dirty="0" err="1" smtClean="0">
                <a:latin typeface="Calibri" pitchFamily="34" charset="0"/>
              </a:rPr>
              <a:t>Dirección</a:t>
            </a:r>
            <a:r>
              <a:rPr lang="pt-BR" sz="2300" dirty="0" smtClean="0">
                <a:latin typeface="Calibri" pitchFamily="34" charset="0"/>
              </a:rPr>
              <a:t> de </a:t>
            </a:r>
            <a:r>
              <a:rPr lang="pt-BR" sz="2300" dirty="0" err="1" smtClean="0">
                <a:latin typeface="Calibri" pitchFamily="34" charset="0"/>
              </a:rPr>
              <a:t>Inteligencia</a:t>
            </a:r>
            <a:r>
              <a:rPr lang="pt-BR" sz="2300" dirty="0" smtClean="0">
                <a:latin typeface="Calibri" pitchFamily="34" charset="0"/>
              </a:rPr>
              <a:t> Nacional - DINA do Chile. </a:t>
            </a:r>
            <a:endParaRPr lang="pt-BR" sz="2300" dirty="0">
              <a:latin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4473689" cy="2755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aixaDeTexto 9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31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O Plano Condor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6</a:t>
            </a:fld>
            <a:r>
              <a:rPr lang="pt-BR" dirty="0" smtClean="0"/>
              <a:t>/12</a:t>
            </a:r>
            <a:endParaRPr lang="pt-BR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28596" y="3857628"/>
            <a:ext cx="107157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sz="2600" dirty="0" smtClean="0">
              <a:latin typeface="Calibri" pitchFamily="34" charset="0"/>
            </a:endParaRPr>
          </a:p>
        </p:txBody>
      </p:sp>
      <p:pic>
        <p:nvPicPr>
          <p:cNvPr id="9" name="Picture 2" descr="C:\Documents and Settings\Administrador\Configurações locais\Temporary Internet Files\Content.IE5\IXP7CMAL\MCj0371076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3286124"/>
            <a:ext cx="1571636" cy="2091273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1071538" y="3988375"/>
            <a:ext cx="478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C00000"/>
                </a:solidFill>
                <a:latin typeface="Calibri" pitchFamily="34" charset="0"/>
              </a:rPr>
              <a:t>Qual foi um dos primeiros objetivos da Operação Condor</a:t>
            </a:r>
            <a:r>
              <a:rPr lang="pap-AN" sz="2400" b="1" dirty="0" smtClean="0">
                <a:solidFill>
                  <a:srgbClr val="C00000"/>
                </a:solidFill>
                <a:latin typeface="Calibri" pitchFamily="34" charset="0"/>
              </a:rPr>
              <a:t>? </a:t>
            </a:r>
            <a:endParaRPr lang="pt-BR" sz="2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785786" y="1357298"/>
            <a:ext cx="76438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Com a Operação Condor planejou-se a montagem de grupos multilaterais com agentes preparados para vigiar, prender, encarcerar, torturar e “repatriar” os opositores subversivos dos regimes instaurados. Procurou-se formalizar um banco de dados que contivesse informações secretas. 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31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O Plano Condor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7</a:t>
            </a:fld>
            <a:r>
              <a:rPr lang="pt-BR" dirty="0" smtClean="0"/>
              <a:t>/12</a:t>
            </a:r>
            <a:endParaRPr lang="pt-BR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28596" y="3857628"/>
            <a:ext cx="107157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sz="2600" dirty="0" smtClean="0"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71472" y="1285860"/>
            <a:ext cx="7929618" cy="26776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Um dos primeiros objetivos da Operação Condor foi perseguir os altos dirigentes da oposição das ditaduras latino-americanas, podendo-se identificar os ex-ministros da Unidade Popular, Carlos </a:t>
            </a:r>
            <a:r>
              <a:rPr lang="pt-BR" sz="2400" dirty="0" err="1" smtClean="0">
                <a:solidFill>
                  <a:schemeClr val="tx1"/>
                </a:solidFill>
                <a:latin typeface="Calibri" pitchFamily="34" charset="0"/>
              </a:rPr>
              <a:t>Prats</a:t>
            </a: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 – que foi assassinado em Buenos Aires; Orlando </a:t>
            </a:r>
            <a:r>
              <a:rPr lang="pt-BR" sz="2400" dirty="0" err="1" smtClean="0">
                <a:solidFill>
                  <a:schemeClr val="tx1"/>
                </a:solidFill>
                <a:latin typeface="Calibri" pitchFamily="34" charset="0"/>
              </a:rPr>
              <a:t>Letelier</a:t>
            </a: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 – assassinado em Washington e Bernardo </a:t>
            </a:r>
            <a:r>
              <a:rPr lang="pt-BR" sz="2400" dirty="0" err="1" smtClean="0">
                <a:solidFill>
                  <a:schemeClr val="tx1"/>
                </a:solidFill>
                <a:latin typeface="Calibri" pitchFamily="34" charset="0"/>
              </a:rPr>
              <a:t>Leighton</a:t>
            </a: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 – que sofreu um atentado quando estava em Roma, mas sobreviveu.</a:t>
            </a:r>
            <a:endParaRPr lang="pt-BR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00034" y="4572008"/>
            <a:ext cx="807249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A utilização da violência, da tortura, </a:t>
            </a:r>
            <a:r>
              <a:rPr lang="pt-BR" sz="2400" dirty="0" err="1" smtClean="0">
                <a:latin typeface="Calibri" pitchFamily="34" charset="0"/>
              </a:rPr>
              <a:t>sequestros</a:t>
            </a:r>
            <a:r>
              <a:rPr lang="pt-BR" sz="2400" dirty="0" smtClean="0">
                <a:latin typeface="Calibri" pitchFamily="34" charset="0"/>
              </a:rPr>
              <a:t> e dos assassinatos de pessoas não era vista contra a ordem constitucional desses países. A impunidade a seus executores era garantida pelo sistema ditatorial.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31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O Plano Condor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8</a:t>
            </a:fld>
            <a:r>
              <a:rPr lang="pt-BR" dirty="0" smtClean="0"/>
              <a:t>/12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357158" y="1000108"/>
            <a:ext cx="85011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>
                <a:latin typeface="Calibri" pitchFamily="34" charset="0"/>
              </a:rPr>
              <a:t>A Operação Condor também perseguia militantes e simpatizantes das </a:t>
            </a:r>
            <a:r>
              <a:rPr lang="pt-BR" sz="2200" dirty="0" err="1" smtClean="0">
                <a:latin typeface="Calibri" pitchFamily="34" charset="0"/>
              </a:rPr>
              <a:t>ideias</a:t>
            </a:r>
            <a:r>
              <a:rPr lang="pt-BR" sz="2200" dirty="0" smtClean="0">
                <a:latin typeface="Calibri" pitchFamily="34" charset="0"/>
              </a:rPr>
              <a:t> marxistas e esquerdistas.</a:t>
            </a:r>
            <a:endParaRPr lang="pt-BR" sz="2200" dirty="0">
              <a:latin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57158" y="5000636"/>
            <a:ext cx="850112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>
                <a:latin typeface="Calibri" pitchFamily="34" charset="0"/>
              </a:rPr>
              <a:t>Até mesmo cidadãos de outras nacionalidades foram afetados. Também na Argentina, realizaram-se repressões coordenadas e sistemáticas contra cidadãos alemães, espanhóis, peruanos e, inclusive, judeus. Nesses casos, contabilizam-se cerca de mil pessoas desaparecidas. </a:t>
            </a:r>
            <a:endParaRPr lang="pt-BR" sz="2200" dirty="0"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833824"/>
            <a:ext cx="4632474" cy="3001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aixaDeTexto 7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31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O Plano Condor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9</a:t>
            </a:fld>
            <a:r>
              <a:rPr lang="pt-BR" dirty="0" smtClean="0"/>
              <a:t>/12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642910" y="1214422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A quantidade de assassinados e desaparecidos teve menor índice no território brasileiro, mas mesmo assim não livra a culpa dos Anos de Chumbo instaurado no Brasil desde 1964. 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429124" y="2643182"/>
            <a:ext cx="44291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Há indícios de que militares brasileiros estiveram presentes na constituição do órgão de repressão do Chile, a DINA. Assim, o Serviço Nacional de Informações - SNI do Brasil teria aplicado cursos de tortura e interrogatório para os oficiais chilenos.</a:t>
            </a:r>
            <a:endParaRPr lang="pt-BR" sz="2400" dirty="0"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928934"/>
            <a:ext cx="40005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tângulo 6"/>
          <p:cNvSpPr/>
          <p:nvPr/>
        </p:nvSpPr>
        <p:spPr>
          <a:xfrm>
            <a:off x="785786" y="5572140"/>
            <a:ext cx="30718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 smtClean="0">
                <a:latin typeface="+mj-lt"/>
              </a:rPr>
              <a:t>General Figueiredo (de terno ao centro) e outros  militares</a:t>
            </a:r>
            <a:endParaRPr lang="pt-BR" sz="1200" b="1" dirty="0">
              <a:latin typeface="+mj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31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O Plano Condor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Escritório Clá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5472</TotalTime>
  <Words>1003</Words>
  <Application>Microsoft Office PowerPoint</Application>
  <PresentationFormat>Apresentação na tela (4:3)</PresentationFormat>
  <Paragraphs>68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Papel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Cleia</dc:creator>
  <cp:lastModifiedBy>Cleia</cp:lastModifiedBy>
  <cp:revision>584</cp:revision>
  <dcterms:created xsi:type="dcterms:W3CDTF">2009-05-14T20:59:51Z</dcterms:created>
  <dcterms:modified xsi:type="dcterms:W3CDTF">2009-07-27T20:28:20Z</dcterms:modified>
</cp:coreProperties>
</file>