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handoutMasterIdLst>
    <p:handoutMasterId r:id="rId14"/>
  </p:handoutMasterIdLst>
  <p:sldIdLst>
    <p:sldId id="258" r:id="rId2"/>
    <p:sldId id="284" r:id="rId3"/>
    <p:sldId id="259" r:id="rId4"/>
    <p:sldId id="287" r:id="rId5"/>
    <p:sldId id="288" r:id="rId6"/>
    <p:sldId id="260" r:id="rId7"/>
    <p:sldId id="292" r:id="rId8"/>
    <p:sldId id="285" r:id="rId9"/>
    <p:sldId id="290" r:id="rId10"/>
    <p:sldId id="286" r:id="rId11"/>
    <p:sldId id="268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5050"/>
    <a:srgbClr val="ED6D03"/>
    <a:srgbClr val="FF0066"/>
    <a:srgbClr val="CC00CC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1603F-566E-4B0A-94E3-1938CFEFC072}" type="datetimeFigureOut">
              <a:rPr lang="pt-BR" smtClean="0"/>
              <a:pPr/>
              <a:t>27/7/2009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8FBD1-738E-4AF3-99F1-6CC739B6D8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B4713-4D87-4DB1-97C6-505AEE12DC09}" type="datetimeFigureOut">
              <a:rPr lang="pt-BR" smtClean="0"/>
              <a:pPr/>
              <a:t>27/7/2009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F79AF-378D-49A1-9133-09C0C32024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F79AF-378D-49A1-9133-09C0C320240E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2A16A-D185-4B48-A8CD-5DA57B0E2C39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2E3DC8-423D-4111-8941-38EFD054DAC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A55F0F-30D7-4AD8-968F-90602E59EEA6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7F833-A429-49B8-AEAF-080EEB237D2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597FC2-EC9C-4003-8C54-1E527C52544E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00654-27EE-4D54-B15E-DA7EA2F9C4E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DFEE0245-91DF-4C85-AD9D-CB3EAD1DBDEB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1704C48-8926-4CBC-ADDD-BB48FA6255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B5B98-9A8F-4B7F-8D27-22825B2183F6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241C8-D059-407A-BD31-5A9F8CE3F88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FF481C-812C-4182-929E-3AD4F4F3CFD4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3673D-6A3D-4E79-99F1-F619AA439E4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45EE-7F30-416E-8BCA-E1154C37056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AADD2-83D5-4F68-ABE4-DBC9BA9EF67A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27277F-3B70-4E30-AAD6-EFBE2CFC35C0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C0330-1A9A-4538-9E98-2CDB1AC954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6F3A6-AF8C-4BE6-9059-4E9BAFD4FAD2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F1270479-A53A-4728-B069-1710156BEC98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F69B2B3-798A-4371-9138-A0006428FFE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BADCB-35B1-4DBD-8416-60BEFA2DC6AD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0B8E41-6238-4177-8AB0-1EADC0918D5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C247E8-0C3B-4E89-A17C-02907ACC231C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04B705-FB4A-44AE-98CD-3073F7BF0B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ush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28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O Colégio Eleitoral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3214678" y="2928934"/>
            <a:ext cx="521497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 Apresentar como se desenvolveu a sucessão presidencial, na passagem do regime autoritário para o democrático.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2053" name="CaixaDeTexto 10"/>
          <p:cNvSpPr txBox="1">
            <a:spLocks noChangeArrowheads="1"/>
          </p:cNvSpPr>
          <p:nvPr/>
        </p:nvSpPr>
        <p:spPr bwMode="auto">
          <a:xfrm>
            <a:off x="1500166" y="1571612"/>
            <a:ext cx="22812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Objetivo </a:t>
            </a:r>
            <a:r>
              <a:rPr lang="pt-BR" sz="2400" b="1" dirty="0">
                <a:solidFill>
                  <a:srgbClr val="C00000"/>
                </a:solidFill>
                <a:latin typeface="Calibri" pitchFamily="34" charset="0"/>
              </a:rPr>
              <a:t>da aula</a:t>
            </a:r>
          </a:p>
        </p:txBody>
      </p:sp>
      <p:pic>
        <p:nvPicPr>
          <p:cNvPr id="2059" name="Picture 11" descr="C:\Documents and Settings\Administrador\Configurações locais\Temporary Internet Files\Content.IE5\JHDW83QR\MCj03259220000[1].wm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14348" y="2571744"/>
            <a:ext cx="2152966" cy="19700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</a:t>
            </a:fld>
            <a:r>
              <a:rPr lang="pt-BR" smtClean="0"/>
              <a:t>/11</a:t>
            </a:r>
            <a:endParaRPr lang="pt-BR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10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714348" y="1142984"/>
            <a:ext cx="764386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300" dirty="0" smtClean="0">
                <a:latin typeface="Calibri" pitchFamily="34" charset="0"/>
              </a:rPr>
              <a:t> Com a lamentável morte de Tancredo Neves, poucos dias antes de assumir formalmente a Presidência a sucessão presidencial cabia a José Sarney, umas das lideranças civis mais destacadas dos partidários do governo autoritário, ex–presidente do partido governista PDS, e que, um ano antes, afundara a emenda das eleições diretas.</a:t>
            </a:r>
            <a:endParaRPr lang="pt-BR" sz="2300" dirty="0">
              <a:latin typeface="Calibri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3357554" y="3713339"/>
            <a:ext cx="4714908" cy="221599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300" dirty="0" smtClean="0">
                <a:latin typeface="Calibri" pitchFamily="34" charset="0"/>
              </a:rPr>
              <a:t>Igual ao processo de transição, a consolidação democrática foi acompanhada por um alto grau de continuidade política dos atores autoritários tanto no Legislativo como nas diversas esferas do Estado.</a:t>
            </a:r>
            <a:endParaRPr lang="pt-BR" sz="2300" dirty="0">
              <a:latin typeface="Calibri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2488" y="3357562"/>
            <a:ext cx="1956438" cy="2786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aixaDeTexto 8"/>
          <p:cNvSpPr txBox="1"/>
          <p:nvPr/>
        </p:nvSpPr>
        <p:spPr>
          <a:xfrm>
            <a:off x="996289" y="6215082"/>
            <a:ext cx="20040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>
                <a:latin typeface="+mj-lt"/>
              </a:rPr>
              <a:t>Presidente José Sarney  </a:t>
            </a:r>
            <a:endParaRPr lang="pt-BR" sz="1200" b="1" dirty="0">
              <a:latin typeface="+mj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28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O Colégio Eleitoral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42976" y="1142984"/>
            <a:ext cx="38906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300" dirty="0" smtClean="0">
                <a:latin typeface="Calibri" pitchFamily="34" charset="0"/>
              </a:rPr>
              <a:t>Chegamos ao final desta aula.</a:t>
            </a:r>
          </a:p>
          <a:p>
            <a:r>
              <a:rPr lang="pt-BR" sz="2300" dirty="0" smtClean="0">
                <a:solidFill>
                  <a:srgbClr val="C00000"/>
                </a:solidFill>
                <a:latin typeface="Calibri" pitchFamily="34" charset="0"/>
              </a:rPr>
              <a:t>Guarde na memória!</a:t>
            </a:r>
            <a:endParaRPr lang="pt-BR" sz="23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500298" y="2143116"/>
            <a:ext cx="63579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 Apresentamos os aspectos mais importantes na mudança de um regime autoritário para um democrático, principalmente analisando o contexto eleitoral de 1984 e as negociações em torno da sucessão presidencial.</a:t>
            </a:r>
            <a:endParaRPr lang="pt-BR" sz="2400" dirty="0">
              <a:latin typeface="Calibri" pitchFamily="34" charset="0"/>
            </a:endParaRPr>
          </a:p>
        </p:txBody>
      </p:sp>
      <p:pic>
        <p:nvPicPr>
          <p:cNvPr id="21509" name="Picture 5" descr="C:\Documents and Settings\Administrador\Configurações locais\Temporary Internet Files\Content.IE5\W9MBCLYJ\MCj008897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928934"/>
            <a:ext cx="1857388" cy="2384973"/>
          </a:xfrm>
          <a:prstGeom prst="rect">
            <a:avLst/>
          </a:prstGeom>
          <a:noFill/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11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2500298" y="3978196"/>
            <a:ext cx="63579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ap-AN" sz="2400" dirty="0" smtClean="0">
                <a:latin typeface="Calibri" pitchFamily="34" charset="0"/>
              </a:rPr>
              <a:t> </a:t>
            </a:r>
            <a:r>
              <a:rPr lang="pt-BR" sz="2400" dirty="0" smtClean="0">
                <a:latin typeface="Calibri" pitchFamily="34" charset="0"/>
              </a:rPr>
              <a:t>Descreve também uma transição efetiva e pacífica, sem traumas nem violência política, e  que, apesar da morte do Tancredo Neves, antes de assumir o </a:t>
            </a:r>
            <a:r>
              <a:rPr lang="pt-BR" sz="2400" smtClean="0">
                <a:latin typeface="Calibri" pitchFamily="34" charset="0"/>
              </a:rPr>
              <a:t>governo  após </a:t>
            </a:r>
            <a:r>
              <a:rPr lang="pt-BR" sz="2400" dirty="0" smtClean="0">
                <a:latin typeface="Calibri" pitchFamily="34" charset="0"/>
              </a:rPr>
              <a:t>21 anos </a:t>
            </a:r>
            <a:r>
              <a:rPr lang="pt-BR" sz="2400" smtClean="0">
                <a:latin typeface="Calibri" pitchFamily="34" charset="0"/>
              </a:rPr>
              <a:t>de ditadura, </a:t>
            </a:r>
            <a:r>
              <a:rPr lang="pt-BR" sz="2400" dirty="0" smtClean="0">
                <a:latin typeface="Calibri" pitchFamily="34" charset="0"/>
              </a:rPr>
              <a:t>o Brasil continuou reforçando suas instituições democráticas.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28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O Colégio Eleitoral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3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2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pic>
        <p:nvPicPr>
          <p:cNvPr id="4100" name="Picture 4" descr="http://www.otempo.com.br/capa/img/transp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84138"/>
            <a:ext cx="47625" cy="47625"/>
          </a:xfrm>
          <a:prstGeom prst="rect">
            <a:avLst/>
          </a:prstGeom>
          <a:noFill/>
        </p:spPr>
      </p:pic>
      <p:sp>
        <p:nvSpPr>
          <p:cNvPr id="19" name="Retângulo 18"/>
          <p:cNvSpPr/>
          <p:nvPr/>
        </p:nvSpPr>
        <p:spPr>
          <a:xfrm>
            <a:off x="4071934" y="1428736"/>
            <a:ext cx="428628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Com as mudanças nas regras eleitorais, a oposição ao governo encontrava poucas possibilidades de realizar alterações profundas na ordem institucional, como foi a tentativa das eleições diretas para presidente. </a:t>
            </a:r>
            <a:endParaRPr lang="pt-BR" sz="22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28596" y="4768532"/>
            <a:ext cx="78581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 A saída era acomodar-se às regras traçadas pelos militares e concentrar sua ação política nas eleições de 1982, tendo claro que a única forma de vencer o autoritarismo era por meio das eleições sob as próprias regras impostas pelos militares.</a:t>
            </a:r>
            <a:endParaRPr lang="pt-BR" sz="22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500174"/>
            <a:ext cx="3028950" cy="2752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CaixaDeTexto 1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28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O Colégio Eleitoral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3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571472" y="1142984"/>
            <a:ext cx="80724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O Partido Popular – PP nasceu em 1980 formado por um terço dos dissidentes do PDS (ex-Arena). </a:t>
            </a:r>
            <a:endParaRPr lang="pt-BR" sz="2200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824327"/>
            <a:ext cx="3048000" cy="4171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tângulo 6"/>
          <p:cNvSpPr/>
          <p:nvPr/>
        </p:nvSpPr>
        <p:spPr>
          <a:xfrm>
            <a:off x="571504" y="2143116"/>
            <a:ext cx="4572000" cy="38164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Se constituiu como a segunda força opositora no legislativo.</a:t>
            </a:r>
          </a:p>
          <a:p>
            <a:pPr algn="just"/>
            <a:endParaRPr lang="pt-BR" sz="22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 Entre seus líderes mais destacados, se encontrava o Senador mineiro Tancredo Neves. </a:t>
            </a:r>
          </a:p>
          <a:p>
            <a:pPr algn="just"/>
            <a:endParaRPr lang="pt-BR" sz="22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O tempo de vida do PP foi curto, por conta da proibição de formar coalizões  no processo eleitoral de 1982,  o que o obrigou a fusão ao PMDB (</a:t>
            </a:r>
            <a:r>
              <a:rPr lang="pt-BR" sz="2200" dirty="0" err="1" smtClean="0">
                <a:latin typeface="Calibri" pitchFamily="34" charset="0"/>
              </a:rPr>
              <a:t>Ex-MDB</a:t>
            </a:r>
            <a:r>
              <a:rPr lang="pt-BR" sz="2200" dirty="0" smtClean="0">
                <a:latin typeface="Calibri" pitchFamily="34" charset="0"/>
              </a:rPr>
              <a:t>).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 rot="16200000">
            <a:off x="6251374" y="3607014"/>
            <a:ext cx="471487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800" dirty="0" smtClean="0">
                <a:latin typeface="Calibri" pitchFamily="34" charset="0"/>
              </a:rPr>
              <a:t>Foto: </a:t>
            </a:r>
            <a:r>
              <a:rPr lang="pt-BR" sz="800" dirty="0" err="1" smtClean="0">
                <a:latin typeface="Calibri" pitchFamily="34" charset="0"/>
              </a:rPr>
              <a:t>ttp</a:t>
            </a:r>
            <a:r>
              <a:rPr lang="pt-BR" sz="800" dirty="0" smtClean="0">
                <a:latin typeface="Calibri" pitchFamily="34" charset="0"/>
              </a:rPr>
              <a:t>://www.claudiohumberto.com.br/colunas_anteriores/index.</a:t>
            </a:r>
            <a:r>
              <a:rPr lang="pt-BR" sz="800" dirty="0" err="1" smtClean="0">
                <a:latin typeface="Calibri" pitchFamily="34" charset="0"/>
              </a:rPr>
              <a:t>php</a:t>
            </a:r>
            <a:r>
              <a:rPr lang="pt-BR" sz="800" dirty="0" smtClean="0">
                <a:latin typeface="Calibri" pitchFamily="34" charset="0"/>
              </a:rPr>
              <a:t>?dia=13&amp;</a:t>
            </a:r>
            <a:r>
              <a:rPr lang="pt-BR" sz="800" dirty="0" err="1" smtClean="0">
                <a:latin typeface="Calibri" pitchFamily="34" charset="0"/>
              </a:rPr>
              <a:t>mes</a:t>
            </a:r>
            <a:r>
              <a:rPr lang="pt-BR" sz="800" dirty="0" smtClean="0">
                <a:latin typeface="Calibri" pitchFamily="34" charset="0"/>
              </a:rPr>
              <a:t>=5&amp;ano=2009</a:t>
            </a:r>
            <a:endParaRPr lang="pt-BR" sz="800" dirty="0">
              <a:latin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357818" y="5967731"/>
            <a:ext cx="31432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>
                <a:latin typeface="+mj-lt"/>
              </a:rPr>
              <a:t>Tancredo Neves na convenção </a:t>
            </a:r>
          </a:p>
          <a:p>
            <a:pPr algn="ctr"/>
            <a:r>
              <a:rPr lang="pt-BR" sz="1200" b="1" dirty="0" smtClean="0">
                <a:latin typeface="+mj-lt"/>
              </a:rPr>
              <a:t>do Partido Popular </a:t>
            </a:r>
            <a:endParaRPr lang="pt-BR" sz="1200" b="1" dirty="0">
              <a:latin typeface="+mj-lt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28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O Colégio Eleitoral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4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714348" y="4228935"/>
            <a:ext cx="7572428" cy="120032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No total o PDS tinha maioria absoluta com 361 representantes de membros que formavam o Colégio Eleitoral, 17 delegados a mais que seus adversários.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7" name="Texto explicativo em seta para baixo 6"/>
          <p:cNvSpPr/>
          <p:nvPr/>
        </p:nvSpPr>
        <p:spPr>
          <a:xfrm>
            <a:off x="285720" y="1214422"/>
            <a:ext cx="8501122" cy="2786082"/>
          </a:xfrm>
          <a:prstGeom prst="downArrow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O Colégio Eleitoral estava composto pela soma do número de Deputados e Senadores, Governadores de cada Estado e 6 delegados eleitos em cada Assembleia Legislativa representando o partido majoritário em cada estado. 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28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O Colégio Eleitoral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5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428596" y="1071546"/>
            <a:ext cx="82868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A oposição pressionava contra o lento avanço da redemocratização e clamava por eleições diretas e a aprovação da Emenda Constitucional apresentada pelo Deputado Dante de Oliveira, que mesmo com o clamor popular não foi aprovada. 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929190" y="3109927"/>
            <a:ext cx="371477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  <a:ea typeface="Times New Roman" pitchFamily="18" charset="0"/>
              </a:rPr>
              <a:t> </a:t>
            </a:r>
            <a:r>
              <a:rPr lang="pt-BR" sz="2200" dirty="0" smtClean="0">
                <a:latin typeface="Calibri" pitchFamily="34" charset="0"/>
              </a:rPr>
              <a:t>Após a derrota da emenda Dante de Oliveira, o PMDB negociou uma saída dos setores insatisfeitos do partido governista, estimulando e justificando a dissidência do regime. </a:t>
            </a:r>
            <a:endParaRPr lang="pt-BR" sz="2200" dirty="0">
              <a:latin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000372"/>
            <a:ext cx="4071942" cy="27315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CaixaDeTexto 6"/>
          <p:cNvSpPr txBox="1"/>
          <p:nvPr/>
        </p:nvSpPr>
        <p:spPr>
          <a:xfrm>
            <a:off x="285720" y="5786454"/>
            <a:ext cx="4429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latin typeface="+mj-lt"/>
              </a:rPr>
              <a:t>Comício pelas eleições Diretas em1984 – Porto Alegre</a:t>
            </a:r>
            <a:endParaRPr lang="pt-BR" sz="1200" b="1" dirty="0">
              <a:latin typeface="+mj-lt"/>
            </a:endParaRPr>
          </a:p>
        </p:txBody>
      </p:sp>
      <p:sp>
        <p:nvSpPr>
          <p:cNvPr id="8" name="CaixaDeTexto 7"/>
          <p:cNvSpPr txBox="1"/>
          <p:nvPr/>
        </p:nvSpPr>
        <p:spPr>
          <a:xfrm rot="16200000">
            <a:off x="-13304" y="4344422"/>
            <a:ext cx="9541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1" dirty="0" smtClean="0">
                <a:latin typeface="+mj-lt"/>
              </a:rPr>
              <a:t>Foto: Zero Hora</a:t>
            </a:r>
            <a:endParaRPr lang="pt-BR" sz="800" b="1" dirty="0">
              <a:latin typeface="+mj-lt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28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O Colégio Eleitoral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6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3857628"/>
            <a:ext cx="10715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pt-BR" sz="2600" dirty="0" smtClean="0">
              <a:latin typeface="Calibri" pitchFamily="34" charset="0"/>
            </a:endParaRPr>
          </a:p>
        </p:txBody>
      </p:sp>
      <p:pic>
        <p:nvPicPr>
          <p:cNvPr id="9" name="Picture 2" descr="C:\Documents and Settings\Administrador\Configurações locais\Temporary Internet Files\Content.IE5\IXP7CMAL\MCj037107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3052239"/>
            <a:ext cx="1571636" cy="2091273"/>
          </a:xfrm>
          <a:prstGeom prst="rect">
            <a:avLst/>
          </a:prstGeom>
          <a:noFill/>
        </p:spPr>
      </p:pic>
      <p:sp>
        <p:nvSpPr>
          <p:cNvPr id="10" name="CaixaDeTexto 9"/>
          <p:cNvSpPr txBox="1"/>
          <p:nvPr/>
        </p:nvSpPr>
        <p:spPr>
          <a:xfrm>
            <a:off x="1071538" y="3552305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ap-AN" sz="2400" b="1" dirty="0" smtClean="0">
                <a:solidFill>
                  <a:srgbClr val="C00000"/>
                </a:solidFill>
                <a:latin typeface="Calibri" pitchFamily="34" charset="0"/>
              </a:rPr>
              <a:t>O que aconteceu com o PDS em decorrencia da vitória de </a:t>
            </a:r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Paulo Maluf</a:t>
            </a:r>
            <a:r>
              <a:rPr lang="pap-AN" sz="2400" b="1" dirty="0" smtClean="0">
                <a:solidFill>
                  <a:srgbClr val="C00000"/>
                </a:solidFill>
                <a:latin typeface="Calibri" pitchFamily="34" charset="0"/>
              </a:rPr>
              <a:t>? </a:t>
            </a:r>
            <a:endParaRPr lang="pt-BR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785786" y="1357298"/>
            <a:ext cx="76438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Na convenção de 1984 do PDS, o controvertido Paulo Maluf venceu o candidato do Presidente Figueiredo, o ministro do Interior Mario Andreazza.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28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O Colégio Eleitoral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7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3857628"/>
            <a:ext cx="10715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pt-BR" sz="2600" dirty="0" smtClean="0"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42910" y="1714488"/>
            <a:ext cx="7929618" cy="19389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A postura agressiva de Maluf provocou graves tensões no interior do PDS, o que obrigou seus adversários a renunciarem em massa, incluindo o Diretório Nacional que contava com o Senador Sarney. As tendências irreconciliáveis estimularam uma deserção em direção ao PMDB,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357290" y="4514687"/>
            <a:ext cx="657229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O PMDB conseguiu garantir a candidatura de Tancredo Neves, então governador de Minas Gerais,  tendo José Sarney na chapa.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28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O Colégio Eleitoral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8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3857628"/>
            <a:ext cx="10715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pt-BR" sz="2600" dirty="0" smtClean="0"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 flipH="1">
            <a:off x="500034" y="1928802"/>
            <a:ext cx="4071966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300" dirty="0" smtClean="0">
                <a:latin typeface="Calibri" pitchFamily="34" charset="0"/>
              </a:rPr>
              <a:t>Com </a:t>
            </a:r>
            <a:r>
              <a:rPr lang="pt-BR" sz="2300" dirty="0" smtClean="0">
                <a:latin typeface="Calibri" pitchFamily="34" charset="0"/>
              </a:rPr>
              <a:t>a formação da Aliança </a:t>
            </a:r>
            <a:r>
              <a:rPr lang="pt-BR" sz="2300" dirty="0" smtClean="0">
                <a:latin typeface="Calibri" pitchFamily="34" charset="0"/>
              </a:rPr>
              <a:t>Democrática </a:t>
            </a:r>
            <a:r>
              <a:rPr lang="pt-BR" sz="2300" dirty="0" smtClean="0">
                <a:latin typeface="Calibri" pitchFamily="34" charset="0"/>
              </a:rPr>
              <a:t>vislumbrava-se não só assegurar a vitória de Tancredo no Colégio Eleitoral de 1985, como também de ser a base de sustentação no Congresso Nacional.</a:t>
            </a:r>
            <a:endParaRPr lang="pt-BR" sz="2300" dirty="0">
              <a:latin typeface="Calibri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00034" y="4786322"/>
            <a:ext cx="807249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300" dirty="0" smtClean="0">
                <a:latin typeface="Calibri" pitchFamily="34" charset="0"/>
              </a:rPr>
              <a:t>O governo encontrou, na Aliança Democrática, o menor risco para a transição, pois ao contrário, uma eleição direta poderia ter provocado uma maior derrota e perderia a condução da transição por parte do governo.</a:t>
            </a:r>
            <a:endParaRPr lang="pt-BR" sz="2300" dirty="0">
              <a:latin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928802"/>
            <a:ext cx="3795715" cy="25234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CaixaDeTexto 9"/>
          <p:cNvSpPr txBox="1"/>
          <p:nvPr/>
        </p:nvSpPr>
        <p:spPr>
          <a:xfrm rot="16200000">
            <a:off x="8274635" y="3012513"/>
            <a:ext cx="9541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1" dirty="0" smtClean="0">
                <a:latin typeface="+mj-lt"/>
              </a:rPr>
              <a:t>Foto: Zero Hora</a:t>
            </a:r>
            <a:endParaRPr lang="pt-BR" sz="800" b="1" dirty="0">
              <a:latin typeface="+mj-lt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28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O Colégio Eleitoral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642910" y="1285860"/>
            <a:ext cx="5151154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300" b="1" dirty="0" smtClean="0">
                <a:solidFill>
                  <a:srgbClr val="FF0000"/>
                </a:solidFill>
                <a:latin typeface="Calibri" pitchFamily="34" charset="0"/>
              </a:rPr>
              <a:t>A divisão no PDS teve efeitos imediatos. </a:t>
            </a:r>
            <a:endParaRPr lang="pt-BR" sz="23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9</a:t>
            </a:fld>
            <a:r>
              <a:rPr lang="pt-BR" dirty="0" smtClean="0"/>
              <a:t>/11</a:t>
            </a:r>
            <a:endParaRPr lang="pt-BR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4396095"/>
            <a:ext cx="35004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sz="1200" b="1" dirty="0" smtClean="0">
                <a:latin typeface="+mj-lt"/>
              </a:rPr>
              <a:t>Presidente Tancredo Neves  e vice  José Sarney eleitos em 1985</a:t>
            </a:r>
          </a:p>
        </p:txBody>
      </p:sp>
      <p:sp>
        <p:nvSpPr>
          <p:cNvPr id="10" name="Retângulo 9"/>
          <p:cNvSpPr/>
          <p:nvPr/>
        </p:nvSpPr>
        <p:spPr>
          <a:xfrm>
            <a:off x="4071934" y="2063771"/>
            <a:ext cx="464347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300" dirty="0" smtClean="0">
                <a:latin typeface="Calibri" pitchFamily="34" charset="0"/>
              </a:rPr>
              <a:t>A eleição de Tancredo significou o resultado de uma lenta inversão do domínio político da transição nas mãos dos militares para os civis. </a:t>
            </a:r>
            <a:endParaRPr lang="pt-BR" sz="2300" dirty="0">
              <a:latin typeface="Calibri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85720" y="4849853"/>
            <a:ext cx="828680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300" dirty="0" smtClean="0">
                <a:latin typeface="Calibri" pitchFamily="34" charset="0"/>
              </a:rPr>
              <a:t>Ajustou-se à necessidade de consenso de todas as partes envolvidas no processo de transição, a fim de levar adiante um processo de transição pacífico, sem ameaças significativas que pudessem comprometer politicamente o recém governo configurado.</a:t>
            </a:r>
            <a:endParaRPr lang="pt-BR" sz="2300" dirty="0">
              <a:latin typeface="Calibri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14422"/>
            <a:ext cx="321471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aixaDeTexto 8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28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/>
              <a:t>O Colégio Eleitoral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5167</TotalTime>
  <Words>962</Words>
  <Application>Microsoft Office PowerPoint</Application>
  <PresentationFormat>Apresentação na tela (4:3)</PresentationFormat>
  <Paragraphs>72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Papel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Cleia</dc:creator>
  <cp:lastModifiedBy>Cleia</cp:lastModifiedBy>
  <cp:revision>561</cp:revision>
  <dcterms:created xsi:type="dcterms:W3CDTF">2009-05-14T20:59:51Z</dcterms:created>
  <dcterms:modified xsi:type="dcterms:W3CDTF">2009-07-27T19:41:28Z</dcterms:modified>
</cp:coreProperties>
</file>