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4" r:id="rId3"/>
    <p:sldId id="259" r:id="rId4"/>
    <p:sldId id="287" r:id="rId5"/>
    <p:sldId id="288" r:id="rId6"/>
    <p:sldId id="291" r:id="rId7"/>
    <p:sldId id="260" r:id="rId8"/>
    <p:sldId id="292" r:id="rId9"/>
    <p:sldId id="285" r:id="rId10"/>
    <p:sldId id="290" r:id="rId11"/>
    <p:sldId id="286" r:id="rId12"/>
    <p:sldId id="293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5050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071802" y="2786058"/>
            <a:ext cx="5143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Esclarecer como o regime autoritário, desenvolveu diversos artifícios para criar a imagem de um governo democrático.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smtClean="0"/>
              <a:t>/13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4348" y="1857364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Nas eleições de 1982, o governo continuou a procurar novamente </a:t>
            </a:r>
            <a:r>
              <a:rPr lang="pt-BR" sz="2400" dirty="0" smtClean="0">
                <a:latin typeface="Calibri" pitchFamily="34" charset="0"/>
              </a:rPr>
              <a:t>mudanças</a:t>
            </a:r>
            <a:r>
              <a:rPr lang="pt-BR" sz="2400" dirty="0" smtClean="0">
                <a:latin typeface="Calibri" pitchFamily="34" charset="0"/>
              </a:rPr>
              <a:t>, com o objetivo de manter o controle das instituições.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4788298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 Figueiredo optou por restituir o pluripartidarismo com quatro ou cinco partidos, através da implosão do MDB, que mostrava sinais de divisão interna. O governo conseguiu seu objetivo de dividir a oposição, para se tornar o maior partido na eleição.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85860"/>
            <a:ext cx="2905131" cy="33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71472" y="1500174"/>
            <a:ext cx="8143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 Quando se aproximavam as eleições de 1982, o governo aplicou novas medidas, mas mesmo assim após as apurações, o PMDB e o PDT venceram em 10 dos 22 estados. Mesmo o PDS (ex-Arena) mantendo maioria confortável no Senado, perdeu sua maioria absoluta na Câmara, com uma diferença de cinco deputados.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0034" y="3929066"/>
            <a:ext cx="50720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Com seus 85 delegados estaduais, o PDS constituía maioria absoluta de 361 representantes no Colégio Eleitoral que se reuniria em 15 de janeiro de 1985 para definir o próximo presidente.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43" y="3459637"/>
            <a:ext cx="2571747" cy="2612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4348" y="1214422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 Ao final dessas 2 aulas é possível notar claramente o quanto a manipulação política foi devastadora durante o regime militar. Tanto que ainda hoje pessoas acham que os militares eram corretos e muitos dos nossos atuais governantes seguem esta linha.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071934" y="35718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Como o passado é aprendizagem nos cabe, sempre que possível, discutir sobre o mesmo, pensar no presente e planejar o futuro para que realmente tenhamos um </a:t>
            </a:r>
            <a:r>
              <a:rPr lang="pt-BR" sz="2400" i="1" dirty="0" smtClean="0">
                <a:solidFill>
                  <a:srgbClr val="C00000"/>
                </a:solidFill>
                <a:latin typeface="Calibri" pitchFamily="34" charset="0"/>
              </a:rPr>
              <a:t>governo do povo e para o povo</a:t>
            </a:r>
            <a:r>
              <a:rPr lang="pt-BR" sz="2400" dirty="0" smtClean="0">
                <a:latin typeface="Calibri" pitchFamily="34" charset="0"/>
              </a:rPr>
              <a:t>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318135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3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3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28860" y="2357430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Diversas intervenções foram utilizadas pelo governo para manipular procedimentos e assim obter vantagem a favor do seu partido de governo, poder manter uma maioria artificial e o domínio do Congresso Nacional;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428860" y="4357694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A Emenda Constitucional Nº 1 de 1969, o “Pacote de Abril” entre outras medidas prévias às </a:t>
            </a:r>
            <a:r>
              <a:rPr lang="pt-BR" sz="2400" dirty="0" smtClean="0">
                <a:latin typeface="Calibri" pitchFamily="34" charset="0"/>
              </a:rPr>
              <a:t>eleições são exemplos de ações que demonstraram um </a:t>
            </a:r>
            <a:r>
              <a:rPr lang="pt-BR" sz="2400" dirty="0" smtClean="0">
                <a:latin typeface="Calibri" pitchFamily="34" charset="0"/>
              </a:rPr>
              <a:t>prognóstico favorável ao governo militar.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1142976" y="4000505"/>
            <a:ext cx="6786610" cy="2123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Embora a Constituição de 1967 e a Emenda Constitucional de 1969 previssem eleições diretas para governadores em 1974, o governo liberou a Emenda Constitucional n° 2, a qual manteve as eleições indiretas através de um colégio eleitoral, constituído pelas respectivas </a:t>
            </a:r>
            <a:r>
              <a:rPr lang="pt-BR" sz="2200" dirty="0" err="1" smtClean="0">
                <a:latin typeface="Calibri" pitchFamily="34" charset="0"/>
              </a:rPr>
              <a:t>assembleias</a:t>
            </a:r>
            <a:r>
              <a:rPr lang="pt-BR" sz="2200" dirty="0" smtClean="0">
                <a:latin typeface="Calibri" pitchFamily="34" charset="0"/>
              </a:rPr>
              <a:t> legislativas.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8" name="Texto explicativo em seta para baixo 7"/>
          <p:cNvSpPr/>
          <p:nvPr/>
        </p:nvSpPr>
        <p:spPr>
          <a:xfrm>
            <a:off x="714348" y="1357298"/>
            <a:ext cx="7643866" cy="241459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A partir de 1970, uma nova constituição foi estabelecida pela Junta Militar. A Emenda Constitucional Nº 1 de outubro de 1969 resultou na modificação de quase toda a Constituição. As eleições em todos os âmbitos do Brasil foram intervindas ou eliminadas.</a:t>
            </a:r>
            <a:endParaRPr lang="pt-BR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072392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Várias mudanças foram realizadas durante os próximos governos militares, para fazer parecer que o regime vigente fosse legítimo e democrático.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4214818"/>
            <a:ext cx="40005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Fixação do mandato para Presidente da República em cinco anos e de quatro anos para governadores, por eleição indireta.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3698235" cy="2593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tângulo 7"/>
          <p:cNvSpPr/>
          <p:nvPr/>
        </p:nvSpPr>
        <p:spPr>
          <a:xfrm>
            <a:off x="428596" y="2357430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Nomeação dos prefeitos das capitais estaduais e de outras cidades designadas “áreas de segurança nacional”, pelos governadores e tutela de Brasília, na tentativa de sufocar a “vocação oposicionista” nessas cidades;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85720" y="1142984"/>
            <a:ext cx="82868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 manipulação era tão arbitrária que os estrategistas do Planalto permanentemente procuravam mexer nas regras eleitorais para provocar um resultado favorável ao governo.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357686" y="2857496"/>
            <a:ext cx="42862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 eleição de 1970 </a:t>
            </a:r>
            <a:r>
              <a:rPr lang="pt-BR" sz="2300" dirty="0" smtClean="0">
                <a:latin typeface="Calibri" pitchFamily="34" charset="0"/>
              </a:rPr>
              <a:t>é exemplo das manobras do </a:t>
            </a:r>
            <a:r>
              <a:rPr lang="pt-BR" sz="2300" dirty="0" smtClean="0">
                <a:latin typeface="Calibri" pitchFamily="34" charset="0"/>
              </a:rPr>
              <a:t>governo militar, pois a conversão em maioria favorável ao governo foi tão explícita que se tornou incômoda até para o próprio partido ARENA que obteve 89% do Senado e 72% na Câmara dos Deputados.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14298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 Colégio Eleitoral reuniu-se em janeiro de 1974 para eleger o general Ernesto Geisel, e na chapa contrária se encontravam Ulysses Guimarães e Sobral Pinto. O MDB pressionado e frente às claras restrições aos opositores do governo montou a campanha dos “anticandidatos”.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0" y="3500438"/>
            <a:ext cx="42148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 governo percebeu e flexibilizou algumas regras como a criação de um clima menos repressivo e o acesso à mídia para os candidatos opositores ao regime.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034" y="5500702"/>
            <a:ext cx="3929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Ulysses Guimarães e outros membros  do PMDB</a:t>
            </a:r>
            <a:endParaRPr lang="pt-BR" sz="1200" b="1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3891655" cy="247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71472" y="1142984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 Um melhor clima eleitoral teve como efeito resultados surpreendentes</a:t>
            </a:r>
            <a:r>
              <a:rPr lang="pt-BR" sz="2000" dirty="0" smtClean="0">
                <a:latin typeface="Calibri" pitchFamily="34" charset="0"/>
              </a:rPr>
              <a:t>.</a:t>
            </a:r>
          </a:p>
          <a:p>
            <a:pPr algn="just"/>
            <a:endParaRPr lang="pt-BR" sz="20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 Em 1974, o MDB elegeu 16 senadores dentre as 22 vagas disputadas (50% dos votos contra 34% de Arena),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 Na Câmara, o MDB aumentou sua bancada de 28% para 44%.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 smtClean="0">
                <a:latin typeface="Calibri" pitchFamily="34" charset="0"/>
              </a:rPr>
              <a:t> Na esfera estadual, o MDB conquistou maiorias em seis </a:t>
            </a:r>
            <a:r>
              <a:rPr lang="pt-BR" sz="2000" dirty="0" err="1" smtClean="0">
                <a:latin typeface="Calibri" pitchFamily="34" charset="0"/>
              </a:rPr>
              <a:t>assembleias</a:t>
            </a:r>
            <a:r>
              <a:rPr lang="pt-BR" sz="2000" dirty="0" smtClean="0">
                <a:latin typeface="Calibri" pitchFamily="34" charset="0"/>
              </a:rPr>
              <a:t> legislativas.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57620" y="3929066"/>
            <a:ext cx="464343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libri" pitchFamily="34" charset="0"/>
              </a:rPr>
              <a:t>Com a representatividade do MDB na Câmara, acima de 1/3 , o governo ficou impossibilitado de aprovar emendas constitucionais no Congresso sem o seu apoio .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26860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337991"/>
            <a:ext cx="1571636" cy="2091273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000100" y="4052371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Você conhece as medidas que </a:t>
            </a:r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constavam </a:t>
            </a:r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no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“pacote de abril”</a:t>
            </a:r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? 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5786" y="1214422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1977, o governo, usando a desculpa de que o MDB impedia a aprovação de uma reforma sobre o judiciário, colocou em recesso o Congresso na primeira quinzena de abril e decretou um conjunto de medidas constitucionais denominado “pacote de abril”.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2910" y="1785926"/>
            <a:ext cx="7929618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Entre as medidas estava manter a eleição indireta dos governadores por meio de um colégio eleitoral, composto por deputados estaduais e mais uma representação de cada Câmara Municipal do Estado proporcional ao número de vereadores de cada partido.</a:t>
            </a:r>
            <a:endParaRPr lang="pt-BR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42976" y="4214818"/>
            <a:ext cx="671517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Como Arena controlava a vasta maioria dos governos municipais, essa fórmula contornava as maiorias do MDB nas </a:t>
            </a:r>
            <a:r>
              <a:rPr lang="pt-BR" sz="2200" dirty="0" err="1" smtClean="0">
                <a:latin typeface="Calibri" pitchFamily="34" charset="0"/>
              </a:rPr>
              <a:t>assembleias</a:t>
            </a:r>
            <a:r>
              <a:rPr lang="pt-BR" sz="2200" dirty="0" smtClean="0">
                <a:latin typeface="Calibri" pitchFamily="34" charset="0"/>
              </a:rPr>
              <a:t> legislativas.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/13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500034" y="128586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Para as eleições de 1978 o governo tentou, mais uma vez, manipular as regras do jogo eleitoral, a fim de evitar o avanço do MDB.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2357430"/>
            <a:ext cx="39290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Como era necessário eleger duas vagas para o Senado, uma vaga foi disposta por eleição indireta (pelo colégio </a:t>
            </a:r>
            <a:r>
              <a:rPr lang="pt-BR" sz="2200" dirty="0" smtClean="0">
                <a:latin typeface="Calibri" pitchFamily="34" charset="0"/>
              </a:rPr>
              <a:t>eleitoral) </a:t>
            </a:r>
            <a:r>
              <a:rPr lang="pt-BR" sz="2200" dirty="0" smtClean="0">
                <a:latin typeface="Calibri" pitchFamily="34" charset="0"/>
              </a:rPr>
              <a:t>e a outra direta. O resultado foi favorável ao partido do governo, Arena. 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572000" y="2643182"/>
            <a:ext cx="405132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27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– Parte II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0034" y="4714884"/>
            <a:ext cx="3786214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Caso se mantivesse a legislação eleitoral vigente, o MDB provavelmente teria alcançado maioria no Senado.</a:t>
            </a:r>
            <a:endParaRPr lang="pt-BR" sz="2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5321</TotalTime>
  <Words>1234</Words>
  <Application>Microsoft Office PowerPoint</Application>
  <PresentationFormat>Apresentação na tela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565</cp:revision>
  <dcterms:created xsi:type="dcterms:W3CDTF">2009-05-14T20:59:51Z</dcterms:created>
  <dcterms:modified xsi:type="dcterms:W3CDTF">2009-07-27T17:20:09Z</dcterms:modified>
</cp:coreProperties>
</file>