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59" r:id="rId4"/>
    <p:sldId id="287" r:id="rId5"/>
    <p:sldId id="288" r:id="rId6"/>
    <p:sldId id="291" r:id="rId7"/>
    <p:sldId id="260" r:id="rId8"/>
    <p:sldId id="294" r:id="rId9"/>
    <p:sldId id="293" r:id="rId10"/>
    <p:sldId id="268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ED6D03"/>
    <a:srgbClr val="FF0066"/>
    <a:srgbClr val="CC00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27/7/2009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27/7/2009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27/7/2009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A Transição Democrática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3214678" y="3169507"/>
            <a:ext cx="45005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Identificar as características da transição política no Brasil.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281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14348" y="2571744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/10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42976" y="1142984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3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3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3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71736" y="2786058"/>
            <a:ext cx="61436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A transição no Brasil teve início em 1974, com as medidas tomadas no início do governo do Presidente Geisel, na procura de modificar o contexto autoritário.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615663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/10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2571736" y="4312515"/>
            <a:ext cx="61436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ap-AN" sz="2400" dirty="0" smtClean="0">
                <a:latin typeface="Calibri" pitchFamily="34" charset="0"/>
              </a:rPr>
              <a:t> </a:t>
            </a:r>
            <a:r>
              <a:rPr lang="pt-BR" sz="2400" dirty="0" smtClean="0">
                <a:latin typeface="Calibri" pitchFamily="34" charset="0"/>
              </a:rPr>
              <a:t>A liberalização política é a expansão dos direitos e liberdades individuais.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A Transição Democrática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/10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pic>
        <p:nvPicPr>
          <p:cNvPr id="4100" name="Picture 4" descr="http://www.otempo.com.br/capa/img/trans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84138"/>
            <a:ext cx="47625" cy="47625"/>
          </a:xfrm>
          <a:prstGeom prst="rect">
            <a:avLst/>
          </a:prstGeom>
          <a:noFill/>
        </p:spPr>
      </p:pic>
      <p:sp>
        <p:nvSpPr>
          <p:cNvPr id="19" name="Retângulo 18"/>
          <p:cNvSpPr/>
          <p:nvPr/>
        </p:nvSpPr>
        <p:spPr>
          <a:xfrm>
            <a:off x="714348" y="1500174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transição é o intervalo que se estende entre um regime político e outro, delimitado de um lado pelo início do processo de dissolução do regime autoritário e, do outro, pelo estabelecimento de algum outro regime.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71538" y="4143380"/>
            <a:ext cx="47149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ap-AN" sz="2400" b="1" dirty="0" smtClean="0">
                <a:solidFill>
                  <a:srgbClr val="C00000"/>
                </a:solidFill>
                <a:latin typeface="Calibri" pitchFamily="34" charset="0"/>
              </a:rPr>
              <a:t>Quando aconteceu a transição no Brasil? 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9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357562"/>
            <a:ext cx="1571636" cy="2091273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A Transição Democrática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/10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714348" y="1928802"/>
            <a:ext cx="7786742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No Brasil a transição inicia-se em 1974, com as medidas tomadas no início do governo do Presidente Geisel, na procura de descomprimir o contexto autoritário.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428728" y="4241077"/>
            <a:ext cx="707233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Um exemplo é a reintrodução de algumas salvaguardas legais para os cidadãos, como o </a:t>
            </a:r>
            <a:r>
              <a:rPr lang="pt-BR" sz="2400" i="1" dirty="0" smtClean="0">
                <a:latin typeface="Calibri" pitchFamily="34" charset="0"/>
              </a:rPr>
              <a:t>habeas corpus</a:t>
            </a:r>
            <a:r>
              <a:rPr lang="pt-BR" sz="2400" dirty="0" smtClean="0">
                <a:latin typeface="Calibri" pitchFamily="34" charset="0"/>
              </a:rPr>
              <a:t>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A Transição Democrática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/10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57158" y="1392310"/>
            <a:ext cx="82868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Num contexto autoritário, a liberalização política é a expansão dos direitos e liberdades individuais e que tem um alto custo para o governo autoritário.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429124" y="3000372"/>
            <a:ext cx="407196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Traz como conseqüência, a multiplicação da participação da sociedade civil, possibilitando, dessa forma a médio e longo prazo, a reativação de movimentos sociais, e marcando o início do fim do regime autoritário.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7" name="Imagem 6" descr="ModII_Aula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000372"/>
            <a:ext cx="3709193" cy="26908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A Transição Democrática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/10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2000232" y="1142984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Quem inicia o processo de transição?</a:t>
            </a:r>
            <a:endParaRPr lang="pt-BR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57158" y="1785926"/>
            <a:ext cx="835824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 hangingPunct="1"/>
            <a:r>
              <a:rPr lang="pt-BR" sz="2200" dirty="0" smtClean="0">
                <a:latin typeface="Calibri" pitchFamily="34" charset="0"/>
              </a:rPr>
              <a:t>A natureza da transição política se fundamenta no tipo de regime anterior, na possibilidade e limite dos ‘pactos’, como opções de transição disponíveis ou não disponíveis em qualquer tipo de regime não democrático específico.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57158" y="3500438"/>
            <a:ext cx="457203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No Brasil, os pactos se constituíram no eixo central do processo de transição, como foram os pactos estabelecidos entre os atores de “linha dura” e os “moderados” que envolvem o regime autoritário e os membros da oposição, num jogo de quatro jogadores.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357562"/>
            <a:ext cx="350450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A Transição Democrática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/10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28596" y="1142984"/>
            <a:ext cx="8072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 Autores, como Samuel </a:t>
            </a:r>
            <a:r>
              <a:rPr lang="pt-BR" sz="2400" dirty="0" err="1" smtClean="0">
                <a:latin typeface="Calibri" pitchFamily="34" charset="0"/>
              </a:rPr>
              <a:t>Huntington</a:t>
            </a:r>
            <a:r>
              <a:rPr lang="pt-BR" sz="2400" dirty="0" smtClean="0">
                <a:latin typeface="Calibri" pitchFamily="34" charset="0"/>
              </a:rPr>
              <a:t>, mencionam que a transição pode ser classificada em três tipos: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357686" y="3500438"/>
            <a:ext cx="4214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pt-BR" sz="2400" b="1" dirty="0" smtClean="0">
                <a:latin typeface="Calibri" pitchFamily="34" charset="0"/>
              </a:rPr>
              <a:t>Traspasso </a:t>
            </a:r>
            <a:r>
              <a:rPr lang="pt-BR" sz="2400" b="1" dirty="0" smtClean="0">
                <a:latin typeface="Calibri" pitchFamily="34" charset="0"/>
              </a:rPr>
              <a:t>-</a:t>
            </a:r>
            <a:r>
              <a:rPr lang="pt-BR" sz="2400" dirty="0" smtClean="0">
                <a:latin typeface="Calibri" pitchFamily="34" charset="0"/>
              </a:rPr>
              <a:t> a democratização é resultado da ação do governo e dos grupos de oposição.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16" name="Imagem 15" descr="ModII_aula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23177">
            <a:off x="460356" y="2493553"/>
            <a:ext cx="2674935" cy="1862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950669">
            <a:off x="1508634" y="4429371"/>
            <a:ext cx="2460155" cy="18451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A Transição Democrática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428992" y="2071678"/>
            <a:ext cx="41434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</a:t>
            </a:r>
            <a:r>
              <a:rPr lang="pt-BR" sz="2400" b="1" dirty="0" smtClean="0">
                <a:latin typeface="Calibri" pitchFamily="34" charset="0"/>
              </a:rPr>
              <a:t>Transformação - </a:t>
            </a:r>
            <a:r>
              <a:rPr lang="pt-BR" sz="2400" dirty="0" smtClean="0">
                <a:latin typeface="Calibri" pitchFamily="34" charset="0"/>
              </a:rPr>
              <a:t>quando as elites no poder conduzem o processo de </a:t>
            </a:r>
            <a:r>
              <a:rPr lang="pt-BR" sz="2400" dirty="0" smtClean="0">
                <a:latin typeface="Calibri" pitchFamily="34" charset="0"/>
              </a:rPr>
              <a:t>transição. </a:t>
            </a:r>
            <a:endParaRPr lang="pt-BR" sz="2400" dirty="0" smtClean="0">
              <a:latin typeface="Calibri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929190" y="4929198"/>
            <a:ext cx="3929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pt-BR" sz="2400" b="1" dirty="0" smtClean="0">
                <a:latin typeface="Calibri" pitchFamily="34" charset="0"/>
              </a:rPr>
              <a:t>Substituição - </a:t>
            </a:r>
            <a:r>
              <a:rPr lang="pt-BR" sz="2400" dirty="0" smtClean="0">
                <a:latin typeface="Calibri" pitchFamily="34" charset="0"/>
              </a:rPr>
              <a:t>a </a:t>
            </a:r>
            <a:r>
              <a:rPr lang="pt-BR" sz="2400" dirty="0" smtClean="0">
                <a:latin typeface="Calibri" pitchFamily="34" charset="0"/>
              </a:rPr>
              <a:t>transição é conduzida pelos grupos opositores ao </a:t>
            </a:r>
            <a:r>
              <a:rPr lang="pt-BR" sz="2400" dirty="0" smtClean="0">
                <a:latin typeface="Calibri" pitchFamily="34" charset="0"/>
              </a:rPr>
              <a:t>regime.</a:t>
            </a:r>
            <a:endParaRPr lang="pt-BR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/10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714348" y="4000504"/>
            <a:ext cx="51435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... organização do regime político em uma determinada sociedade a qual pode estar dividida em diferentes fases.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142976" y="5374203"/>
            <a:ext cx="4091611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Calibri" pitchFamily="34" charset="0"/>
              </a:rPr>
              <a:t>Vamos conhecer </a:t>
            </a:r>
            <a:r>
              <a:rPr lang="pt-BR" sz="2200" dirty="0" smtClean="0">
                <a:latin typeface="Calibri" pitchFamily="34" charset="0"/>
              </a:rPr>
              <a:t>cada </a:t>
            </a:r>
            <a:r>
              <a:rPr lang="pt-BR" sz="2200" dirty="0" smtClean="0">
                <a:latin typeface="Calibri" pitchFamily="34" charset="0"/>
              </a:rPr>
              <a:t>uma das fases!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17" name="Imagem 16" descr="ModII_Aula4_Castelo_Branc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500174"/>
            <a:ext cx="3071834" cy="2171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119245"/>
            <a:ext cx="2286016" cy="33101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Retângulo 20"/>
          <p:cNvSpPr/>
          <p:nvPr/>
        </p:nvSpPr>
        <p:spPr>
          <a:xfrm>
            <a:off x="4000496" y="1500174"/>
            <a:ext cx="47149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Para os pesquisadores Guillermo </a:t>
            </a:r>
            <a:r>
              <a:rPr lang="pt-BR" sz="2200" dirty="0" err="1" smtClean="0">
                <a:latin typeface="Calibri" pitchFamily="34" charset="0"/>
              </a:rPr>
              <a:t>O`Donnell</a:t>
            </a:r>
            <a:r>
              <a:rPr lang="pt-BR" sz="2200" dirty="0" smtClean="0">
                <a:latin typeface="Calibri" pitchFamily="34" charset="0"/>
              </a:rPr>
              <a:t> e Philippe </a:t>
            </a:r>
            <a:r>
              <a:rPr lang="pt-BR" sz="2200" dirty="0" err="1" smtClean="0">
                <a:latin typeface="Calibri" pitchFamily="34" charset="0"/>
              </a:rPr>
              <a:t>Schimitter</a:t>
            </a:r>
            <a:r>
              <a:rPr lang="pt-BR" sz="2200" dirty="0" smtClean="0">
                <a:latin typeface="Calibri" pitchFamily="34" charset="0"/>
              </a:rPr>
              <a:t>, a transição significa a passagem ou mudança entre duas formas de ...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A Transição Democrática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/10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2714612" y="1500174"/>
            <a:ext cx="6000792" cy="128588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No Brasil teve início cronologicamente em 1974 com as eleições desse ano e terminou ao final do governo do Presidente Geisel, com a revogação do Ato Institucional Nº 5. O governo tem o controle das ações </a:t>
            </a:r>
            <a:r>
              <a:rPr lang="pt-BR" sz="2000" smtClean="0">
                <a:solidFill>
                  <a:schemeClr val="tx1"/>
                </a:solidFill>
                <a:latin typeface="Calibri" pitchFamily="34" charset="0"/>
              </a:rPr>
              <a:t>e iniciativas.</a:t>
            </a:r>
            <a:endParaRPr lang="pt-BR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2714612" y="3143248"/>
            <a:ext cx="6000792" cy="128588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Consolida a anterior e é acompanhada pela sociedade. O governo negocia e efetiva concessões com os opositores.</a:t>
            </a:r>
            <a:endParaRPr lang="pt-BR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714612" y="4643446"/>
            <a:ext cx="6000792" cy="128588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O regime político alcança um alto grau de institucionalização tanto nos seus procedimentos quanto nas suas práticas informais </a:t>
            </a:r>
            <a:endParaRPr lang="pt-BR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3" name="Texto explicativo em seta para a direita 12"/>
          <p:cNvSpPr/>
          <p:nvPr/>
        </p:nvSpPr>
        <p:spPr>
          <a:xfrm>
            <a:off x="428596" y="4929198"/>
            <a:ext cx="2143140" cy="785818"/>
          </a:xfrm>
          <a:prstGeom prst="rightArrowCallout">
            <a:avLst>
              <a:gd name="adj1" fmla="val 25000"/>
              <a:gd name="adj2" fmla="val 37659"/>
              <a:gd name="adj3" fmla="val 41667"/>
              <a:gd name="adj4" fmla="val 776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3º</a:t>
            </a:r>
          </a:p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Consolidação</a:t>
            </a:r>
            <a:endParaRPr lang="pt-BR" sz="2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Texto explicativo em seta para a direita 15"/>
          <p:cNvSpPr/>
          <p:nvPr/>
        </p:nvSpPr>
        <p:spPr>
          <a:xfrm>
            <a:off x="428596" y="3429000"/>
            <a:ext cx="2143140" cy="785818"/>
          </a:xfrm>
          <a:prstGeom prst="rightArrowCallout">
            <a:avLst>
              <a:gd name="adj1" fmla="val 25000"/>
              <a:gd name="adj2" fmla="val 37659"/>
              <a:gd name="adj3" fmla="val 41667"/>
              <a:gd name="adj4" fmla="val 776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2º</a:t>
            </a:r>
          </a:p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Abertura</a:t>
            </a:r>
            <a:endParaRPr lang="pt-BR" sz="2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Texto explicativo em seta para a direita 16"/>
          <p:cNvSpPr/>
          <p:nvPr/>
        </p:nvSpPr>
        <p:spPr>
          <a:xfrm>
            <a:off x="428596" y="1785926"/>
            <a:ext cx="2143140" cy="785818"/>
          </a:xfrm>
          <a:prstGeom prst="rightArrowCallout">
            <a:avLst>
              <a:gd name="adj1" fmla="val 25000"/>
              <a:gd name="adj2" fmla="val 37659"/>
              <a:gd name="adj3" fmla="val 41667"/>
              <a:gd name="adj4" fmla="val 776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1º</a:t>
            </a:r>
          </a:p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Distensão</a:t>
            </a:r>
            <a:endParaRPr lang="pt-BR" sz="2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A Transição Democrática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0" grpId="0" animBg="1"/>
      <p:bldP spid="13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/10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714348" y="1285860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Segundo Linz e Stepan , a fase da </a:t>
            </a:r>
            <a:r>
              <a:rPr lang="pt-BR" sz="2400" b="1" dirty="0" smtClean="0">
                <a:latin typeface="Calibri" pitchFamily="34" charset="0"/>
              </a:rPr>
              <a:t>consolidação</a:t>
            </a:r>
            <a:r>
              <a:rPr lang="pt-BR" sz="2400" dirty="0" smtClean="0">
                <a:latin typeface="Calibri" pitchFamily="34" charset="0"/>
              </a:rPr>
              <a:t> estaria completa: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285852" y="2571744"/>
            <a:ext cx="6858048" cy="341632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Calibri" pitchFamily="34" charset="0"/>
              </a:rPr>
              <a:t>“</a:t>
            </a:r>
            <a:r>
              <a:rPr lang="pt-BR" sz="2400" b="1" i="1" dirty="0" smtClean="0">
                <a:latin typeface="Calibri" pitchFamily="34" charset="0"/>
              </a:rPr>
              <a:t>quando um grau suficiente de acordo foi alcançado quanto aos procedimentos políticos visando obter um governo eleito; quando um governo chega ao poder como resultado direto do voto popular livre; quando esse governo tem, de fato a autoridade de gerar novas políticas; e quando os Poderes Executivo, Legislativo e </a:t>
            </a:r>
            <a:r>
              <a:rPr lang="pt-BR" sz="2400" b="1" i="1" dirty="0" smtClean="0">
                <a:latin typeface="Calibri" pitchFamily="34" charset="0"/>
              </a:rPr>
              <a:t>Judiciário, </a:t>
            </a:r>
            <a:r>
              <a:rPr lang="pt-BR" sz="2400" b="1" i="1" dirty="0" smtClean="0">
                <a:latin typeface="Calibri" pitchFamily="34" charset="0"/>
              </a:rPr>
              <a:t>criados pela nova democracia, não têm que, de fato, dividir o poder com outros  organismos</a:t>
            </a:r>
            <a:r>
              <a:rPr lang="pt-BR" sz="2400" b="1" dirty="0" smtClean="0">
                <a:latin typeface="Calibri" pitchFamily="34" charset="0"/>
              </a:rPr>
              <a:t>”. </a:t>
            </a:r>
            <a:endParaRPr lang="pt-BR" sz="2400" b="1" dirty="0">
              <a:latin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24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A Transição Democrática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4572</TotalTime>
  <Words>778</Words>
  <Application>Microsoft Office PowerPoint</Application>
  <PresentationFormat>Apresentação na tela (4:3)</PresentationFormat>
  <Paragraphs>65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Cleia</cp:lastModifiedBy>
  <cp:revision>516</cp:revision>
  <dcterms:created xsi:type="dcterms:W3CDTF">2009-05-14T20:59:51Z</dcterms:created>
  <dcterms:modified xsi:type="dcterms:W3CDTF">2009-07-27T16:13:43Z</dcterms:modified>
</cp:coreProperties>
</file>