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8" r:id="rId2"/>
    <p:sldId id="284" r:id="rId3"/>
    <p:sldId id="259" r:id="rId4"/>
    <p:sldId id="287" r:id="rId5"/>
    <p:sldId id="288" r:id="rId6"/>
    <p:sldId id="291" r:id="rId7"/>
    <p:sldId id="260" r:id="rId8"/>
    <p:sldId id="292" r:id="rId9"/>
    <p:sldId id="285" r:id="rId10"/>
    <p:sldId id="290" r:id="rId11"/>
    <p:sldId id="286" r:id="rId12"/>
    <p:sldId id="268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1/10/2009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1/10/2009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1/10/2009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3071802" y="2871613"/>
            <a:ext cx="50720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</a:t>
            </a:r>
            <a:r>
              <a:rPr lang="pap-AN" sz="2400" dirty="0" smtClean="0">
                <a:latin typeface="Calibri" pitchFamily="34" charset="0"/>
              </a:rPr>
              <a:t>Destacar o novo papel dos sindicatos nas reividicações salariais e sua luta por espaços mais democráticos</a:t>
            </a:r>
            <a:r>
              <a:rPr lang="pt-BR" sz="2400" dirty="0" smtClean="0">
                <a:latin typeface="Calibri" pitchFamily="34" charset="0"/>
              </a:rPr>
              <a:t>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4348" y="2571744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/12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00034" y="1085663"/>
            <a:ext cx="814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 </a:t>
            </a:r>
            <a:r>
              <a:rPr lang="pap-AN" sz="2400" dirty="0" smtClean="0">
                <a:latin typeface="Calibri" pitchFamily="34" charset="0"/>
              </a:rPr>
              <a:t>Os objetivos primordiais dessas greves foram: 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3025" y="3429000"/>
            <a:ext cx="4764991" cy="3093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tângulo 6"/>
          <p:cNvSpPr/>
          <p:nvPr/>
        </p:nvSpPr>
        <p:spPr>
          <a:xfrm>
            <a:off x="2786050" y="2500306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ap-AN" sz="2400" dirty="0" smtClean="0">
                <a:latin typeface="Calibri" pitchFamily="34" charset="0"/>
              </a:rPr>
              <a:t> Reconhecimento das comissões de fábrica; </a:t>
            </a:r>
          </a:p>
          <a:p>
            <a:pPr algn="just">
              <a:buFont typeface="Wingdings" pitchFamily="2" charset="2"/>
              <a:buChar char="ü"/>
            </a:pPr>
            <a:r>
              <a:rPr lang="pap-AN" sz="2400" dirty="0" smtClean="0">
                <a:latin typeface="Calibri" pitchFamily="34" charset="0"/>
              </a:rPr>
              <a:t> Liberdades democráticas, etc.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928662" y="1643050"/>
            <a:ext cx="3429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ap-AN" sz="2400" dirty="0" smtClean="0">
                <a:latin typeface="Calibri" pitchFamily="34" charset="0"/>
              </a:rPr>
              <a:t> Aumento de salário; </a:t>
            </a:r>
          </a:p>
          <a:p>
            <a:pPr algn="just">
              <a:buFont typeface="Wingdings" pitchFamily="2" charset="2"/>
              <a:buChar char="ü"/>
            </a:pPr>
            <a:r>
              <a:rPr lang="pap-AN" sz="2400" dirty="0" smtClean="0">
                <a:latin typeface="Calibri" pitchFamily="34" charset="0"/>
              </a:rPr>
              <a:t> Garantia de emprego;  </a:t>
            </a:r>
            <a:endParaRPr lang="pt-BR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14348" y="1930778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ap-AN" sz="2400" dirty="0" smtClean="0">
                <a:latin typeface="Calibri" pitchFamily="34" charset="0"/>
              </a:rPr>
              <a:t>As greves iniciadas em São Bernardo tiveram repercursão em todo país.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785786" y="3216662"/>
            <a:ext cx="742955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ap-AN" sz="2400" dirty="0" smtClean="0">
                <a:latin typeface="Calibri" pitchFamily="34" charset="0"/>
              </a:rPr>
              <a:t>Isso demonstrou uma maior independência desses </a:t>
            </a:r>
            <a:r>
              <a:rPr lang="pap-AN" sz="2400" dirty="0" smtClean="0">
                <a:latin typeface="Calibri" pitchFamily="34" charset="0"/>
              </a:rPr>
              <a:t>segmentos </a:t>
            </a:r>
            <a:r>
              <a:rPr lang="pap-AN" sz="2400" dirty="0" smtClean="0">
                <a:latin typeface="Calibri" pitchFamily="34" charset="0"/>
              </a:rPr>
              <a:t>em relação ao Estado, que passaram a ser mais organizados e seus líderes não tinham influência do Partido Comunista Brasileiro - PCB, esquerda tradicional da época.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142984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3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3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3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0298" y="2428868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ap-AN" sz="2400" dirty="0" smtClean="0">
                <a:latin typeface="Calibri" pitchFamily="34" charset="0"/>
              </a:rPr>
              <a:t>Apesar da repressão de 1968 aos movimentos sindicais, os sindicatos não foram proibidos.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500298" y="3357562"/>
            <a:ext cx="62151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ap-AN" sz="2400" dirty="0" smtClean="0">
                <a:latin typeface="Calibri" pitchFamily="34" charset="0"/>
              </a:rPr>
              <a:t> No governo Geisel as reivindicações dos diversos setores sindicais cresceram a ponto de conseguirem grandes resultados, com destaque para o líder Lula, o qual a frente dos operários, manipulou uma ação de prostesto que desencadeou o novo sindicalismo no Brasil, este agora desvincularizado do Estado.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pic>
        <p:nvPicPr>
          <p:cNvPr id="4100" name="Picture 4" descr="http://www.otempo.com.br/capa/img/trans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84138"/>
            <a:ext cx="47625" cy="47625"/>
          </a:xfrm>
          <a:prstGeom prst="rect">
            <a:avLst/>
          </a:prstGeom>
          <a:noFill/>
        </p:spPr>
      </p:pic>
      <p:sp>
        <p:nvSpPr>
          <p:cNvPr id="19" name="Retângulo 18"/>
          <p:cNvSpPr/>
          <p:nvPr/>
        </p:nvSpPr>
        <p:spPr>
          <a:xfrm>
            <a:off x="428596" y="1071546"/>
            <a:ext cx="8286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ap-AN" sz="2200" dirty="0" smtClean="0">
                <a:latin typeface="Calibri" pitchFamily="34" charset="0"/>
              </a:rPr>
              <a:t>O regime militar conteve vários seguimentos populistas, especialmente direções sindicais. Todavia, os sindicatos não foram suprimidos.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85720" y="5392838"/>
            <a:ext cx="8143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ap-AN" sz="2200" dirty="0" smtClean="0">
                <a:latin typeface="Calibri" pitchFamily="34" charset="0"/>
              </a:rPr>
              <a:t>Em 1968 a Confederação Nacional dos Trabalhadores Agricolas – CONTAG – estimulou várias organizações sindicais rurais em nível nacional, de forma independente do governo. 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 l="2049" r="1718"/>
          <a:stretch>
            <a:fillRect/>
          </a:stretch>
        </p:blipFill>
        <p:spPr bwMode="auto">
          <a:xfrm>
            <a:off x="2357422" y="2000240"/>
            <a:ext cx="4091173" cy="322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ixaDeTexto 8"/>
          <p:cNvSpPr txBox="1"/>
          <p:nvPr/>
        </p:nvSpPr>
        <p:spPr>
          <a:xfrm>
            <a:off x="6643702" y="4000504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>
                <a:latin typeface="+mj-lt"/>
              </a:rPr>
              <a:t>Crescimento dos</a:t>
            </a:r>
          </a:p>
          <a:p>
            <a:r>
              <a:rPr lang="pt-BR" sz="1200" b="1" dirty="0" smtClean="0">
                <a:latin typeface="+mj-lt"/>
              </a:rPr>
              <a:t>sindicatos rurais</a:t>
            </a:r>
            <a:endParaRPr lang="pt-BR" sz="1200" b="1" dirty="0">
              <a:latin typeface="+mj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57190" y="1142984"/>
            <a:ext cx="8286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ap-AN" sz="2200" dirty="0" smtClean="0">
                <a:latin typeface="Calibri" pitchFamily="34" charset="0"/>
              </a:rPr>
              <a:t>Sob a influência da igreja, novas lideranças combativas emergiram através da Comissão Pastoral da Terra - CPT. No campo surgiu um curioso cenário: a política assistencialista do governo facilitou o desenvolvimento de um marcante movimento social.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000496" y="3214686"/>
            <a:ext cx="4572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ap-AN" sz="2200" dirty="0" smtClean="0">
                <a:latin typeface="Calibri" pitchFamily="34" charset="0"/>
              </a:rPr>
              <a:t>A luta pela posse da terra se maximizou; sobre os direitos trabalhistas, pode-se citar a greve dos cortadores de cana em Pernambuco em 1979. Isso demonstrou novas dimensões da realidade rural brasileira.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7" name="Imagem 6" descr="trablhadores_rura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786058"/>
            <a:ext cx="3071834" cy="33790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57158" y="1285860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ap-AN" sz="2400" dirty="0" smtClean="0">
                <a:latin typeface="Calibri" pitchFamily="34" charset="0"/>
              </a:rPr>
              <a:t>Criaram-se novos sindicatos de profissionais liberais de colarinho branco tais como: bancários, professores, médicos.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28596" y="4071942"/>
            <a:ext cx="36433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ap-AN" sz="2400" dirty="0" smtClean="0">
                <a:latin typeface="Calibri" pitchFamily="34" charset="0"/>
              </a:rPr>
              <a:t>Um exemplo foi os trabalhadores do ABC paulista, precursores do novo movimento operário.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7" name="Picture 2" descr="http://blogdofavre.ig.com.br/wp-content/uploads/2009/05/abc_79_gre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500438"/>
            <a:ext cx="4286280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57158" y="2357430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ap-AN" sz="2400" b="1" dirty="0" smtClean="0">
                <a:latin typeface="Calibri" pitchFamily="34" charset="0"/>
              </a:rPr>
              <a:t>O movimento sindical reapareceu não como um sindicalismo populista, mas com novas formas independentes do Estado. </a:t>
            </a:r>
            <a:endParaRPr lang="pt-BR" sz="2400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57158" y="1142984"/>
            <a:ext cx="8358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A primeira grande ação empreendida pelos trabalhadores durante o governo Geisel teve início em maio de 1978 com uma greve branca.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143372" y="2714620"/>
            <a:ext cx="457203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 Com Lula no comando, 2.500 metalúrgicos de São Bernardo do Campo entraram nas fábricas, tomaram seus postos, e simplesmente recusaram-se a ligar suas máquinas.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00034" y="5302765"/>
            <a:ext cx="82153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  <a:ea typeface="Times New Roman" pitchFamily="18" charset="0"/>
              </a:rPr>
              <a:t> A greve branca era novidade na história do ativismo trabalhista, sendo uma ação totalmente inesperada pela diretoria das fábricas.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7" name="Imagem 6" descr="Aula_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285992"/>
            <a:ext cx="3622773" cy="2671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357158" y="1643896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 A greve obedeceu a uma tática engenhosa, pois os trabalhadores a fizeram internamente, evitando assim que a polícia pudesse (como no passado) acabar com o movimento.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71472" y="4501416"/>
            <a:ext cx="7572428" cy="1785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 </a:t>
            </a:r>
            <a:r>
              <a:rPr lang="pap-AN" sz="2200" dirty="0" smtClean="0">
                <a:latin typeface="Calibri" pitchFamily="34" charset="0"/>
              </a:rPr>
              <a:t>O novo sindicalismo surge com mais representatividade com as lideranças operárias, muitas vezes ligadas à igreja. Surgiram então várias manifestações coletivas durante o dia com uma relação estreita com a situação de abertura política que o país vivia contextualmente.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357298"/>
            <a:ext cx="3643338" cy="2850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5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7158" y="1383557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ap-AN" sz="2400" dirty="0" smtClean="0">
                <a:latin typeface="Calibri" pitchFamily="34" charset="0"/>
              </a:rPr>
              <a:t>O governo assume em agosto de 1977 que os índices oficiais de inflação dos anos de 1973 e 1974 foram manipulados. 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9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643182"/>
            <a:ext cx="1571636" cy="2091273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928662" y="3286124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ap-AN" sz="2400" b="1" dirty="0" smtClean="0">
                <a:solidFill>
                  <a:srgbClr val="C00000"/>
                </a:solidFill>
                <a:latin typeface="Calibri" pitchFamily="34" charset="0"/>
              </a:rPr>
              <a:t>Mas qual a relação desses índices com os trabalhadores? 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42910" y="1556081"/>
            <a:ext cx="7929618" cy="15696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ap-AN" sz="2400" dirty="0" smtClean="0">
                <a:solidFill>
                  <a:schemeClr val="tx1"/>
                </a:solidFill>
                <a:latin typeface="Calibri" pitchFamily="34" charset="0"/>
              </a:rPr>
              <a:t>Os indíces são utilizados para regular o salário real dos trabalhadores, o governo acabou por assumir também que os assalariados haviam perdido 31,4% de seus salários durante esses anos.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000232" y="4071942"/>
            <a:ext cx="6572296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ap-AN" sz="2400" dirty="0" smtClean="0">
                <a:latin typeface="Calibri" pitchFamily="34" charset="0"/>
              </a:rPr>
              <a:t>Após essa afirmação do governo, os sindicatos dos metalúrgicos de Diadema e São Bernardo promoveram frente de reação para um resgate salarial. Essa frente resultou nas grandes greves de 1978 e 1979.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 flipH="1">
            <a:off x="500034" y="1657167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 As greves não tiveram o mesmo êxito em outros setores, como aconteceu no dos bancários (um sindicato tradicionalmente combativo) e dos trabalhadores na indústria do fumo.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000100" y="3643314"/>
            <a:ext cx="678661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Outros grupos de metalúrgicos não lograram êxito nas reivindicações que faziam, porque os seus líderes encurtaram a duração das greves, aceitando um acordo com ganhos limitados para os trabalhadores.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23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ap-AN" sz="2000" b="1" dirty="0" smtClean="0"/>
              <a:t>O “Novo Sindicalismo”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4445</TotalTime>
  <Words>905</Words>
  <Application>Microsoft Office PowerPoint</Application>
  <PresentationFormat>Apresentação na tela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500</cp:revision>
  <dcterms:created xsi:type="dcterms:W3CDTF">2009-05-14T20:59:51Z</dcterms:created>
  <dcterms:modified xsi:type="dcterms:W3CDTF">2009-10-01T15:52:56Z</dcterms:modified>
</cp:coreProperties>
</file>