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handoutMasterIdLst>
    <p:handoutMasterId r:id="rId15"/>
  </p:handoutMasterIdLst>
  <p:sldIdLst>
    <p:sldId id="258" r:id="rId2"/>
    <p:sldId id="284" r:id="rId3"/>
    <p:sldId id="259" r:id="rId4"/>
    <p:sldId id="260" r:id="rId5"/>
    <p:sldId id="285" r:id="rId6"/>
    <p:sldId id="286" r:id="rId7"/>
    <p:sldId id="276" r:id="rId8"/>
    <p:sldId id="281" r:id="rId9"/>
    <p:sldId id="273" r:id="rId10"/>
    <p:sldId id="261" r:id="rId11"/>
    <p:sldId id="262" r:id="rId12"/>
    <p:sldId id="268" r:id="rId1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ED6D03"/>
    <a:srgbClr val="FF0066"/>
    <a:srgbClr val="CC00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69" d="100"/>
          <a:sy n="69" d="100"/>
        </p:scale>
        <p:origin x="-5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41603F-566E-4B0A-94E3-1938CFEFC072}" type="datetimeFigureOut">
              <a:rPr lang="pt-BR" smtClean="0"/>
              <a:pPr/>
              <a:t>27/7/2009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58FBD1-738E-4AF3-99F1-6CC739B6D85E}" type="slidenum">
              <a:rPr lang="pt-BR" smtClean="0"/>
              <a:pPr/>
              <a:t>‹nº›</a:t>
            </a:fld>
            <a:endParaRPr lang="pt-B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B4713-4D87-4DB1-97C6-505AEE12DC09}" type="datetimeFigureOut">
              <a:rPr lang="pt-BR" smtClean="0"/>
              <a:pPr/>
              <a:t>27/7/2009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F79AF-378D-49A1-9133-09C0C320240E}" type="slidenum">
              <a:rPr lang="pt-BR" smtClean="0"/>
              <a:pPr/>
              <a:t>‹nº›</a:t>
            </a:fld>
            <a:endParaRPr lang="pt-B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E12F79AF-378D-49A1-9133-09C0C320240E}" type="slidenum">
              <a:rPr lang="pt-BR" smtClean="0"/>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Títu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BR" smtClean="0"/>
              <a:t>Clique para editar o estilo do título mestre</a:t>
            </a:r>
            <a:endParaRPr kumimoji="0" lang="en-US"/>
          </a:p>
        </p:txBody>
      </p:sp>
      <p:cxnSp>
        <p:nvCxnSpPr>
          <p:cNvPr id="8" name="Conector reto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ço Reservado para Data 14"/>
          <p:cNvSpPr>
            <a:spLocks noGrp="1"/>
          </p:cNvSpPr>
          <p:nvPr>
            <p:ph type="dt" sz="half" idx="10"/>
          </p:nvPr>
        </p:nvSpPr>
        <p:spPr/>
        <p:txBody>
          <a:bodyPr/>
          <a:lstStyle/>
          <a:p>
            <a:pPr>
              <a:defRPr/>
            </a:pPr>
            <a:fld id="{0662A16A-D185-4B48-A8CD-5DA57B0E2C39}" type="datetime1">
              <a:rPr lang="pt-BR" smtClean="0"/>
              <a:pPr>
                <a:defRPr/>
              </a:pPr>
              <a:t>27/7/2009</a:t>
            </a:fld>
            <a:endParaRPr lang="pt-BR"/>
          </a:p>
        </p:txBody>
      </p:sp>
      <p:sp>
        <p:nvSpPr>
          <p:cNvPr id="16" name="Espaço Reservado para Número de Slide 15"/>
          <p:cNvSpPr>
            <a:spLocks noGrp="1"/>
          </p:cNvSpPr>
          <p:nvPr>
            <p:ph type="sldNum" sz="quarter" idx="11"/>
          </p:nvPr>
        </p:nvSpPr>
        <p:spPr/>
        <p:txBody>
          <a:bodyPr/>
          <a:lstStyle/>
          <a:p>
            <a:pPr>
              <a:defRPr/>
            </a:pPr>
            <a:fld id="{432E3DC8-423D-4111-8941-38EFD054DACE}" type="slidenum">
              <a:rPr lang="pt-BR" smtClean="0"/>
              <a:pPr>
                <a:defRPr/>
              </a:pPr>
              <a:t>‹nº›</a:t>
            </a:fld>
            <a:endParaRPr lang="pt-BR"/>
          </a:p>
        </p:txBody>
      </p:sp>
      <p:sp>
        <p:nvSpPr>
          <p:cNvPr id="17" name="Espaço Reservado para Rodapé 16"/>
          <p:cNvSpPr>
            <a:spLocks noGrp="1"/>
          </p:cNvSpPr>
          <p:nvPr>
            <p:ph type="ftr" sz="quarter" idx="12"/>
          </p:nvPr>
        </p:nvSpPr>
        <p:spPr/>
        <p:txBody>
          <a:bodyPr/>
          <a:lstStyle/>
          <a:p>
            <a:pPr>
              <a:defRPr/>
            </a:pPr>
            <a:endParaRPr lang="pt-BR"/>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B4A55F0F-30D7-4AD8-968F-90602E59EEA6}" type="datetime1">
              <a:rPr lang="pt-BR" smtClean="0"/>
              <a:pPr>
                <a:defRPr/>
              </a:pPr>
              <a:t>27/7/2009</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B417F833-A429-49B8-AEAF-080EEB237D22}" type="slidenum">
              <a:rPr lang="pt-BR" smtClean="0"/>
              <a:pPr>
                <a:defRPr/>
              </a:pPr>
              <a:t>‹nº›</a:t>
            </a:fld>
            <a:endParaRPr lang="pt-BR"/>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85597FC2-EC9C-4003-8C54-1E527C52544E}" type="datetime1">
              <a:rPr lang="pt-BR" smtClean="0"/>
              <a:pPr>
                <a:defRPr/>
              </a:pPr>
              <a:t>27/7/2009</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5A300654-27EE-4D54-B15E-DA7EA2F9C4EA}" type="slidenum">
              <a:rPr lang="pt-BR" smtClean="0"/>
              <a:pPr>
                <a:defRPr/>
              </a:pPr>
              <a:t>‹nº›</a:t>
            </a:fld>
            <a:endParaRPr lang="pt-B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Espaço Reservado para Conteúdo 8"/>
          <p:cNvSpPr>
            <a:spLocks noGrp="1"/>
          </p:cNvSpPr>
          <p:nvPr>
            <p:ph idx="1"/>
          </p:nvPr>
        </p:nvSpPr>
        <p:spPr>
          <a:xfrm>
            <a:off x="457200" y="1524000"/>
            <a:ext cx="8229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4" name="Espaço Reservado para Data 13"/>
          <p:cNvSpPr>
            <a:spLocks noGrp="1"/>
          </p:cNvSpPr>
          <p:nvPr>
            <p:ph type="dt" sz="half" idx="14"/>
          </p:nvPr>
        </p:nvSpPr>
        <p:spPr/>
        <p:txBody>
          <a:bodyPr/>
          <a:lstStyle/>
          <a:p>
            <a:pPr>
              <a:defRPr/>
            </a:pPr>
            <a:fld id="{DFEE0245-91DF-4C85-AD9D-CB3EAD1DBDEB}" type="datetime1">
              <a:rPr lang="pt-BR" smtClean="0"/>
              <a:pPr>
                <a:defRPr/>
              </a:pPr>
              <a:t>27/7/2009</a:t>
            </a:fld>
            <a:endParaRPr lang="pt-BR"/>
          </a:p>
        </p:txBody>
      </p:sp>
      <p:sp>
        <p:nvSpPr>
          <p:cNvPr id="15" name="Espaço Reservado para Número de Slide 14"/>
          <p:cNvSpPr>
            <a:spLocks noGrp="1"/>
          </p:cNvSpPr>
          <p:nvPr>
            <p:ph type="sldNum" sz="quarter" idx="15"/>
          </p:nvPr>
        </p:nvSpPr>
        <p:spPr/>
        <p:txBody>
          <a:bodyPr/>
          <a:lstStyle>
            <a:lvl1pPr algn="ctr">
              <a:defRPr/>
            </a:lvl1pPr>
          </a:lstStyle>
          <a:p>
            <a:pPr>
              <a:defRPr/>
            </a:pPr>
            <a:fld id="{71704C48-8926-4CBC-ADDD-BB48FA6255B4}" type="slidenum">
              <a:rPr lang="pt-BR" smtClean="0"/>
              <a:pPr>
                <a:defRPr/>
              </a:pPr>
              <a:t>‹nº›</a:t>
            </a:fld>
            <a:endParaRPr lang="pt-BR"/>
          </a:p>
        </p:txBody>
      </p:sp>
      <p:sp>
        <p:nvSpPr>
          <p:cNvPr id="16" name="Espaço Reservado para Rodapé 15"/>
          <p:cNvSpPr>
            <a:spLocks noGrp="1"/>
          </p:cNvSpPr>
          <p:nvPr>
            <p:ph type="ftr" sz="quarter" idx="16"/>
          </p:nvPr>
        </p:nvSpPr>
        <p:spPr/>
        <p:txBody>
          <a:bodyPr/>
          <a:lstStyle/>
          <a:p>
            <a:pPr>
              <a:defRPr/>
            </a:pPr>
            <a:endParaRPr lang="pt-BR"/>
          </a:p>
        </p:txBody>
      </p:sp>
      <p:sp>
        <p:nvSpPr>
          <p:cNvPr id="17" name="Título 16"/>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pPr>
              <a:defRPr/>
            </a:pPr>
            <a:fld id="{247B5B98-9A8F-4B7F-8D27-22825B2183F6}" type="datetime1">
              <a:rPr lang="pt-BR" smtClean="0"/>
              <a:pPr>
                <a:defRPr/>
              </a:pPr>
              <a:t>27/7/2009</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760241C8-D059-407A-BD31-5A9F8CE3F88B}" type="slidenum">
              <a:rPr lang="pt-BR" smtClean="0"/>
              <a:pPr>
                <a:defRPr/>
              </a:pPr>
              <a:t>‹nº›</a:t>
            </a:fld>
            <a:endParaRPr lang="pt-BR"/>
          </a:p>
        </p:txBody>
      </p:sp>
      <p:sp>
        <p:nvSpPr>
          <p:cNvPr id="2" name="Títu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cxnSp>
        <p:nvCxnSpPr>
          <p:cNvPr id="7" name="Conector reto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Espaço Reservado para Data 4"/>
          <p:cNvSpPr>
            <a:spLocks noGrp="1"/>
          </p:cNvSpPr>
          <p:nvPr>
            <p:ph type="dt" sz="half" idx="10"/>
          </p:nvPr>
        </p:nvSpPr>
        <p:spPr/>
        <p:txBody>
          <a:bodyPr/>
          <a:lstStyle/>
          <a:p>
            <a:pPr>
              <a:defRPr/>
            </a:pPr>
            <a:fld id="{43FF481C-812C-4182-929E-3AD4F4F3CFD4}" type="datetime1">
              <a:rPr lang="pt-BR" smtClean="0"/>
              <a:pPr>
                <a:defRPr/>
              </a:pPr>
              <a:t>27/7/2009</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35F3673D-6A3D-4E79-99F1-F619AA439E44}" type="slidenum">
              <a:rPr lang="pt-BR" smtClean="0"/>
              <a:pPr>
                <a:defRPr/>
              </a:pPr>
              <a:t>‹nº›</a:t>
            </a:fld>
            <a:endParaRPr lang="pt-BR"/>
          </a:p>
        </p:txBody>
      </p:sp>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11" name="Espaço Reservado para Conteúdo 10"/>
          <p:cNvSpPr>
            <a:spLocks noGrp="1"/>
          </p:cNvSpPr>
          <p:nvPr>
            <p:ph sz="half" idx="1"/>
          </p:nvPr>
        </p:nvSpPr>
        <p:spPr>
          <a:xfrm>
            <a:off x="457200" y="1524000"/>
            <a:ext cx="4059936"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648200" y="1524000"/>
            <a:ext cx="4059936"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Espaço Reservado para Número de Slide 8"/>
          <p:cNvSpPr>
            <a:spLocks noGrp="1"/>
          </p:cNvSpPr>
          <p:nvPr>
            <p:ph type="sldNum" sz="quarter" idx="12"/>
          </p:nvPr>
        </p:nvSpPr>
        <p:spPr/>
        <p:txBody>
          <a:bodyPr/>
          <a:lstStyle/>
          <a:p>
            <a:pPr>
              <a:defRPr/>
            </a:pPr>
            <a:fld id="{FDBF45EE-7F30-416E-8BCA-E1154C370564}" type="slidenum">
              <a:rPr lang="pt-BR" smtClean="0"/>
              <a:pPr>
                <a:defRPr/>
              </a:pPr>
              <a:t>‹nº›</a:t>
            </a:fld>
            <a:endParaRPr lang="pt-BR"/>
          </a:p>
        </p:txBody>
      </p:sp>
      <p:sp>
        <p:nvSpPr>
          <p:cNvPr id="8" name="Espaço Reservado para Rodapé 7"/>
          <p:cNvSpPr>
            <a:spLocks noGrp="1"/>
          </p:cNvSpPr>
          <p:nvPr>
            <p:ph type="ftr" sz="quarter" idx="11"/>
          </p:nvPr>
        </p:nvSpPr>
        <p:spPr/>
        <p:txBody>
          <a:bodyPr/>
          <a:lstStyle/>
          <a:p>
            <a:pPr>
              <a:defRPr/>
            </a:pPr>
            <a:endParaRPr lang="pt-BR"/>
          </a:p>
        </p:txBody>
      </p:sp>
      <p:sp>
        <p:nvSpPr>
          <p:cNvPr id="7" name="Espaço Reservado para Data 6"/>
          <p:cNvSpPr>
            <a:spLocks noGrp="1"/>
          </p:cNvSpPr>
          <p:nvPr>
            <p:ph type="dt" sz="half" idx="10"/>
          </p:nvPr>
        </p:nvSpPr>
        <p:spPr/>
        <p:txBody>
          <a:bodyPr/>
          <a:lstStyle/>
          <a:p>
            <a:pPr>
              <a:defRPr/>
            </a:pPr>
            <a:fld id="{34EAADD2-83D5-4F68-ABE4-DBC9BA9EF67A}" type="datetime1">
              <a:rPr lang="pt-BR" smtClean="0"/>
              <a:pPr>
                <a:defRPr/>
              </a:pPr>
              <a:t>27/7/2009</a:t>
            </a:fld>
            <a:endParaRPr lang="pt-BR"/>
          </a:p>
        </p:txBody>
      </p:sp>
      <p:sp>
        <p:nvSpPr>
          <p:cNvPr id="3" name="Espaço Reservado para Tex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32" name="Espaço Reservado para Conteúdo 31"/>
          <p:cNvSpPr>
            <a:spLocks noGrp="1"/>
          </p:cNvSpPr>
          <p:nvPr>
            <p:ph sz="half" idx="2"/>
          </p:nvPr>
        </p:nvSpPr>
        <p:spPr>
          <a:xfrm>
            <a:off x="457200" y="2201896"/>
            <a:ext cx="4038600" cy="391363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4" name="Espaço Reservado para Conteúdo 33"/>
          <p:cNvSpPr>
            <a:spLocks noGrp="1"/>
          </p:cNvSpPr>
          <p:nvPr>
            <p:ph sz="quarter" idx="4"/>
          </p:nvPr>
        </p:nvSpPr>
        <p:spPr>
          <a:xfrm>
            <a:off x="4649788" y="2201896"/>
            <a:ext cx="4038600" cy="391363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 name="Título 1"/>
          <p:cNvSpPr>
            <a:spLocks noGrp="1"/>
          </p:cNvSpPr>
          <p:nvPr>
            <p:ph type="title"/>
          </p:nvPr>
        </p:nvSpPr>
        <p:spPr>
          <a:xfrm>
            <a:off x="457200" y="155448"/>
            <a:ext cx="8229600" cy="1143000"/>
          </a:xfrm>
        </p:spPr>
        <p:txBody>
          <a:bodyPr anchor="b" anchorCtr="0"/>
          <a:lstStyle>
            <a:lvl1pPr>
              <a:defRPr/>
            </a:lvl1pPr>
          </a:lstStyle>
          <a:p>
            <a:r>
              <a:rPr kumimoji="0" lang="pt-BR" smtClean="0"/>
              <a:t>Clique para editar o estilo do título mestre</a:t>
            </a:r>
            <a:endParaRPr kumimoji="0" lang="en-US"/>
          </a:p>
        </p:txBody>
      </p:sp>
      <p:sp>
        <p:nvSpPr>
          <p:cNvPr id="12" name="Espaço Reservado para Tex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cxnSp>
        <p:nvCxnSpPr>
          <p:cNvPr id="10" name="Conector reto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pPr>
              <a:defRPr/>
            </a:pPr>
            <a:fld id="{0027277F-3B70-4E30-AAD6-EFBE2CFC35C0}" type="datetime1">
              <a:rPr lang="pt-BR" smtClean="0"/>
              <a:pPr>
                <a:defRPr/>
              </a:pPr>
              <a:t>27/7/2009</a:t>
            </a:fld>
            <a:endParaRPr lang="pt-BR"/>
          </a:p>
        </p:txBody>
      </p:sp>
      <p:sp>
        <p:nvSpPr>
          <p:cNvPr id="4" name="Espaço Reservado para Rodapé 3"/>
          <p:cNvSpPr>
            <a:spLocks noGrp="1"/>
          </p:cNvSpPr>
          <p:nvPr>
            <p:ph type="ftr" sz="quarter" idx="11"/>
          </p:nvPr>
        </p:nvSpPr>
        <p:spPr/>
        <p:txBody>
          <a:bodyPr/>
          <a:lstStyle/>
          <a:p>
            <a:pPr>
              <a:defRPr/>
            </a:pPr>
            <a:endParaRPr lang="pt-BR"/>
          </a:p>
        </p:txBody>
      </p:sp>
      <p:sp>
        <p:nvSpPr>
          <p:cNvPr id="5" name="Espaço Reservado para Número de Slide 4"/>
          <p:cNvSpPr>
            <a:spLocks noGrp="1"/>
          </p:cNvSpPr>
          <p:nvPr>
            <p:ph type="sldNum" sz="quarter" idx="12"/>
          </p:nvPr>
        </p:nvSpPr>
        <p:spPr/>
        <p:txBody>
          <a:bodyPr/>
          <a:lstStyle/>
          <a:p>
            <a:pPr>
              <a:defRPr/>
            </a:pPr>
            <a:fld id="{FB1C0330-1A9A-4538-9E98-2CDB1AC954F4}" type="slidenum">
              <a:rPr lang="pt-BR" smtClean="0"/>
              <a:pPr>
                <a:defRPr/>
              </a:pPr>
              <a:t>‹nº›</a:t>
            </a:fld>
            <a:endParaRPr lang="pt-BR"/>
          </a:p>
        </p:txBody>
      </p:sp>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1D56F3A6-AF8C-4BE6-9059-4E9BAFD4FAD2}" type="datetime1">
              <a:rPr lang="pt-BR" smtClean="0"/>
              <a:pPr>
                <a:defRPr/>
              </a:pPr>
              <a:t>27/7/2009</a:t>
            </a:fld>
            <a:endParaRPr lang="pt-BR"/>
          </a:p>
        </p:txBody>
      </p:sp>
      <p:sp>
        <p:nvSpPr>
          <p:cNvPr id="3" name="Espaço Reservado para Rodapé 2"/>
          <p:cNvSpPr>
            <a:spLocks noGrp="1"/>
          </p:cNvSpPr>
          <p:nvPr>
            <p:ph type="ftr" sz="quarter" idx="11"/>
          </p:nvPr>
        </p:nvSpPr>
        <p:spPr/>
        <p:txBody>
          <a:bodyPr/>
          <a:lstStyle/>
          <a:p>
            <a:pPr>
              <a:defRPr/>
            </a:pPr>
            <a:endParaRPr lang="pt-BR"/>
          </a:p>
        </p:txBody>
      </p:sp>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‹nº›</a:t>
            </a:fld>
            <a:endParaRPr lang="pt-B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9" name="Espaço Reservado para Conteúdo 28"/>
          <p:cNvSpPr>
            <a:spLocks noGrp="1"/>
          </p:cNvSpPr>
          <p:nvPr>
            <p:ph sz="quarter" idx="1"/>
          </p:nvPr>
        </p:nvSpPr>
        <p:spPr>
          <a:xfrm>
            <a:off x="457200" y="457200"/>
            <a:ext cx="6248400" cy="5715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3" name="Espaço Reservado para Tex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31" name="Títu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estilo do título mestre</a:t>
            </a:r>
            <a:endParaRPr kumimoji="0" lang="en-US"/>
          </a:p>
        </p:txBody>
      </p:sp>
      <p:sp>
        <p:nvSpPr>
          <p:cNvPr id="8" name="Espaço Reservado para Data 7"/>
          <p:cNvSpPr>
            <a:spLocks noGrp="1"/>
          </p:cNvSpPr>
          <p:nvPr>
            <p:ph type="dt" sz="half" idx="14"/>
          </p:nvPr>
        </p:nvSpPr>
        <p:spPr/>
        <p:txBody>
          <a:bodyPr/>
          <a:lstStyle/>
          <a:p>
            <a:pPr>
              <a:defRPr/>
            </a:pPr>
            <a:fld id="{F1270479-A53A-4728-B069-1710156BEC98}" type="datetime1">
              <a:rPr lang="pt-BR" smtClean="0"/>
              <a:pPr>
                <a:defRPr/>
              </a:pPr>
              <a:t>27/7/2009</a:t>
            </a:fld>
            <a:endParaRPr lang="pt-BR"/>
          </a:p>
        </p:txBody>
      </p:sp>
      <p:sp>
        <p:nvSpPr>
          <p:cNvPr id="9" name="Espaço Reservado para Número de Slide 8"/>
          <p:cNvSpPr>
            <a:spLocks noGrp="1"/>
          </p:cNvSpPr>
          <p:nvPr>
            <p:ph type="sldNum" sz="quarter" idx="15"/>
          </p:nvPr>
        </p:nvSpPr>
        <p:spPr/>
        <p:txBody>
          <a:bodyPr/>
          <a:lstStyle/>
          <a:p>
            <a:pPr>
              <a:defRPr/>
            </a:pPr>
            <a:fld id="{DF69B2B3-798A-4371-9138-A0006428FFE3}" type="slidenum">
              <a:rPr lang="pt-BR" smtClean="0"/>
              <a:pPr>
                <a:defRPr/>
              </a:pPr>
              <a:t>‹nº›</a:t>
            </a:fld>
            <a:endParaRPr lang="pt-BR"/>
          </a:p>
        </p:txBody>
      </p:sp>
      <p:sp>
        <p:nvSpPr>
          <p:cNvPr id="10" name="Espaço Reservado para Rodapé 9"/>
          <p:cNvSpPr>
            <a:spLocks noGrp="1"/>
          </p:cNvSpPr>
          <p:nvPr>
            <p:ph type="ftr" sz="quarter" idx="16"/>
          </p:nvPr>
        </p:nvSpPr>
        <p:spPr/>
        <p:txBody>
          <a:bodyPr/>
          <a:lstStyle/>
          <a:p>
            <a:pPr>
              <a:defRPr/>
            </a:pPr>
            <a:endParaRPr lang="pt-B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BR" smtClean="0"/>
              <a:t>Clique no ícone para adicionar uma imagem</a:t>
            </a:r>
            <a:endParaRPr kumimoji="0" lang="en-US"/>
          </a:p>
        </p:txBody>
      </p:sp>
      <p:sp>
        <p:nvSpPr>
          <p:cNvPr id="4" name="Espaço Reservado para Tex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8" name="Espaço Reservado para Data 7"/>
          <p:cNvSpPr>
            <a:spLocks noGrp="1"/>
          </p:cNvSpPr>
          <p:nvPr>
            <p:ph type="dt" sz="half" idx="10"/>
          </p:nvPr>
        </p:nvSpPr>
        <p:spPr/>
        <p:txBody>
          <a:bodyPr/>
          <a:lstStyle/>
          <a:p>
            <a:pPr>
              <a:defRPr/>
            </a:pPr>
            <a:fld id="{B04BADCB-35B1-4DBD-8416-60BEFA2DC6AD}" type="datetime1">
              <a:rPr lang="pt-BR" smtClean="0"/>
              <a:pPr>
                <a:defRPr/>
              </a:pPr>
              <a:t>27/7/2009</a:t>
            </a:fld>
            <a:endParaRPr lang="pt-BR"/>
          </a:p>
        </p:txBody>
      </p:sp>
      <p:sp>
        <p:nvSpPr>
          <p:cNvPr id="9" name="Espaço Reservado para Número de Slide 8"/>
          <p:cNvSpPr>
            <a:spLocks noGrp="1"/>
          </p:cNvSpPr>
          <p:nvPr>
            <p:ph type="sldNum" sz="quarter" idx="11"/>
          </p:nvPr>
        </p:nvSpPr>
        <p:spPr/>
        <p:txBody>
          <a:bodyPr/>
          <a:lstStyle/>
          <a:p>
            <a:pPr>
              <a:defRPr/>
            </a:pPr>
            <a:fld id="{F60B8E41-6238-4177-8AB0-1EADC0918D52}" type="slidenum">
              <a:rPr lang="pt-BR" smtClean="0"/>
              <a:pPr>
                <a:defRPr/>
              </a:pPr>
              <a:t>‹nº›</a:t>
            </a:fld>
            <a:endParaRPr lang="pt-BR"/>
          </a:p>
        </p:txBody>
      </p:sp>
      <p:sp>
        <p:nvSpPr>
          <p:cNvPr id="10" name="Espaço Reservado para Rodapé 9"/>
          <p:cNvSpPr>
            <a:spLocks noGrp="1"/>
          </p:cNvSpPr>
          <p:nvPr>
            <p:ph type="ftr" sz="quarter" idx="12"/>
          </p:nvPr>
        </p:nvSpPr>
        <p:spPr/>
        <p:txBody>
          <a:bodyPr/>
          <a:lstStyle/>
          <a:p>
            <a:pPr>
              <a:defRPr/>
            </a:pPr>
            <a:endParaRPr lang="pt-BR"/>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65C247E8-0C3B-4E89-A17C-02907ACC231C}" type="datetime1">
              <a:rPr lang="pt-BR" smtClean="0"/>
              <a:pPr>
                <a:defRPr/>
              </a:pPr>
              <a:t>27/7/2009</a:t>
            </a:fld>
            <a:endParaRPr lang="pt-BR"/>
          </a:p>
        </p:txBody>
      </p:sp>
      <p:sp>
        <p:nvSpPr>
          <p:cNvPr id="10" name="Espaço Reservado para Rodapé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pt-BR"/>
          </a:p>
        </p:txBody>
      </p:sp>
      <p:sp>
        <p:nvSpPr>
          <p:cNvPr id="22" name="Espaço Reservado para Número de Slid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C104B705-FB4A-44AE-98CD-3073F7BF0BD1}" type="slidenum">
              <a:rPr lang="pt-BR" smtClean="0"/>
              <a:pPr>
                <a:defRPr/>
              </a:pPr>
              <a:t>‹nº›</a:t>
            </a:fld>
            <a:endParaRPr lang="pt-BR"/>
          </a:p>
        </p:txBody>
      </p:sp>
      <p:sp>
        <p:nvSpPr>
          <p:cNvPr id="5" name="Espaço Reservado para Títu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t-BR" smtClean="0"/>
              <a:t>Clique para editar o estilo do título mestre</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push/>
  </p:transition>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
        <p:nvSpPr>
          <p:cNvPr id="2052" name="CaixaDeTexto 9"/>
          <p:cNvSpPr txBox="1">
            <a:spLocks noChangeArrowheads="1"/>
          </p:cNvSpPr>
          <p:nvPr/>
        </p:nvSpPr>
        <p:spPr bwMode="auto">
          <a:xfrm>
            <a:off x="3357554" y="3071810"/>
            <a:ext cx="5500726" cy="1200329"/>
          </a:xfrm>
          <a:prstGeom prst="rect">
            <a:avLst/>
          </a:prstGeom>
          <a:noFill/>
          <a:ln w="9525">
            <a:noFill/>
            <a:miter lim="800000"/>
            <a:headEnd/>
            <a:tailEnd/>
          </a:ln>
        </p:spPr>
        <p:txBody>
          <a:bodyPr wrap="square">
            <a:spAutoFit/>
          </a:bodyPr>
          <a:lstStyle/>
          <a:p>
            <a:pPr algn="just">
              <a:buFont typeface="Wingdings" pitchFamily="2" charset="2"/>
              <a:buChar char="ü"/>
            </a:pPr>
            <a:r>
              <a:rPr lang="pt-BR" sz="2400" dirty="0" smtClean="0">
                <a:latin typeface="Calibri" pitchFamily="34" charset="0"/>
              </a:rPr>
              <a:t> Identificar os </a:t>
            </a:r>
            <a:r>
              <a:rPr lang="pt-BR" sz="2400" dirty="0" smtClean="0">
                <a:latin typeface="Calibri" pitchFamily="34" charset="0"/>
              </a:rPr>
              <a:t>antecedentes políticos </a:t>
            </a:r>
            <a:r>
              <a:rPr lang="pt-BR" sz="2400" dirty="0" smtClean="0">
                <a:latin typeface="Calibri" pitchFamily="34" charset="0"/>
              </a:rPr>
              <a:t>e jurídicos </a:t>
            </a:r>
            <a:r>
              <a:rPr lang="pt-BR" sz="2400" dirty="0" smtClean="0">
                <a:latin typeface="Calibri" pitchFamily="34" charset="0"/>
              </a:rPr>
              <a:t> que levaram </a:t>
            </a:r>
            <a:r>
              <a:rPr lang="pt-BR" sz="2400" dirty="0" smtClean="0">
                <a:latin typeface="Calibri" pitchFamily="34" charset="0"/>
              </a:rPr>
              <a:t>ao </a:t>
            </a:r>
            <a:r>
              <a:rPr lang="pt-BR" sz="2400" dirty="0" smtClean="0">
                <a:latin typeface="Calibri" pitchFamily="34" charset="0"/>
              </a:rPr>
              <a:t> estabelecimento </a:t>
            </a:r>
          </a:p>
          <a:p>
            <a:pPr algn="just"/>
            <a:r>
              <a:rPr lang="pt-BR" sz="2400" dirty="0" smtClean="0">
                <a:latin typeface="Calibri" pitchFamily="34" charset="0"/>
              </a:rPr>
              <a:t>da </a:t>
            </a:r>
            <a:r>
              <a:rPr lang="pt-BR" sz="2400" dirty="0" smtClean="0">
                <a:latin typeface="Calibri" pitchFamily="34" charset="0"/>
              </a:rPr>
              <a:t>lei da Anistia.</a:t>
            </a:r>
            <a:endParaRPr lang="pt-BR" sz="2400" dirty="0">
              <a:latin typeface="Calibri" pitchFamily="34" charset="0"/>
            </a:endParaRPr>
          </a:p>
        </p:txBody>
      </p:sp>
      <p:sp>
        <p:nvSpPr>
          <p:cNvPr id="2053" name="CaixaDeTexto 10"/>
          <p:cNvSpPr txBox="1">
            <a:spLocks noChangeArrowheads="1"/>
          </p:cNvSpPr>
          <p:nvPr/>
        </p:nvSpPr>
        <p:spPr bwMode="auto">
          <a:xfrm>
            <a:off x="1500166" y="1571612"/>
            <a:ext cx="2281202" cy="461665"/>
          </a:xfrm>
          <a:prstGeom prst="rect">
            <a:avLst/>
          </a:prstGeom>
          <a:noFill/>
          <a:ln w="9525">
            <a:noFill/>
            <a:miter lim="800000"/>
            <a:headEnd/>
            <a:tailEnd/>
          </a:ln>
        </p:spPr>
        <p:txBody>
          <a:bodyPr wrap="none">
            <a:spAutoFit/>
          </a:bodyPr>
          <a:lstStyle/>
          <a:p>
            <a:r>
              <a:rPr lang="pt-BR" sz="2400" b="1" dirty="0" smtClean="0">
                <a:solidFill>
                  <a:srgbClr val="C00000"/>
                </a:solidFill>
                <a:latin typeface="Calibri" pitchFamily="34" charset="0"/>
              </a:rPr>
              <a:t>Objetivo </a:t>
            </a:r>
            <a:r>
              <a:rPr lang="pt-BR" sz="2400" b="1" dirty="0">
                <a:solidFill>
                  <a:srgbClr val="C00000"/>
                </a:solidFill>
                <a:latin typeface="Calibri" pitchFamily="34" charset="0"/>
              </a:rPr>
              <a:t>da aula</a:t>
            </a:r>
          </a:p>
        </p:txBody>
      </p:sp>
      <p:pic>
        <p:nvPicPr>
          <p:cNvPr id="2059" name="Picture 11" descr="C:\Documents and Settings\Administrador\Configurações locais\Temporary Internet Files\Content.IE5\JHDW83QR\MCj03259220000[1].wmf"/>
          <p:cNvPicPr>
            <a:picLocks noChangeAspect="1" noChangeArrowheads="1"/>
          </p:cNvPicPr>
          <p:nvPr/>
        </p:nvPicPr>
        <p:blipFill>
          <a:blip r:embed="rId3"/>
          <a:stretch>
            <a:fillRect/>
          </a:stretch>
        </p:blipFill>
        <p:spPr bwMode="auto">
          <a:xfrm>
            <a:off x="714348" y="2571744"/>
            <a:ext cx="2152966" cy="1970077"/>
          </a:xfrm>
          <a:prstGeom prst="rect">
            <a:avLst/>
          </a:prstGeom>
          <a:noFill/>
          <a:ln>
            <a:noFill/>
          </a:ln>
        </p:spPr>
      </p:pic>
      <p:sp>
        <p:nvSpPr>
          <p:cNvPr id="6" name="Espaço Reservado para Número de Slide 5"/>
          <p:cNvSpPr>
            <a:spLocks noGrp="1"/>
          </p:cNvSpPr>
          <p:nvPr>
            <p:ph type="sldNum" sz="quarter" idx="12"/>
          </p:nvPr>
        </p:nvSpPr>
        <p:spPr/>
        <p:txBody>
          <a:bodyPr/>
          <a:lstStyle/>
          <a:p>
            <a:pPr>
              <a:defRPr/>
            </a:pPr>
            <a:fld id="{C0907652-5656-450B-B9E2-D997CC12C975}" type="slidenum">
              <a:rPr lang="pt-BR" smtClean="0"/>
              <a:pPr>
                <a:defRPr/>
              </a:pPr>
              <a:t>1</a:t>
            </a:fld>
            <a:r>
              <a:rPr lang="pt-BR" dirty="0" smtClean="0"/>
              <a:t>/12</a:t>
            </a:r>
            <a:endParaRPr lang="pt-BR"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5000" fill="hold"/>
                                        <p:tgtEl>
                                          <p:spTgt spid="2059"/>
                                        </p:tgtEl>
                                        <p:attrNameLst>
                                          <p:attrName>ppt_w</p:attrName>
                                        </p:attrNameLst>
                                      </p:cBhvr>
                                      <p:tavLst>
                                        <p:tav tm="0" fmla="#ppt_w*sin(2.5*pi*$)">
                                          <p:val>
                                            <p:fltVal val="0"/>
                                          </p:val>
                                        </p:tav>
                                        <p:tav tm="100000">
                                          <p:val>
                                            <p:fltVal val="1"/>
                                          </p:val>
                                        </p:tav>
                                      </p:tavLst>
                                    </p:anim>
                                    <p:anim calcmode="lin" valueType="num">
                                      <p:cBhvr>
                                        <p:cTn id="8" dur="5000" fill="hold"/>
                                        <p:tgtEl>
                                          <p:spTgt spid="20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10</a:t>
            </a:fld>
            <a:r>
              <a:rPr lang="pt-BR" dirty="0" smtClean="0"/>
              <a:t>/12</a:t>
            </a:r>
            <a:endParaRPr lang="pt-BR" dirty="0"/>
          </a:p>
        </p:txBody>
      </p:sp>
      <p:sp>
        <p:nvSpPr>
          <p:cNvPr id="14" name="Retângulo 13"/>
          <p:cNvSpPr/>
          <p:nvPr/>
        </p:nvSpPr>
        <p:spPr>
          <a:xfrm>
            <a:off x="4214810" y="1285860"/>
            <a:ext cx="4286280" cy="3477875"/>
          </a:xfrm>
          <a:prstGeom prst="rect">
            <a:avLst/>
          </a:prstGeom>
        </p:spPr>
        <p:txBody>
          <a:bodyPr wrap="square">
            <a:spAutoFit/>
          </a:bodyPr>
          <a:lstStyle/>
          <a:p>
            <a:pPr algn="just"/>
            <a:r>
              <a:rPr lang="pt-BR" sz="2200" dirty="0" smtClean="0">
                <a:latin typeface="Calibri" pitchFamily="34" charset="0"/>
              </a:rPr>
              <a:t>A questão de uma possível ação contra os torturadores foi </a:t>
            </a:r>
            <a:r>
              <a:rPr lang="pt-BR" sz="2200" dirty="0" smtClean="0">
                <a:latin typeface="Calibri" pitchFamily="34" charset="0"/>
              </a:rPr>
              <a:t>resolvida </a:t>
            </a:r>
            <a:r>
              <a:rPr lang="pt-BR" sz="2200" dirty="0" smtClean="0">
                <a:latin typeface="Calibri" pitchFamily="34" charset="0"/>
              </a:rPr>
              <a:t>pela inclusão na lei de anistia de uma definição que incluía os praticantes tanto de “crimes políticos” quanto de “crimes conexos”, este último eufemismo em geral entendido como um artifício para dar cobertura aos torturadores.</a:t>
            </a:r>
            <a:endParaRPr lang="pt-BR" sz="2200" dirty="0">
              <a:latin typeface="Calibri" pitchFamily="34" charset="0"/>
            </a:endParaRPr>
          </a:p>
        </p:txBody>
      </p:sp>
      <p:sp>
        <p:nvSpPr>
          <p:cNvPr id="10" name="Retângulo 9"/>
          <p:cNvSpPr/>
          <p:nvPr/>
        </p:nvSpPr>
        <p:spPr>
          <a:xfrm>
            <a:off x="4214810" y="4643446"/>
            <a:ext cx="4357686" cy="1785104"/>
          </a:xfrm>
          <a:prstGeom prst="rect">
            <a:avLst/>
          </a:prstGeom>
        </p:spPr>
        <p:txBody>
          <a:bodyPr wrap="square">
            <a:spAutoFit/>
          </a:bodyPr>
          <a:lstStyle/>
          <a:p>
            <a:pPr algn="just"/>
            <a:r>
              <a:rPr lang="pt-BR" sz="2200" b="1" dirty="0" smtClean="0">
                <a:latin typeface="Calibri" pitchFamily="34" charset="0"/>
              </a:rPr>
              <a:t>Dessa forma previram anular futuras tentativas de reabrir a questão, especialmente por parte daqueles mais próximos das vítimas da tortura.</a:t>
            </a:r>
            <a:endParaRPr lang="pt-BR" sz="2200" b="1" dirty="0">
              <a:latin typeface="Calibri" pitchFamily="34" charset="0"/>
            </a:endParaRPr>
          </a:p>
        </p:txBody>
      </p:sp>
      <p:pic>
        <p:nvPicPr>
          <p:cNvPr id="8" name="Imagem 7" descr="postal5.JPG"/>
          <p:cNvPicPr>
            <a:picLocks noChangeAspect="1"/>
          </p:cNvPicPr>
          <p:nvPr/>
        </p:nvPicPr>
        <p:blipFill>
          <a:blip r:embed="rId2" cstate="print"/>
          <a:srcRect l="3030" r="15151"/>
          <a:stretch>
            <a:fillRect/>
          </a:stretch>
        </p:blipFill>
        <p:spPr>
          <a:xfrm>
            <a:off x="714348" y="1357298"/>
            <a:ext cx="3214710" cy="5035447"/>
          </a:xfrm>
          <a:prstGeom prst="rect">
            <a:avLst/>
          </a:prstGeom>
          <a:ln>
            <a:noFill/>
          </a:ln>
          <a:effectLst>
            <a:outerShdw blurRad="292100" dist="139700" dir="2700000" algn="tl" rotWithShape="0">
              <a:srgbClr val="333333">
                <a:alpha val="65000"/>
              </a:srgbClr>
            </a:outerShdw>
          </a:effectLst>
        </p:spPr>
      </p:pic>
      <p:sp>
        <p:nvSpPr>
          <p:cNvPr id="11" name="CaixaDeTexto 10"/>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26" presetClass="emph" presetSubtype="0" fill="hold" nodeType="afterEffect">
                                  <p:stCondLst>
                                    <p:cond delay="0"/>
                                  </p:stCondLst>
                                  <p:childTnLst>
                                    <p:animEffect transition="out" filter="fade">
                                      <p:cBhvr>
                                        <p:cTn id="13" dur="2000" tmFilter="0, 0; .2, .5; .8, .5; 1, 0"/>
                                        <p:tgtEl>
                                          <p:spTgt spid="8"/>
                                        </p:tgtEl>
                                      </p:cBhvr>
                                    </p:animEffect>
                                    <p:animScale>
                                      <p:cBhvr>
                                        <p:cTn id="14"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11</a:t>
            </a:fld>
            <a:r>
              <a:rPr lang="pt-BR" dirty="0" smtClean="0"/>
              <a:t>/12</a:t>
            </a:r>
            <a:endParaRPr lang="pt-BR" dirty="0"/>
          </a:p>
        </p:txBody>
      </p:sp>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sp>
        <p:nvSpPr>
          <p:cNvPr id="12" name="Retângulo 11"/>
          <p:cNvSpPr/>
          <p:nvPr/>
        </p:nvSpPr>
        <p:spPr>
          <a:xfrm>
            <a:off x="500034" y="1142984"/>
            <a:ext cx="8143932" cy="1200329"/>
          </a:xfrm>
          <a:prstGeom prst="rect">
            <a:avLst/>
          </a:prstGeom>
        </p:spPr>
        <p:txBody>
          <a:bodyPr wrap="square">
            <a:spAutoFit/>
          </a:bodyPr>
          <a:lstStyle/>
          <a:p>
            <a:pPr algn="just"/>
            <a:r>
              <a:rPr lang="pt-BR" sz="2400" dirty="0" smtClean="0">
                <a:latin typeface="Calibri" pitchFamily="34" charset="0"/>
              </a:rPr>
              <a:t>A </a:t>
            </a:r>
            <a:r>
              <a:rPr lang="pt-BR" sz="2400" dirty="0" smtClean="0">
                <a:latin typeface="Calibri" pitchFamily="34" charset="0"/>
              </a:rPr>
              <a:t>Lei de Anistia foi, de acordo com essa política do esquecimento, como uma tentativa de apagar da história os crimes cometidos pelo Estado. </a:t>
            </a:r>
            <a:endParaRPr lang="pt-BR" sz="2400" dirty="0">
              <a:latin typeface="Calibri" pitchFamily="34" charset="0"/>
            </a:endParaRPr>
          </a:p>
        </p:txBody>
      </p:sp>
      <p:sp>
        <p:nvSpPr>
          <p:cNvPr id="6" name="Retângulo 5"/>
          <p:cNvSpPr/>
          <p:nvPr/>
        </p:nvSpPr>
        <p:spPr>
          <a:xfrm>
            <a:off x="428596" y="2714620"/>
            <a:ext cx="3857652" cy="3416320"/>
          </a:xfrm>
          <a:prstGeom prst="rect">
            <a:avLst/>
          </a:prstGeom>
        </p:spPr>
        <p:txBody>
          <a:bodyPr wrap="square">
            <a:spAutoFit/>
          </a:bodyPr>
          <a:lstStyle/>
          <a:p>
            <a:pPr algn="just"/>
            <a:r>
              <a:rPr lang="pt-BR" sz="2400" dirty="0" smtClean="0">
                <a:latin typeface="Calibri" pitchFamily="34" charset="0"/>
              </a:rPr>
              <a:t>O regime combalia </a:t>
            </a:r>
            <a:r>
              <a:rPr lang="pt-BR" sz="2400" dirty="0" smtClean="0">
                <a:latin typeface="Calibri" pitchFamily="34" charset="0"/>
              </a:rPr>
              <a:t>e</a:t>
            </a:r>
          </a:p>
          <a:p>
            <a:pPr algn="r"/>
            <a:r>
              <a:rPr lang="pt-BR" sz="2400" dirty="0" smtClean="0">
                <a:latin typeface="Calibri" pitchFamily="34" charset="0"/>
              </a:rPr>
              <a:t> </a:t>
            </a:r>
            <a:r>
              <a:rPr lang="pt-BR" sz="2400" b="1" i="1" dirty="0" smtClean="0">
                <a:latin typeface="Calibri" pitchFamily="34" charset="0"/>
              </a:rPr>
              <a:t>“a intenção evidente do legislador foi a de anistiar os militares e policiais envolvidos em atos de repressão violenta”, </a:t>
            </a:r>
            <a:endParaRPr lang="pt-BR" sz="2400" b="1" dirty="0" smtClean="0">
              <a:latin typeface="Calibri" pitchFamily="34" charset="0"/>
            </a:endParaRPr>
          </a:p>
          <a:p>
            <a:pPr algn="just"/>
            <a:r>
              <a:rPr lang="pt-BR" sz="2400" dirty="0" smtClean="0">
                <a:latin typeface="Calibri" pitchFamily="34" charset="0"/>
              </a:rPr>
              <a:t>negando </a:t>
            </a:r>
            <a:r>
              <a:rPr lang="pt-BR" sz="2400" dirty="0" smtClean="0">
                <a:latin typeface="Calibri" pitchFamily="34" charset="0"/>
              </a:rPr>
              <a:t>às vítimas </a:t>
            </a:r>
            <a:endParaRPr lang="pt-BR" sz="2400" dirty="0" smtClean="0">
              <a:latin typeface="Calibri" pitchFamily="34" charset="0"/>
            </a:endParaRPr>
          </a:p>
          <a:p>
            <a:pPr algn="r"/>
            <a:r>
              <a:rPr lang="pt-BR" sz="2400" b="1" i="1" dirty="0" smtClean="0">
                <a:latin typeface="Calibri" pitchFamily="34" charset="0"/>
              </a:rPr>
              <a:t>“</a:t>
            </a:r>
            <a:r>
              <a:rPr lang="pt-BR" sz="2400" b="1" i="1" dirty="0" smtClean="0">
                <a:latin typeface="Calibri" pitchFamily="34" charset="0"/>
              </a:rPr>
              <a:t>o direito </a:t>
            </a:r>
            <a:r>
              <a:rPr lang="pt-BR" sz="2400" b="1" i="1" dirty="0" smtClean="0">
                <a:latin typeface="Calibri" pitchFamily="34" charset="0"/>
              </a:rPr>
              <a:t>fundamental</a:t>
            </a:r>
          </a:p>
          <a:p>
            <a:pPr algn="r"/>
            <a:r>
              <a:rPr lang="pt-BR" sz="2400" b="1" i="1" dirty="0" smtClean="0">
                <a:latin typeface="Calibri" pitchFamily="34" charset="0"/>
              </a:rPr>
              <a:t> </a:t>
            </a:r>
            <a:r>
              <a:rPr lang="pt-BR" sz="2400" b="1" i="1" dirty="0" smtClean="0">
                <a:latin typeface="Calibri" pitchFamily="34" charset="0"/>
              </a:rPr>
              <a:t>à verdade”.</a:t>
            </a:r>
            <a:endParaRPr lang="pt-BR" sz="2400" b="1" i="1" dirty="0">
              <a:latin typeface="Calibri" pitchFamily="34" charset="0"/>
            </a:endParaRPr>
          </a:p>
        </p:txBody>
      </p:sp>
      <p:pic>
        <p:nvPicPr>
          <p:cNvPr id="8" name="Imagem 7" descr="postal3.JPG"/>
          <p:cNvPicPr>
            <a:picLocks noChangeAspect="1"/>
          </p:cNvPicPr>
          <p:nvPr/>
        </p:nvPicPr>
        <p:blipFill>
          <a:blip r:embed="rId2" cstate="print"/>
          <a:stretch>
            <a:fillRect/>
          </a:stretch>
        </p:blipFill>
        <p:spPr>
          <a:xfrm rot="10800000">
            <a:off x="4429124" y="2786058"/>
            <a:ext cx="4214842" cy="3214710"/>
          </a:xfrm>
          <a:prstGeom prst="rect">
            <a:avLst/>
          </a:prstGeom>
          <a:ln>
            <a:noFill/>
          </a:ln>
          <a:effectLst>
            <a:outerShdw blurRad="292100" dist="139700" dir="2700000" algn="tl" rotWithShape="0">
              <a:srgbClr val="333333">
                <a:alpha val="65000"/>
              </a:srgbClr>
            </a:outerShdw>
          </a:effectLst>
        </p:spPr>
      </p:pic>
      <p:sp>
        <p:nvSpPr>
          <p:cNvPr id="9" name="CaixaDeTexto 8"/>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142976" y="1142984"/>
            <a:ext cx="3890680" cy="830997"/>
          </a:xfrm>
          <a:prstGeom prst="rect">
            <a:avLst/>
          </a:prstGeom>
          <a:noFill/>
        </p:spPr>
        <p:txBody>
          <a:bodyPr wrap="none" rtlCol="0">
            <a:spAutoFit/>
          </a:bodyPr>
          <a:lstStyle/>
          <a:p>
            <a:r>
              <a:rPr lang="pt-BR" sz="2300" dirty="0" smtClean="0">
                <a:latin typeface="Calibri" pitchFamily="34" charset="0"/>
              </a:rPr>
              <a:t>Chegamos ao final desta aula.</a:t>
            </a:r>
          </a:p>
          <a:p>
            <a:r>
              <a:rPr lang="pt-BR" sz="2300" dirty="0" smtClean="0">
                <a:solidFill>
                  <a:srgbClr val="C00000"/>
                </a:solidFill>
                <a:latin typeface="Calibri" pitchFamily="34" charset="0"/>
              </a:rPr>
              <a:t>Guarde na memória!</a:t>
            </a:r>
            <a:endParaRPr lang="pt-BR" sz="2300" dirty="0">
              <a:solidFill>
                <a:srgbClr val="C00000"/>
              </a:solidFill>
              <a:latin typeface="Calibri" pitchFamily="34" charset="0"/>
            </a:endParaRPr>
          </a:p>
        </p:txBody>
      </p:sp>
      <p:sp>
        <p:nvSpPr>
          <p:cNvPr id="9" name="Retângulo 8"/>
          <p:cNvSpPr/>
          <p:nvPr/>
        </p:nvSpPr>
        <p:spPr>
          <a:xfrm>
            <a:off x="2428860" y="1928802"/>
            <a:ext cx="6357982" cy="1107996"/>
          </a:xfrm>
          <a:prstGeom prst="rect">
            <a:avLst/>
          </a:prstGeom>
        </p:spPr>
        <p:txBody>
          <a:bodyPr wrap="square">
            <a:spAutoFit/>
          </a:bodyPr>
          <a:lstStyle/>
          <a:p>
            <a:pPr algn="just">
              <a:buFont typeface="Wingdings" pitchFamily="2" charset="2"/>
              <a:buChar char="ü"/>
            </a:pPr>
            <a:r>
              <a:rPr lang="pt-BR" sz="2200" dirty="0" smtClean="0">
                <a:latin typeface="Calibri" pitchFamily="34" charset="0"/>
              </a:rPr>
              <a:t>A presente aula descreve os antecedentes da Lei de anistia, que foi marcado por um abrandamento do sistema autoritário no governo Figueiredo. </a:t>
            </a:r>
            <a:endParaRPr lang="pt-BR" sz="2200" dirty="0">
              <a:latin typeface="Calibri" pitchFamily="34" charset="0"/>
            </a:endParaRPr>
          </a:p>
        </p:txBody>
      </p:sp>
      <p:pic>
        <p:nvPicPr>
          <p:cNvPr id="21509" name="Picture 5" descr="C:\Documents and Settings\Administrador\Configurações locais\Temporary Internet Files\Content.IE5\W9MBCLYJ\MCj00889780000[1].wmf"/>
          <p:cNvPicPr>
            <a:picLocks noChangeAspect="1" noChangeArrowheads="1"/>
          </p:cNvPicPr>
          <p:nvPr/>
        </p:nvPicPr>
        <p:blipFill>
          <a:blip r:embed="rId2"/>
          <a:srcRect/>
          <a:stretch>
            <a:fillRect/>
          </a:stretch>
        </p:blipFill>
        <p:spPr bwMode="auto">
          <a:xfrm>
            <a:off x="500034" y="2928934"/>
            <a:ext cx="1857388" cy="2384973"/>
          </a:xfrm>
          <a:prstGeom prst="rect">
            <a:avLst/>
          </a:prstGeom>
          <a:noFill/>
        </p:spPr>
      </p:pic>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12</a:t>
            </a:fld>
            <a:r>
              <a:rPr lang="pt-BR" dirty="0" smtClean="0"/>
              <a:t>/12</a:t>
            </a:r>
            <a:endParaRPr lang="pt-BR" dirty="0"/>
          </a:p>
        </p:txBody>
      </p:sp>
      <p:sp>
        <p:nvSpPr>
          <p:cNvPr id="11" name="Retângulo 10"/>
          <p:cNvSpPr/>
          <p:nvPr/>
        </p:nvSpPr>
        <p:spPr>
          <a:xfrm>
            <a:off x="2428860" y="5035648"/>
            <a:ext cx="6357982" cy="1107996"/>
          </a:xfrm>
          <a:prstGeom prst="rect">
            <a:avLst/>
          </a:prstGeom>
        </p:spPr>
        <p:txBody>
          <a:bodyPr wrap="square">
            <a:spAutoFit/>
          </a:bodyPr>
          <a:lstStyle/>
          <a:p>
            <a:pPr algn="just">
              <a:buFont typeface="Wingdings" pitchFamily="2" charset="2"/>
              <a:buChar char="ü"/>
            </a:pPr>
            <a:r>
              <a:rPr lang="pt-BR" sz="2200" dirty="0" smtClean="0">
                <a:latin typeface="Calibri" pitchFamily="34" charset="0"/>
              </a:rPr>
              <a:t>A boa intenção da medida constitucional logo mostrou falhas que desbancaram a sua qualidade isonômica.</a:t>
            </a:r>
            <a:endParaRPr lang="pt-BR" sz="2200" dirty="0">
              <a:latin typeface="Calibri" pitchFamily="34" charset="0"/>
            </a:endParaRPr>
          </a:p>
        </p:txBody>
      </p:sp>
      <p:sp>
        <p:nvSpPr>
          <p:cNvPr id="10" name="Retângulo 9"/>
          <p:cNvSpPr/>
          <p:nvPr/>
        </p:nvSpPr>
        <p:spPr>
          <a:xfrm>
            <a:off x="2428860" y="2963946"/>
            <a:ext cx="6357982" cy="2123658"/>
          </a:xfrm>
          <a:prstGeom prst="rect">
            <a:avLst/>
          </a:prstGeom>
        </p:spPr>
        <p:txBody>
          <a:bodyPr wrap="square">
            <a:spAutoFit/>
          </a:bodyPr>
          <a:lstStyle/>
          <a:p>
            <a:pPr algn="just">
              <a:buFont typeface="Wingdings" pitchFamily="2" charset="2"/>
              <a:buChar char="ü"/>
            </a:pPr>
            <a:r>
              <a:rPr lang="pt-BR" sz="2200" dirty="0" smtClean="0">
                <a:latin typeface="Calibri" pitchFamily="34" charset="0"/>
              </a:rPr>
              <a:t>O papel da lei era o de conferir uma certa absolvição aos acusados e criminosos do regime, fato que, na prática, foi bastante controverso, pois beneficiaram-se muitos torturadores, enquanto alguns subversivos, com julgamentos em processo, não eram contemplados pela lei.</a:t>
            </a:r>
            <a:endParaRPr lang="pt-BR" sz="2200" dirty="0">
              <a:latin typeface="Calibri" pitchFamily="34" charset="0"/>
            </a:endParaRPr>
          </a:p>
        </p:txBody>
      </p:sp>
      <p:sp>
        <p:nvSpPr>
          <p:cNvPr id="13" name="CaixaDeTexto 12"/>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childTnLst>
                                    <p:animEffect transition="out" filter="fade">
                                      <p:cBhvr>
                                        <p:cTn id="6" dur="3000" tmFilter="0, 0; .2, .5; .8, .5; 1, 0"/>
                                        <p:tgtEl>
                                          <p:spTgt spid="9"/>
                                        </p:tgtEl>
                                      </p:cBhvr>
                                    </p:animEffect>
                                    <p:animScale>
                                      <p:cBhvr>
                                        <p:cTn id="7" dur="1500" autoRev="1" fill="hold"/>
                                        <p:tgtEl>
                                          <p:spTgt spid="9"/>
                                        </p:tgtEl>
                                      </p:cBhvr>
                                      <p:by x="105000" y="105000"/>
                                    </p:animScale>
                                  </p:childTnLst>
                                </p:cTn>
                              </p:par>
                            </p:childTnLst>
                          </p:cTn>
                        </p:par>
                        <p:par>
                          <p:cTn id="8" fill="hold">
                            <p:stCondLst>
                              <p:cond delay="3000"/>
                            </p:stCondLst>
                            <p:childTnLst>
                              <p:par>
                                <p:cTn id="9" presetID="26" presetClass="emph" presetSubtype="0" fill="hold" grpId="0" nodeType="afterEffect">
                                  <p:stCondLst>
                                    <p:cond delay="0"/>
                                  </p:stCondLst>
                                  <p:childTnLst>
                                    <p:animEffect transition="out" filter="fade">
                                      <p:cBhvr>
                                        <p:cTn id="10" dur="3000" tmFilter="0, 0; .2, .5; .8, .5; 1, 0"/>
                                        <p:tgtEl>
                                          <p:spTgt spid="10"/>
                                        </p:tgtEl>
                                      </p:cBhvr>
                                    </p:animEffect>
                                    <p:animScale>
                                      <p:cBhvr>
                                        <p:cTn id="11" dur="1500" autoRev="1" fill="hold"/>
                                        <p:tgtEl>
                                          <p:spTgt spid="10"/>
                                        </p:tgtEl>
                                      </p:cBhvr>
                                      <p:by x="105000" y="105000"/>
                                    </p:animScale>
                                  </p:childTnLst>
                                </p:cTn>
                              </p:par>
                            </p:childTnLst>
                          </p:cTn>
                        </p:par>
                        <p:par>
                          <p:cTn id="12" fill="hold">
                            <p:stCondLst>
                              <p:cond delay="6000"/>
                            </p:stCondLst>
                            <p:childTnLst>
                              <p:par>
                                <p:cTn id="13" presetID="26" presetClass="emph" presetSubtype="0" fill="hold" grpId="0" nodeType="afterEffect">
                                  <p:stCondLst>
                                    <p:cond delay="0"/>
                                  </p:stCondLst>
                                  <p:childTnLst>
                                    <p:animEffect transition="out" filter="fade">
                                      <p:cBhvr>
                                        <p:cTn id="14" dur="3000" tmFilter="0, 0; .2, .5; .8, .5; 1, 0"/>
                                        <p:tgtEl>
                                          <p:spTgt spid="11"/>
                                        </p:tgtEl>
                                      </p:cBhvr>
                                    </p:animEffect>
                                    <p:animScale>
                                      <p:cBhvr>
                                        <p:cTn id="15" dur="1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1"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istrador\Configurações locais\Temporary Internet Files\Content.IE5\4NV7QODD\MCj02234660000[1].wmf"/>
          <p:cNvPicPr>
            <a:picLocks noChangeAspect="1" noChangeArrowheads="1"/>
          </p:cNvPicPr>
          <p:nvPr/>
        </p:nvPicPr>
        <p:blipFill>
          <a:blip r:embed="rId2"/>
          <a:srcRect/>
          <a:stretch>
            <a:fillRect/>
          </a:stretch>
        </p:blipFill>
        <p:spPr bwMode="auto">
          <a:xfrm>
            <a:off x="3286116" y="1071546"/>
            <a:ext cx="3631262" cy="4832531"/>
          </a:xfrm>
          <a:prstGeom prst="rect">
            <a:avLst/>
          </a:prstGeom>
          <a:noFill/>
        </p:spPr>
      </p:pic>
      <p:sp>
        <p:nvSpPr>
          <p:cNvPr id="7" name="Espaço Reservado para Número de Slide 6"/>
          <p:cNvSpPr>
            <a:spLocks noGrp="1"/>
          </p:cNvSpPr>
          <p:nvPr>
            <p:ph type="sldNum" sz="quarter" idx="12"/>
          </p:nvPr>
        </p:nvSpPr>
        <p:spPr/>
        <p:txBody>
          <a:bodyPr/>
          <a:lstStyle/>
          <a:p>
            <a:pPr>
              <a:defRPr/>
            </a:pPr>
            <a:fld id="{C0907652-5656-450B-B9E2-D997CC12C975}" type="slidenum">
              <a:rPr lang="pt-BR" smtClean="0"/>
              <a:pPr>
                <a:defRPr/>
              </a:pPr>
              <a:t>2</a:t>
            </a:fld>
            <a:r>
              <a:rPr lang="pt-BR" dirty="0" smtClean="0"/>
              <a:t>/12</a:t>
            </a:r>
            <a:endParaRPr lang="pt-BR" dirty="0"/>
          </a:p>
        </p:txBody>
      </p:sp>
      <p:sp>
        <p:nvSpPr>
          <p:cNvPr id="10" name="CaixaDeTexto 9"/>
          <p:cNvSpPr txBox="1"/>
          <p:nvPr/>
        </p:nvSpPr>
        <p:spPr>
          <a:xfrm>
            <a:off x="4572000" y="3071810"/>
            <a:ext cx="269626" cy="461665"/>
          </a:xfrm>
          <a:prstGeom prst="rect">
            <a:avLst/>
          </a:prstGeom>
          <a:noFill/>
        </p:spPr>
        <p:txBody>
          <a:bodyPr wrap="none" rtlCol="0">
            <a:spAutoFit/>
          </a:bodyPr>
          <a:lstStyle/>
          <a:p>
            <a:r>
              <a:rPr lang="pt-BR" sz="2400" dirty="0" smtClean="0"/>
              <a:t> </a:t>
            </a:r>
            <a:endParaRPr lang="pt-BR" dirty="0"/>
          </a:p>
        </p:txBody>
      </p:sp>
      <p:pic>
        <p:nvPicPr>
          <p:cNvPr id="4100" name="Picture 4" descr="http://www.otempo.com.br/capa/img/transp.gif"/>
          <p:cNvPicPr>
            <a:picLocks noChangeAspect="1" noChangeArrowheads="1"/>
          </p:cNvPicPr>
          <p:nvPr/>
        </p:nvPicPr>
        <p:blipFill>
          <a:blip r:embed="rId3"/>
          <a:srcRect/>
          <a:stretch>
            <a:fillRect/>
          </a:stretch>
        </p:blipFill>
        <p:spPr bwMode="auto">
          <a:xfrm>
            <a:off x="155575" y="-84138"/>
            <a:ext cx="47625" cy="47625"/>
          </a:xfrm>
          <a:prstGeom prst="rect">
            <a:avLst/>
          </a:prstGeom>
          <a:noFill/>
        </p:spPr>
      </p:pic>
      <p:sp>
        <p:nvSpPr>
          <p:cNvPr id="14" name="Retângulo 13"/>
          <p:cNvSpPr/>
          <p:nvPr/>
        </p:nvSpPr>
        <p:spPr>
          <a:xfrm>
            <a:off x="3500430" y="1225997"/>
            <a:ext cx="3000396" cy="3631763"/>
          </a:xfrm>
          <a:prstGeom prst="rect">
            <a:avLst/>
          </a:prstGeom>
          <a:solidFill>
            <a:schemeClr val="bg2">
              <a:lumMod val="50000"/>
            </a:schemeClr>
          </a:solidFill>
          <a:ln w="76200">
            <a:solidFill>
              <a:schemeClr val="bg1"/>
            </a:solidFill>
          </a:ln>
        </p:spPr>
        <p:txBody>
          <a:bodyPr wrap="square">
            <a:spAutoFit/>
          </a:bodyPr>
          <a:lstStyle/>
          <a:p>
            <a:pPr algn="just"/>
            <a:endParaRPr lang="pt-BR" sz="2200" dirty="0" smtClean="0">
              <a:latin typeface="Calibri" pitchFamily="34" charset="0"/>
            </a:endParaRPr>
          </a:p>
          <a:p>
            <a:pPr algn="ctr"/>
            <a:r>
              <a:rPr lang="pt-BR" sz="2400" b="1" dirty="0" smtClean="0">
                <a:latin typeface="Calibri" pitchFamily="34" charset="0"/>
              </a:rPr>
              <a:t>Estamos chegando na reta final do nosso curso.</a:t>
            </a:r>
          </a:p>
          <a:p>
            <a:pPr algn="ctr"/>
            <a:r>
              <a:rPr lang="pt-BR" sz="2400" b="1" dirty="0" smtClean="0">
                <a:latin typeface="Calibri" pitchFamily="34" charset="0"/>
              </a:rPr>
              <a:t>Vamos iniciar agora a última unidade : </a:t>
            </a:r>
          </a:p>
          <a:p>
            <a:pPr algn="just"/>
            <a:endParaRPr lang="pt-BR" sz="2200" b="1" dirty="0" smtClean="0">
              <a:latin typeface="Calibri" pitchFamily="34" charset="0"/>
            </a:endParaRPr>
          </a:p>
          <a:p>
            <a:pPr algn="ctr"/>
            <a:r>
              <a:rPr lang="pt-BR" sz="2200" b="1" dirty="0" smtClean="0">
                <a:latin typeface="+mj-lt"/>
              </a:rPr>
              <a:t>CONSEQUENCIAS E FINALIZAÇÃO DA DITADURA. </a:t>
            </a:r>
          </a:p>
        </p:txBody>
      </p:sp>
      <p:sp>
        <p:nvSpPr>
          <p:cNvPr id="13" name="Pentágono 12"/>
          <p:cNvSpPr/>
          <p:nvPr/>
        </p:nvSpPr>
        <p:spPr>
          <a:xfrm>
            <a:off x="3786182" y="5786454"/>
            <a:ext cx="2571768" cy="500066"/>
          </a:xfrm>
          <a:prstGeom prst="homePlate">
            <a:avLst/>
          </a:prstGeom>
          <a:solidFill>
            <a:schemeClr val="bg2">
              <a:lumMod val="5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latin typeface="Calibri" pitchFamily="34" charset="0"/>
              </a:rPr>
              <a:t>Siga em frente!</a:t>
            </a:r>
            <a:endParaRPr lang="pt-BR" b="1" dirty="0">
              <a:solidFill>
                <a:schemeClr val="tx1"/>
              </a:solidFill>
              <a:latin typeface="Calibri" pitchFamily="34" charset="0"/>
            </a:endParaRPr>
          </a:p>
        </p:txBody>
      </p:sp>
      <p:sp>
        <p:nvSpPr>
          <p:cNvPr id="9" name="CaixaDeTexto 8"/>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0-#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9" presetClass="entr" presetSubtype="10" fill="hold" grpId="1"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0" fill="hold"/>
                                        <p:tgtEl>
                                          <p:spTgt spid="13"/>
                                        </p:tgtEl>
                                        <p:attrNameLst>
                                          <p:attrName>ppt_w</p:attrName>
                                        </p:attrNameLst>
                                      </p:cBhvr>
                                      <p:tavLst>
                                        <p:tav tm="0" fmla="#ppt_w*sin(2.5*pi*$)">
                                          <p:val>
                                            <p:fltVal val="0"/>
                                          </p:val>
                                        </p:tav>
                                        <p:tav tm="100000">
                                          <p:val>
                                            <p:fltVal val="1"/>
                                          </p:val>
                                        </p:tav>
                                      </p:tavLst>
                                    </p:anim>
                                    <p:anim calcmode="lin" valueType="num">
                                      <p:cBhvr>
                                        <p:cTn id="13" dur="50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7000"/>
                            </p:stCondLst>
                            <p:childTnLst>
                              <p:par>
                                <p:cTn id="15" presetID="2" presetClass="exit" presetSubtype="2" fill="hold" grpId="2" nodeType="afterEffect">
                                  <p:stCondLst>
                                    <p:cond delay="0"/>
                                  </p:stCondLst>
                                  <p:childTnLst>
                                    <p:anim calcmode="lin" valueType="num">
                                      <p:cBhvr additive="base">
                                        <p:cTn id="16" dur="2000"/>
                                        <p:tgtEl>
                                          <p:spTgt spid="13"/>
                                        </p:tgtEl>
                                        <p:attrNameLst>
                                          <p:attrName>ppt_x</p:attrName>
                                        </p:attrNameLst>
                                      </p:cBhvr>
                                      <p:tavLst>
                                        <p:tav tm="0">
                                          <p:val>
                                            <p:strVal val="ppt_x"/>
                                          </p:val>
                                        </p:tav>
                                        <p:tav tm="100000">
                                          <p:val>
                                            <p:strVal val="1+ppt_w/2"/>
                                          </p:val>
                                        </p:tav>
                                      </p:tavLst>
                                    </p:anim>
                                    <p:anim calcmode="lin" valueType="num">
                                      <p:cBhvr additive="base">
                                        <p:cTn id="17" dur="2000"/>
                                        <p:tgtEl>
                                          <p:spTgt spid="13"/>
                                        </p:tgtEl>
                                        <p:attrNameLst>
                                          <p:attrName>ppt_y</p:attrName>
                                        </p:attrNameLst>
                                      </p:cBhvr>
                                      <p:tavLst>
                                        <p:tav tm="0">
                                          <p:val>
                                            <p:strVal val="ppt_y"/>
                                          </p:val>
                                        </p:tav>
                                        <p:tav tm="100000">
                                          <p:val>
                                            <p:strVal val="ppt_y"/>
                                          </p:val>
                                        </p:tav>
                                      </p:tavLst>
                                    </p:anim>
                                    <p:set>
                                      <p:cBhvr>
                                        <p:cTn id="18"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ço Reservado para Número de Slide 11"/>
          <p:cNvSpPr>
            <a:spLocks noGrp="1"/>
          </p:cNvSpPr>
          <p:nvPr>
            <p:ph type="sldNum" sz="quarter" idx="12"/>
          </p:nvPr>
        </p:nvSpPr>
        <p:spPr/>
        <p:txBody>
          <a:bodyPr/>
          <a:lstStyle/>
          <a:p>
            <a:pPr>
              <a:defRPr/>
            </a:pPr>
            <a:fld id="{C0907652-5656-450B-B9E2-D997CC12C975}" type="slidenum">
              <a:rPr lang="pt-BR" smtClean="0"/>
              <a:pPr>
                <a:defRPr/>
              </a:pPr>
              <a:t>3</a:t>
            </a:fld>
            <a:r>
              <a:rPr lang="pt-BR" dirty="0" smtClean="0"/>
              <a:t>/12</a:t>
            </a:r>
            <a:endParaRPr lang="pt-BR" dirty="0"/>
          </a:p>
        </p:txBody>
      </p:sp>
      <p:sp>
        <p:nvSpPr>
          <p:cNvPr id="26" name="CaixaDeTexto 25"/>
          <p:cNvSpPr txBox="1"/>
          <p:nvPr/>
        </p:nvSpPr>
        <p:spPr>
          <a:xfrm>
            <a:off x="357158" y="1142984"/>
            <a:ext cx="8286808" cy="2308324"/>
          </a:xfrm>
          <a:prstGeom prst="rect">
            <a:avLst/>
          </a:prstGeom>
          <a:noFill/>
        </p:spPr>
        <p:txBody>
          <a:bodyPr wrap="square" rtlCol="0">
            <a:spAutoFit/>
          </a:bodyPr>
          <a:lstStyle/>
          <a:p>
            <a:pPr algn="just"/>
            <a:r>
              <a:rPr lang="pt-BR" sz="2400" dirty="0" smtClean="0">
                <a:latin typeface="Calibri" pitchFamily="34" charset="0"/>
              </a:rPr>
              <a:t>Uma das primeiras e mais importantes decisões do governo Figueiredo foi política. </a:t>
            </a:r>
            <a:r>
              <a:rPr lang="pt-BR" sz="2400" dirty="0" smtClean="0">
                <a:latin typeface="Calibri" pitchFamily="34" charset="0"/>
              </a:rPr>
              <a:t>T</a:t>
            </a:r>
            <a:r>
              <a:rPr lang="pt-BR" sz="2400" dirty="0" smtClean="0">
                <a:latin typeface="Calibri" pitchFamily="34" charset="0"/>
              </a:rPr>
              <a:t>inha </a:t>
            </a:r>
            <a:r>
              <a:rPr lang="pt-BR" sz="2400" dirty="0" smtClean="0">
                <a:latin typeface="Calibri" pitchFamily="34" charset="0"/>
              </a:rPr>
              <a:t>a ver com a </a:t>
            </a:r>
            <a:r>
              <a:rPr lang="pt-BR" sz="2400" b="1" dirty="0" smtClean="0">
                <a:solidFill>
                  <a:srgbClr val="C00000"/>
                </a:solidFill>
                <a:latin typeface="Calibri" pitchFamily="34" charset="0"/>
              </a:rPr>
              <a:t>anistia</a:t>
            </a:r>
            <a:r>
              <a:rPr lang="pt-BR" sz="2400" dirty="0" smtClean="0">
                <a:latin typeface="Calibri" pitchFamily="34" charset="0"/>
              </a:rPr>
              <a:t>, elemento central para que o Brasil abandonasse o regime autoritário e reintegrasse na sociedade e na política os milhares de exilados políticos que tinham fugido do país ou sido perseguidos no exterior desde 1964. </a:t>
            </a:r>
          </a:p>
        </p:txBody>
      </p:sp>
      <p:sp>
        <p:nvSpPr>
          <p:cNvPr id="5" name="Retângulo 4"/>
          <p:cNvSpPr/>
          <p:nvPr/>
        </p:nvSpPr>
        <p:spPr>
          <a:xfrm>
            <a:off x="642910" y="4143380"/>
            <a:ext cx="471487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sz="2400" dirty="0" smtClean="0">
                <a:latin typeface="Calibri" pitchFamily="34" charset="0"/>
              </a:rPr>
              <a:t>Os entusiastas da anistia apareciam onde tivesse qualquer multidão com bandeiras com a inscrição </a:t>
            </a:r>
            <a:r>
              <a:rPr lang="pt-BR" sz="2400" i="1" dirty="0" smtClean="0">
                <a:solidFill>
                  <a:srgbClr val="FF0000"/>
                </a:solidFill>
                <a:latin typeface="Calibri" pitchFamily="34" charset="0"/>
              </a:rPr>
              <a:t>Anistia ampla, geral e irrestrita</a:t>
            </a:r>
            <a:endParaRPr lang="pt-BR" sz="2400" dirty="0">
              <a:solidFill>
                <a:srgbClr val="FF0000"/>
              </a:solidFill>
              <a:latin typeface="Calibri" pitchFamily="34" charset="0"/>
            </a:endParaRPr>
          </a:p>
        </p:txBody>
      </p:sp>
      <p:pic>
        <p:nvPicPr>
          <p:cNvPr id="2050" name="Picture 2"/>
          <p:cNvPicPr>
            <a:picLocks noChangeAspect="1" noChangeArrowheads="1"/>
          </p:cNvPicPr>
          <p:nvPr/>
        </p:nvPicPr>
        <p:blipFill>
          <a:blip r:embed="rId2"/>
          <a:srcRect/>
          <a:stretch>
            <a:fillRect/>
          </a:stretch>
        </p:blipFill>
        <p:spPr bwMode="auto">
          <a:xfrm>
            <a:off x="5872543" y="3608352"/>
            <a:ext cx="2126397" cy="29813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aixaDeTexto 6"/>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4</a:t>
            </a:fld>
            <a:r>
              <a:rPr lang="pt-BR" dirty="0" smtClean="0"/>
              <a:t>/12</a:t>
            </a:r>
            <a:endParaRPr lang="pt-BR" dirty="0"/>
          </a:p>
        </p:txBody>
      </p:sp>
      <p:sp>
        <p:nvSpPr>
          <p:cNvPr id="8" name="Rectangle 1"/>
          <p:cNvSpPr>
            <a:spLocks noChangeArrowheads="1"/>
          </p:cNvSpPr>
          <p:nvPr/>
        </p:nvSpPr>
        <p:spPr bwMode="auto">
          <a:xfrm>
            <a:off x="428596" y="3857628"/>
            <a:ext cx="107157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pt-BR" sz="2600" dirty="0" smtClean="0">
              <a:latin typeface="Calibri" pitchFamily="34" charset="0"/>
            </a:endParaRPr>
          </a:p>
        </p:txBody>
      </p:sp>
      <p:sp>
        <p:nvSpPr>
          <p:cNvPr id="7" name="CaixaDeTexto 6"/>
          <p:cNvSpPr txBox="1"/>
          <p:nvPr/>
        </p:nvSpPr>
        <p:spPr>
          <a:xfrm>
            <a:off x="357158" y="1142984"/>
            <a:ext cx="8286808" cy="1785104"/>
          </a:xfrm>
          <a:prstGeom prst="rect">
            <a:avLst/>
          </a:prstGeom>
          <a:noFill/>
        </p:spPr>
        <p:txBody>
          <a:bodyPr wrap="square" rtlCol="0">
            <a:spAutoFit/>
          </a:bodyPr>
          <a:lstStyle/>
          <a:p>
            <a:pPr algn="just"/>
            <a:r>
              <a:rPr lang="pt-BR" sz="2200" dirty="0" smtClean="0">
                <a:latin typeface="Calibri" pitchFamily="34" charset="0"/>
              </a:rPr>
              <a:t>A legítima pressão exercida por militantes dos Direitos Humanos, ex-presos políticos, exilados, cassados e familiares de mortos e desaparecidos a favor da Anistia e do direito à verdade adquiriu vigor em meados da década de 1970, até resultar na conquista da Lei nº 6.683, de 28 de agosto de 1979, conhecida como Lei da Anistia.</a:t>
            </a:r>
          </a:p>
        </p:txBody>
      </p:sp>
      <p:sp>
        <p:nvSpPr>
          <p:cNvPr id="10" name="Retângulo 9"/>
          <p:cNvSpPr/>
          <p:nvPr/>
        </p:nvSpPr>
        <p:spPr>
          <a:xfrm>
            <a:off x="3643306" y="4071942"/>
            <a:ext cx="4572000" cy="1446550"/>
          </a:xfrm>
          <a:prstGeom prst="rect">
            <a:avLst/>
          </a:prstGeom>
        </p:spPr>
        <p:txBody>
          <a:bodyPr>
            <a:spAutoFit/>
          </a:bodyPr>
          <a:lstStyle/>
          <a:p>
            <a:pPr algn="just"/>
            <a:r>
              <a:rPr lang="pt-BR" sz="2200" dirty="0" smtClean="0">
                <a:latin typeface="Calibri" pitchFamily="34" charset="0"/>
              </a:rPr>
              <a:t>A revogação por Geisel em dezembro de 1978, da maior parte dos atos de banimento foi seguida agora pela lei da anistia</a:t>
            </a:r>
            <a:endParaRPr lang="pt-BR" sz="2200" dirty="0">
              <a:latin typeface="Calibri" pitchFamily="34" charset="0"/>
            </a:endParaRPr>
          </a:p>
        </p:txBody>
      </p:sp>
      <p:pic>
        <p:nvPicPr>
          <p:cNvPr id="12" name="Imagem 11" descr="aula_20.JPG"/>
          <p:cNvPicPr>
            <a:picLocks noChangeAspect="1"/>
          </p:cNvPicPr>
          <p:nvPr/>
        </p:nvPicPr>
        <p:blipFill>
          <a:blip r:embed="rId2"/>
          <a:stretch>
            <a:fillRect/>
          </a:stretch>
        </p:blipFill>
        <p:spPr>
          <a:xfrm>
            <a:off x="500034" y="3225825"/>
            <a:ext cx="2928958" cy="29747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CaixaDeTexto 8"/>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fmla="#ppt_w*sin(2.5*pi*$)">
                                          <p:val>
                                            <p:fltVal val="0"/>
                                          </p:val>
                                        </p:tav>
                                        <p:tav tm="100000">
                                          <p:val>
                                            <p:fltVal val="1"/>
                                          </p:val>
                                        </p:tav>
                                      </p:tavLst>
                                    </p:anim>
                                    <p:anim calcmode="lin" valueType="num">
                                      <p:cBhvr>
                                        <p:cTn id="8"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5</a:t>
            </a:fld>
            <a:r>
              <a:rPr lang="pt-BR" dirty="0" smtClean="0"/>
              <a:t>/12</a:t>
            </a:r>
            <a:endParaRPr lang="pt-BR" dirty="0"/>
          </a:p>
        </p:txBody>
      </p:sp>
      <p:sp>
        <p:nvSpPr>
          <p:cNvPr id="8" name="Rectangle 1"/>
          <p:cNvSpPr>
            <a:spLocks noChangeArrowheads="1"/>
          </p:cNvSpPr>
          <p:nvPr/>
        </p:nvSpPr>
        <p:spPr bwMode="auto">
          <a:xfrm>
            <a:off x="428596" y="3857628"/>
            <a:ext cx="107157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pt-BR" sz="2600" dirty="0" smtClean="0">
              <a:latin typeface="Calibri" pitchFamily="34" charset="0"/>
            </a:endParaRPr>
          </a:p>
        </p:txBody>
      </p:sp>
      <p:sp>
        <p:nvSpPr>
          <p:cNvPr id="10" name="Retângulo 9"/>
          <p:cNvSpPr/>
          <p:nvPr/>
        </p:nvSpPr>
        <p:spPr>
          <a:xfrm>
            <a:off x="285720" y="1285860"/>
            <a:ext cx="8358246" cy="1938992"/>
          </a:xfrm>
          <a:prstGeom prst="rect">
            <a:avLst/>
          </a:prstGeom>
        </p:spPr>
        <p:txBody>
          <a:bodyPr wrap="square">
            <a:spAutoFit/>
          </a:bodyPr>
          <a:lstStyle/>
          <a:p>
            <a:pPr algn="just"/>
            <a:r>
              <a:rPr lang="pt-BR" sz="2400" dirty="0" smtClean="0">
                <a:latin typeface="Calibri" pitchFamily="34" charset="0"/>
              </a:rPr>
              <a:t>Foram beneficiados com a medida todos os presos ou exilados por crimes políticos desde 2 de setembro de 1961 ficando excluídos os culpados por “atos de terrorismo” e de resistência armada ao governo, os quais apareceram poucos, quando da aplicação da lei. </a:t>
            </a:r>
            <a:endParaRPr lang="pt-BR" sz="2400" dirty="0">
              <a:latin typeface="Calibri" pitchFamily="34" charset="0"/>
            </a:endParaRPr>
          </a:p>
        </p:txBody>
      </p:sp>
      <p:sp>
        <p:nvSpPr>
          <p:cNvPr id="7" name="Retângulo 6"/>
          <p:cNvSpPr/>
          <p:nvPr/>
        </p:nvSpPr>
        <p:spPr>
          <a:xfrm>
            <a:off x="428596" y="4000504"/>
            <a:ext cx="350046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sz="2400" dirty="0" smtClean="0">
                <a:latin typeface="Calibri" pitchFamily="34" charset="0"/>
              </a:rPr>
              <a:t>A anistia </a:t>
            </a:r>
            <a:r>
              <a:rPr lang="pt-BR" sz="2400" dirty="0" smtClean="0">
                <a:latin typeface="Calibri" pitchFamily="34" charset="0"/>
              </a:rPr>
              <a:t>restabelecia </a:t>
            </a:r>
            <a:r>
              <a:rPr lang="pt-BR" sz="2400" dirty="0" smtClean="0">
                <a:latin typeface="Calibri" pitchFamily="34" charset="0"/>
              </a:rPr>
              <a:t>os </a:t>
            </a:r>
            <a:r>
              <a:rPr lang="pt-BR" sz="2400" dirty="0" smtClean="0">
                <a:latin typeface="Calibri" pitchFamily="34" charset="0"/>
              </a:rPr>
              <a:t>direitos políticos daqueles que os haviam perdido nos termos dos atos institucionais.</a:t>
            </a:r>
            <a:endParaRPr lang="pt-BR" sz="2400" dirty="0">
              <a:latin typeface="Calibri" pitchFamily="34" charset="0"/>
            </a:endParaRPr>
          </a:p>
        </p:txBody>
      </p:sp>
      <p:pic>
        <p:nvPicPr>
          <p:cNvPr id="13" name="Imagem 12" descr="ANISTIA00.4.jpg"/>
          <p:cNvPicPr>
            <a:picLocks noChangeAspect="1"/>
          </p:cNvPicPr>
          <p:nvPr/>
        </p:nvPicPr>
        <p:blipFill>
          <a:blip r:embed="rId2"/>
          <a:stretch>
            <a:fillRect/>
          </a:stretch>
        </p:blipFill>
        <p:spPr>
          <a:xfrm>
            <a:off x="4500562" y="3357562"/>
            <a:ext cx="4207764" cy="249631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aixaDeTexto 8"/>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strVal val="#ppt_w*0.70"/>
                                          </p:val>
                                        </p:tav>
                                        <p:tav tm="100000">
                                          <p:val>
                                            <p:strVal val="#ppt_w"/>
                                          </p:val>
                                        </p:tav>
                                      </p:tavLst>
                                    </p:anim>
                                    <p:anim calcmode="lin" valueType="num">
                                      <p:cBhvr>
                                        <p:cTn id="8" dur="3000" fill="hold"/>
                                        <p:tgtEl>
                                          <p:spTgt spid="13"/>
                                        </p:tgtEl>
                                        <p:attrNameLst>
                                          <p:attrName>ppt_h</p:attrName>
                                        </p:attrNameLst>
                                      </p:cBhvr>
                                      <p:tavLst>
                                        <p:tav tm="0">
                                          <p:val>
                                            <p:strVal val="#ppt_h"/>
                                          </p:val>
                                        </p:tav>
                                        <p:tav tm="100000">
                                          <p:val>
                                            <p:strVal val="#ppt_h"/>
                                          </p:val>
                                        </p:tav>
                                      </p:tavLst>
                                    </p:anim>
                                    <p:animEffect transition="in" filter="fade">
                                      <p:cBhvr>
                                        <p:cTn id="9"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6</a:t>
            </a:fld>
            <a:r>
              <a:rPr lang="pt-BR" dirty="0" smtClean="0"/>
              <a:t>/12</a:t>
            </a:r>
            <a:endParaRPr lang="pt-BR" dirty="0"/>
          </a:p>
        </p:txBody>
      </p:sp>
      <p:sp>
        <p:nvSpPr>
          <p:cNvPr id="8" name="Rectangle 1"/>
          <p:cNvSpPr>
            <a:spLocks noChangeArrowheads="1"/>
          </p:cNvSpPr>
          <p:nvPr/>
        </p:nvSpPr>
        <p:spPr bwMode="auto">
          <a:xfrm>
            <a:off x="428596" y="3857628"/>
            <a:ext cx="107157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pt-BR" sz="2600" dirty="0" smtClean="0">
              <a:latin typeface="Calibri" pitchFamily="34" charset="0"/>
            </a:endParaRPr>
          </a:p>
        </p:txBody>
      </p:sp>
      <p:sp>
        <p:nvSpPr>
          <p:cNvPr id="9" name="CaixaDeTexto 8"/>
          <p:cNvSpPr txBox="1"/>
          <p:nvPr/>
        </p:nvSpPr>
        <p:spPr>
          <a:xfrm flipH="1">
            <a:off x="857224" y="1500174"/>
            <a:ext cx="7500990" cy="1200329"/>
          </a:xfrm>
          <a:prstGeom prst="rect">
            <a:avLst/>
          </a:prstGeom>
          <a:noFill/>
        </p:spPr>
        <p:txBody>
          <a:bodyPr wrap="square" rtlCol="0">
            <a:spAutoFit/>
          </a:bodyPr>
          <a:lstStyle/>
          <a:p>
            <a:pPr algn="just"/>
            <a:r>
              <a:rPr lang="pt-BR" sz="2400" dirty="0" smtClean="0">
                <a:latin typeface="Calibri" pitchFamily="34" charset="0"/>
              </a:rPr>
              <a:t>A orientação imposta por Figueiredo à tramitação do projeto de anistia era contrária à defendida pelos parentes dos perseguidos políticos e pelos Comitês de Anistia.</a:t>
            </a:r>
            <a:endParaRPr lang="pt-BR" sz="2400" dirty="0">
              <a:latin typeface="Calibri" pitchFamily="34" charset="0"/>
            </a:endParaRPr>
          </a:p>
        </p:txBody>
      </p:sp>
      <p:sp>
        <p:nvSpPr>
          <p:cNvPr id="12" name="CaixaDeTexto 11"/>
          <p:cNvSpPr txBox="1"/>
          <p:nvPr/>
        </p:nvSpPr>
        <p:spPr>
          <a:xfrm>
            <a:off x="1428728" y="3786190"/>
            <a:ext cx="4572032" cy="1200329"/>
          </a:xfrm>
          <a:prstGeom prst="rect">
            <a:avLst/>
          </a:prstGeom>
          <a:noFill/>
        </p:spPr>
        <p:txBody>
          <a:bodyPr wrap="square" rtlCol="0">
            <a:spAutoFit/>
          </a:bodyPr>
          <a:lstStyle/>
          <a:p>
            <a:r>
              <a:rPr lang="pt-BR" sz="2400" b="1" dirty="0" smtClean="0">
                <a:solidFill>
                  <a:srgbClr val="C00000"/>
                </a:solidFill>
                <a:latin typeface="Calibri" pitchFamily="34" charset="0"/>
              </a:rPr>
              <a:t>Você sabe por que aconteceu esta diferença de opinião no projeto de anistia?</a:t>
            </a:r>
            <a:endParaRPr lang="pt-BR" sz="2400" b="1" dirty="0">
              <a:solidFill>
                <a:srgbClr val="C00000"/>
              </a:solidFill>
              <a:latin typeface="Calibri" pitchFamily="34" charset="0"/>
            </a:endParaRPr>
          </a:p>
        </p:txBody>
      </p:sp>
      <p:pic>
        <p:nvPicPr>
          <p:cNvPr id="13" name="Picture 2" descr="C:\Documents and Settings\Administrador\Configurações locais\Temporary Internet Files\Content.IE5\IXP7CMAL\MCj03710760000[1].wmf"/>
          <p:cNvPicPr>
            <a:picLocks noChangeAspect="1" noChangeArrowheads="1"/>
          </p:cNvPicPr>
          <p:nvPr/>
        </p:nvPicPr>
        <p:blipFill>
          <a:blip r:embed="rId2"/>
          <a:srcRect/>
          <a:stretch>
            <a:fillRect/>
          </a:stretch>
        </p:blipFill>
        <p:spPr bwMode="auto">
          <a:xfrm>
            <a:off x="6357950" y="3286124"/>
            <a:ext cx="1571636" cy="2091273"/>
          </a:xfrm>
          <a:prstGeom prst="rect">
            <a:avLst/>
          </a:prstGeom>
          <a:noFill/>
        </p:spPr>
      </p:pic>
      <p:sp>
        <p:nvSpPr>
          <p:cNvPr id="10" name="CaixaDeTexto 9"/>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3"/>
                                        </p:tgtEl>
                                      </p:cBhvr>
                                    </p:animEffect>
                                    <p:animScale>
                                      <p:cBhvr>
                                        <p:cTn id="7" dur="1000" autoRev="1" fill="hold"/>
                                        <p:tgtEl>
                                          <p:spTgt spid="13"/>
                                        </p:tgtEl>
                                      </p:cBhvr>
                                      <p:by x="105000" y="105000"/>
                                    </p:animScale>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2000" tmFilter="0, 0; .2, .5; .8, .5; 1, 0"/>
                                        <p:tgtEl>
                                          <p:spTgt spid="13"/>
                                        </p:tgtEl>
                                      </p:cBhvr>
                                    </p:animEffect>
                                    <p:animScale>
                                      <p:cBhvr>
                                        <p:cTn id="11" dur="10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7</a:t>
            </a:fld>
            <a:r>
              <a:rPr lang="pt-BR" dirty="0" smtClean="0"/>
              <a:t>/12</a:t>
            </a:r>
            <a:endParaRPr lang="pt-BR" dirty="0"/>
          </a:p>
        </p:txBody>
      </p:sp>
      <p:sp>
        <p:nvSpPr>
          <p:cNvPr id="9" name="CaixaDeTexto 8"/>
          <p:cNvSpPr txBox="1"/>
          <p:nvPr/>
        </p:nvSpPr>
        <p:spPr>
          <a:xfrm flipH="1">
            <a:off x="357158" y="1357298"/>
            <a:ext cx="8215370" cy="34163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pt-BR" sz="2400" dirty="0" smtClean="0">
                <a:solidFill>
                  <a:schemeClr val="tx1"/>
                </a:solidFill>
                <a:latin typeface="Calibri" pitchFamily="34" charset="0"/>
              </a:rPr>
              <a:t>Uma das poucas sobreviventes da chamada Guerrilha do Araguaia, Criméia Alice Schmidt de Almeida, aponta as inconsistências: “pessoas já condenadas por crimes de opinião eram contempladas, ao passo que se excluíam aquelas com processo ainda em andamento. Além de não anistiar os participantes nas organizações e operações de resistência armada, a proposta deixava brechas para auto-absolvição dos agentes do Estado envolvidos em crimes de tortura, seqüestro, assassinato e ocultação de cadáveres”.</a:t>
            </a:r>
            <a:endParaRPr lang="pt-BR" sz="2400" dirty="0">
              <a:solidFill>
                <a:schemeClr val="tx1"/>
              </a:solidFill>
              <a:latin typeface="Calibri" pitchFamily="34" charset="0"/>
            </a:endParaRPr>
          </a:p>
        </p:txBody>
      </p:sp>
      <p:sp>
        <p:nvSpPr>
          <p:cNvPr id="6" name="CaixaDeTexto 5"/>
          <p:cNvSpPr txBox="1"/>
          <p:nvPr/>
        </p:nvSpPr>
        <p:spPr>
          <a:xfrm>
            <a:off x="3286116" y="5429264"/>
            <a:ext cx="527727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pt-BR" sz="2400" dirty="0" smtClean="0">
                <a:latin typeface="Calibri" pitchFamily="34" charset="0"/>
              </a:rPr>
              <a:t>Para muitos a injustiça ainda continuava!</a:t>
            </a:r>
            <a:endParaRPr lang="pt-BR" sz="2400" dirty="0">
              <a:latin typeface="Calibri" pitchFamily="34" charset="0"/>
            </a:endParaRPr>
          </a:p>
        </p:txBody>
      </p:sp>
      <p:sp>
        <p:nvSpPr>
          <p:cNvPr id="7" name="CaixaDeTexto 6"/>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C0907652-5656-450B-B9E2-D997CC12C975}" type="slidenum">
              <a:rPr lang="pt-BR" smtClean="0"/>
              <a:pPr>
                <a:defRPr/>
              </a:pPr>
              <a:t>8</a:t>
            </a:fld>
            <a:r>
              <a:rPr lang="pt-BR" dirty="0" smtClean="0"/>
              <a:t>/12</a:t>
            </a:r>
            <a:endParaRPr lang="pt-BR" dirty="0"/>
          </a:p>
        </p:txBody>
      </p:sp>
      <p:sp>
        <p:nvSpPr>
          <p:cNvPr id="10" name="CaixaDeTexto 9"/>
          <p:cNvSpPr txBox="1"/>
          <p:nvPr/>
        </p:nvSpPr>
        <p:spPr>
          <a:xfrm flipH="1">
            <a:off x="3214678" y="1714488"/>
            <a:ext cx="5000660" cy="2308324"/>
          </a:xfrm>
          <a:prstGeom prst="rect">
            <a:avLst/>
          </a:prstGeom>
          <a:noFill/>
        </p:spPr>
        <p:txBody>
          <a:bodyPr wrap="square" rtlCol="0">
            <a:spAutoFit/>
          </a:bodyPr>
          <a:lstStyle/>
          <a:p>
            <a:pPr algn="just"/>
            <a:r>
              <a:rPr lang="pt-BR" sz="2400" dirty="0" smtClean="0">
                <a:latin typeface="Calibri" pitchFamily="34" charset="0"/>
              </a:rPr>
              <a:t>A anistia trouxe imediato reforço à popularidade do Presidente. Mostrava também que Figueiredo confiava que podia resistir às objeções da linha dura por ter permitido o reingresso na política de tantos “subversivos”. </a:t>
            </a:r>
            <a:endParaRPr lang="pt-BR" sz="2400" dirty="0">
              <a:latin typeface="Calibri" pitchFamily="34" charset="0"/>
            </a:endParaRPr>
          </a:p>
        </p:txBody>
      </p:sp>
      <p:sp>
        <p:nvSpPr>
          <p:cNvPr id="8" name="Retângulo 7"/>
          <p:cNvSpPr/>
          <p:nvPr/>
        </p:nvSpPr>
        <p:spPr>
          <a:xfrm>
            <a:off x="500034" y="4786322"/>
            <a:ext cx="8215370" cy="1569660"/>
          </a:xfrm>
          <a:prstGeom prst="rect">
            <a:avLst/>
          </a:prstGeom>
        </p:spPr>
        <p:txBody>
          <a:bodyPr wrap="square">
            <a:spAutoFit/>
          </a:bodyPr>
          <a:lstStyle/>
          <a:p>
            <a:pPr algn="just"/>
            <a:r>
              <a:rPr lang="pt-BR" sz="2400" dirty="0" smtClean="0">
                <a:latin typeface="Calibri" pitchFamily="34" charset="0"/>
              </a:rPr>
              <a:t>Com os comunistas de antiga linhagem e os trotskistas novamente no Brasil, e com a imprensa aparentemente livre, o sistema político brasileiro parecia mais aberto do que em qualquer outra época desde 1968.</a:t>
            </a:r>
            <a:endParaRPr lang="pt-BR" sz="2400" dirty="0">
              <a:latin typeface="Calibri" pitchFamily="34" charset="0"/>
            </a:endParaRPr>
          </a:p>
        </p:txBody>
      </p:sp>
      <p:pic>
        <p:nvPicPr>
          <p:cNvPr id="8194" name="Picture 2" descr="http://www.planalto.gov.br/Infger_07/presidentes/imagens/Figueir.gif">
            <a:hlinkClick r:id=""/>
          </p:cNvPr>
          <p:cNvPicPr>
            <a:picLocks noChangeAspect="1" noChangeArrowheads="1"/>
          </p:cNvPicPr>
          <p:nvPr/>
        </p:nvPicPr>
        <p:blipFill>
          <a:blip r:embed="rId2">
            <a:lum bright="20000"/>
          </a:blip>
          <a:srcRect/>
          <a:stretch>
            <a:fillRect/>
          </a:stretch>
        </p:blipFill>
        <p:spPr bwMode="auto">
          <a:xfrm>
            <a:off x="928662" y="1428736"/>
            <a:ext cx="1928826" cy="2893241"/>
          </a:xfrm>
          <a:prstGeom prst="roundRect">
            <a:avLst>
              <a:gd name="adj" fmla="val 16667"/>
            </a:avLst>
          </a:prstGeom>
          <a:ln>
            <a:noFill/>
          </a:ln>
          <a:effectLst>
            <a:outerShdw blurRad="50800" dist="38100" dir="2700000" sx="103000" sy="103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195" name="Rectangle 3"/>
          <p:cNvSpPr>
            <a:spLocks noChangeArrowheads="1"/>
          </p:cNvSpPr>
          <p:nvPr/>
        </p:nvSpPr>
        <p:spPr bwMode="auto">
          <a:xfrm>
            <a:off x="1000100" y="4437885"/>
            <a:ext cx="17145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chemeClr val="tx1"/>
                </a:solidFill>
                <a:effectLst/>
                <a:latin typeface="Calibri" pitchFamily="34" charset="0"/>
              </a:rPr>
              <a:t>João B. Figueiredo</a:t>
            </a:r>
            <a:endParaRPr kumimoji="0" lang="pt-BR" sz="1200" b="0" i="0" u="none" strike="noStrike" cap="none" normalizeH="0" baseline="0" dirty="0" smtClean="0">
              <a:ln>
                <a:noFill/>
              </a:ln>
              <a:solidFill>
                <a:schemeClr val="tx1"/>
              </a:solidFill>
              <a:effectLst/>
              <a:latin typeface="Calibri" pitchFamily="34" charset="0"/>
            </a:endParaRPr>
          </a:p>
        </p:txBody>
      </p:sp>
      <p:sp>
        <p:nvSpPr>
          <p:cNvPr id="11" name="CaixaDeTexto 10"/>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3000"/>
                                        <p:tgtEl>
                                          <p:spTgt spid="8194"/>
                                        </p:tgtEl>
                                      </p:cBhvr>
                                    </p:animEffect>
                                    <p:anim calcmode="lin" valueType="num">
                                      <p:cBhvr>
                                        <p:cTn id="8" dur="3000" fill="hold"/>
                                        <p:tgtEl>
                                          <p:spTgt spid="8194"/>
                                        </p:tgtEl>
                                        <p:attrNameLst>
                                          <p:attrName>style.rotation</p:attrName>
                                        </p:attrNameLst>
                                      </p:cBhvr>
                                      <p:tavLst>
                                        <p:tav tm="0">
                                          <p:val>
                                            <p:fltVal val="720"/>
                                          </p:val>
                                        </p:tav>
                                        <p:tav tm="100000">
                                          <p:val>
                                            <p:fltVal val="0"/>
                                          </p:val>
                                        </p:tav>
                                      </p:tavLst>
                                    </p:anim>
                                    <p:anim calcmode="lin" valueType="num">
                                      <p:cBhvr>
                                        <p:cTn id="9" dur="3000" fill="hold"/>
                                        <p:tgtEl>
                                          <p:spTgt spid="8194"/>
                                        </p:tgtEl>
                                        <p:attrNameLst>
                                          <p:attrName>ppt_h</p:attrName>
                                        </p:attrNameLst>
                                      </p:cBhvr>
                                      <p:tavLst>
                                        <p:tav tm="0">
                                          <p:val>
                                            <p:fltVal val="0"/>
                                          </p:val>
                                        </p:tav>
                                        <p:tav tm="100000">
                                          <p:val>
                                            <p:strVal val="#ppt_h"/>
                                          </p:val>
                                        </p:tav>
                                      </p:tavLst>
                                    </p:anim>
                                    <p:anim calcmode="lin" valueType="num">
                                      <p:cBhvr>
                                        <p:cTn id="10" dur="3000" fill="hold"/>
                                        <p:tgtEl>
                                          <p:spTgt spid="8194"/>
                                        </p:tgtEl>
                                        <p:attrNameLst>
                                          <p:attrName>ppt_w</p:attrName>
                                        </p:attrNameLst>
                                      </p:cBhvr>
                                      <p:tavLst>
                                        <p:tav tm="0">
                                          <p:val>
                                            <p:fltVal val="0"/>
                                          </p:val>
                                        </p:tav>
                                        <p:tav tm="100000">
                                          <p:val>
                                            <p:strVal val="#ppt_w"/>
                                          </p:val>
                                        </p:tav>
                                      </p:tavLst>
                                    </p:anim>
                                  </p:childTnLst>
                                </p:cTn>
                              </p:par>
                            </p:childTnLst>
                          </p:cTn>
                        </p:par>
                        <p:par>
                          <p:cTn id="11" fill="hold">
                            <p:stCondLst>
                              <p:cond delay="3000"/>
                            </p:stCondLst>
                            <p:childTnLst>
                              <p:par>
                                <p:cTn id="12" presetID="1" presetClass="entr" presetSubtype="0" fill="hold" grpId="0" nodeType="afterEffect">
                                  <p:stCondLst>
                                    <p:cond delay="0"/>
                                  </p:stCondLst>
                                  <p:childTnLst>
                                    <p:set>
                                      <p:cBhvr>
                                        <p:cTn id="13"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0907652-5656-450B-B9E2-D997CC12C975}" type="slidenum">
              <a:rPr lang="pt-BR" smtClean="0"/>
              <a:pPr>
                <a:defRPr/>
              </a:pPr>
              <a:t>9</a:t>
            </a:fld>
            <a:r>
              <a:rPr lang="pt-BR" dirty="0" smtClean="0"/>
              <a:t>/12</a:t>
            </a:r>
            <a:endParaRPr lang="pt-BR" dirty="0"/>
          </a:p>
        </p:txBody>
      </p:sp>
      <p:pic>
        <p:nvPicPr>
          <p:cNvPr id="9" name="Imagem 8" descr="b.gif"/>
          <p:cNvPicPr>
            <a:picLocks noChangeAspect="1"/>
          </p:cNvPicPr>
          <p:nvPr/>
        </p:nvPicPr>
        <p:blipFill>
          <a:blip r:embed="rId2"/>
          <a:stretch>
            <a:fillRect/>
          </a:stretch>
        </p:blipFill>
        <p:spPr>
          <a:xfrm>
            <a:off x="4567237" y="3424237"/>
            <a:ext cx="9525" cy="9525"/>
          </a:xfrm>
          <a:prstGeom prst="rect">
            <a:avLst/>
          </a:prstGeom>
        </p:spPr>
      </p:pic>
      <p:sp>
        <p:nvSpPr>
          <p:cNvPr id="8" name="CaixaDeTexto 7"/>
          <p:cNvSpPr txBox="1"/>
          <p:nvPr/>
        </p:nvSpPr>
        <p:spPr>
          <a:xfrm>
            <a:off x="928662" y="1214422"/>
            <a:ext cx="7215238"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sz="2200" dirty="0" smtClean="0">
                <a:solidFill>
                  <a:srgbClr val="FF0000"/>
                </a:solidFill>
                <a:latin typeface="Calibri" pitchFamily="34" charset="0"/>
              </a:rPr>
              <a:t>O movimento </a:t>
            </a:r>
            <a:r>
              <a:rPr lang="pt-BR" sz="2200" dirty="0" smtClean="0">
                <a:solidFill>
                  <a:srgbClr val="FF0000"/>
                </a:solidFill>
                <a:latin typeface="Calibri" pitchFamily="34" charset="0"/>
              </a:rPr>
              <a:t>pró-anistia não </a:t>
            </a:r>
            <a:r>
              <a:rPr lang="pt-BR" sz="2200" dirty="0" smtClean="0">
                <a:solidFill>
                  <a:srgbClr val="FF0000"/>
                </a:solidFill>
                <a:latin typeface="Calibri" pitchFamily="34" charset="0"/>
              </a:rPr>
              <a:t>estava satisfeito com a nova lei. </a:t>
            </a:r>
            <a:endParaRPr lang="pt-BR" sz="2200" dirty="0">
              <a:solidFill>
                <a:srgbClr val="FF0000"/>
              </a:solidFill>
              <a:latin typeface="Calibri" pitchFamily="34" charset="0"/>
            </a:endParaRPr>
          </a:p>
        </p:txBody>
      </p:sp>
      <p:pic>
        <p:nvPicPr>
          <p:cNvPr id="6" name="Imagem 5" descr="postal7.JPG"/>
          <p:cNvPicPr>
            <a:picLocks noChangeAspect="1"/>
          </p:cNvPicPr>
          <p:nvPr/>
        </p:nvPicPr>
        <p:blipFill>
          <a:blip r:embed="rId3" cstate="print">
            <a:lum contrast="40000"/>
          </a:blip>
          <a:srcRect l="6140" t="4342" r="4837" b="2325"/>
          <a:stretch>
            <a:fillRect/>
          </a:stretch>
        </p:blipFill>
        <p:spPr>
          <a:xfrm>
            <a:off x="357158" y="2000240"/>
            <a:ext cx="2071702" cy="3071834"/>
          </a:xfrm>
          <a:prstGeom prst="rect">
            <a:avLst/>
          </a:prstGeom>
          <a:ln>
            <a:noFill/>
          </a:ln>
          <a:effectLst>
            <a:outerShdw blurRad="292100" dist="139700" dir="2700000" algn="tl" rotWithShape="0">
              <a:srgbClr val="333333">
                <a:alpha val="65000"/>
              </a:srgbClr>
            </a:outerShdw>
          </a:effectLst>
        </p:spPr>
      </p:pic>
      <p:sp>
        <p:nvSpPr>
          <p:cNvPr id="7" name="Retângulo 6"/>
          <p:cNvSpPr/>
          <p:nvPr/>
        </p:nvSpPr>
        <p:spPr>
          <a:xfrm>
            <a:off x="1500166" y="5357826"/>
            <a:ext cx="6215106"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pt-BR" sz="2200" dirty="0" smtClean="0">
                <a:latin typeface="Calibri" pitchFamily="34" charset="0"/>
              </a:rPr>
              <a:t>Sobre muitos deles haviam dossiês detalhados, inclusive relatos de outros presos que foram testemunhas oculares.</a:t>
            </a:r>
            <a:endParaRPr lang="pt-BR" sz="2200" dirty="0">
              <a:latin typeface="Calibri" pitchFamily="34" charset="0"/>
            </a:endParaRPr>
          </a:p>
        </p:txBody>
      </p:sp>
      <p:sp>
        <p:nvSpPr>
          <p:cNvPr id="10" name="Retângulo 9"/>
          <p:cNvSpPr/>
          <p:nvPr/>
        </p:nvSpPr>
        <p:spPr>
          <a:xfrm>
            <a:off x="2643174" y="2214554"/>
            <a:ext cx="3643338" cy="2462213"/>
          </a:xfrm>
          <a:prstGeom prst="rect">
            <a:avLst/>
          </a:prstGeom>
        </p:spPr>
        <p:txBody>
          <a:bodyPr wrap="square">
            <a:spAutoFit/>
          </a:bodyPr>
          <a:lstStyle/>
          <a:p>
            <a:pPr algn="just"/>
            <a:r>
              <a:rPr lang="pt-BR" sz="2200" dirty="0" smtClean="0">
                <a:latin typeface="Calibri" pitchFamily="34" charset="0"/>
              </a:rPr>
              <a:t>Queria que fossem chamados à </a:t>
            </a:r>
            <a:r>
              <a:rPr lang="pt-BR" sz="2200" dirty="0" smtClean="0">
                <a:latin typeface="Calibri" pitchFamily="34" charset="0"/>
              </a:rPr>
              <a:t>responsabilidade </a:t>
            </a:r>
            <a:r>
              <a:rPr lang="pt-BR" sz="2200" dirty="0" smtClean="0">
                <a:latin typeface="Calibri" pitchFamily="34" charset="0"/>
              </a:rPr>
              <a:t>os que deram sumiço a 197 brasileiros que se acreditavam terem </a:t>
            </a:r>
            <a:r>
              <a:rPr lang="pt-BR" sz="2200" dirty="0" smtClean="0">
                <a:latin typeface="Calibri" pitchFamily="34" charset="0"/>
              </a:rPr>
              <a:t>sido </a:t>
            </a:r>
            <a:r>
              <a:rPr lang="pt-BR" sz="2200" dirty="0" smtClean="0">
                <a:latin typeface="Calibri" pitchFamily="34" charset="0"/>
              </a:rPr>
              <a:t>assassinados pelas forças de segurança desde 1964. </a:t>
            </a:r>
            <a:endParaRPr lang="pt-BR" sz="2200" dirty="0">
              <a:latin typeface="Calibri" pitchFamily="34" charset="0"/>
            </a:endParaRPr>
          </a:p>
        </p:txBody>
      </p:sp>
      <p:pic>
        <p:nvPicPr>
          <p:cNvPr id="12" name="Imagem 11" descr="postal4.JPG"/>
          <p:cNvPicPr>
            <a:picLocks noChangeAspect="1"/>
          </p:cNvPicPr>
          <p:nvPr/>
        </p:nvPicPr>
        <p:blipFill>
          <a:blip r:embed="rId4" cstate="print"/>
          <a:srcRect t="2042" b="4026"/>
          <a:stretch>
            <a:fillRect/>
          </a:stretch>
        </p:blipFill>
        <p:spPr>
          <a:xfrm>
            <a:off x="6572264" y="1928802"/>
            <a:ext cx="2118292" cy="3143272"/>
          </a:xfrm>
          <a:prstGeom prst="rect">
            <a:avLst/>
          </a:prstGeom>
          <a:ln>
            <a:noFill/>
          </a:ln>
          <a:effectLst>
            <a:outerShdw blurRad="292100" dist="139700" dir="2700000" algn="tl" rotWithShape="0">
              <a:srgbClr val="333333">
                <a:alpha val="65000"/>
              </a:srgbClr>
            </a:outerShdw>
          </a:effectLst>
        </p:spPr>
      </p:pic>
      <p:sp>
        <p:nvSpPr>
          <p:cNvPr id="11" name="CaixaDeTexto 10"/>
          <p:cNvSpPr txBox="1"/>
          <p:nvPr/>
        </p:nvSpPr>
        <p:spPr>
          <a:xfrm>
            <a:off x="928662" y="285751"/>
            <a:ext cx="7572428" cy="830997"/>
          </a:xfrm>
          <a:prstGeom prst="rect">
            <a:avLst/>
          </a:prstGeom>
          <a:solidFill>
            <a:schemeClr val="accent6">
              <a:lumMod val="60000"/>
              <a:lumOff val="40000"/>
            </a:schemeClr>
          </a:solidFill>
          <a:effectLst>
            <a:softEdge rad="127000"/>
          </a:effectLst>
          <a:scene3d>
            <a:camera prst="perspectiveRelaxed"/>
            <a:lightRig rig="threePt" dir="t"/>
          </a:scene3d>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pt-BR" sz="2800" b="1" dirty="0">
                <a:latin typeface="Calibri" pitchFamily="34" charset="0"/>
              </a:rPr>
              <a:t>Curso Direito à Memória e à Verdade</a:t>
            </a:r>
          </a:p>
          <a:p>
            <a:pPr algn="ctr" fontAlgn="auto">
              <a:spcBef>
                <a:spcPts val="0"/>
              </a:spcBef>
              <a:spcAft>
                <a:spcPts val="0"/>
              </a:spcAft>
              <a:defRPr/>
            </a:pPr>
            <a:r>
              <a:rPr lang="pt-BR" sz="2000" b="1" dirty="0">
                <a:latin typeface="Calibri" pitchFamily="34" charset="0"/>
              </a:rPr>
              <a:t>Módulo </a:t>
            </a:r>
            <a:r>
              <a:rPr lang="pt-BR" sz="2000" b="1" dirty="0" smtClean="0">
                <a:latin typeface="Calibri" pitchFamily="34" charset="0"/>
              </a:rPr>
              <a:t>II </a:t>
            </a:r>
            <a:r>
              <a:rPr lang="pt-BR" sz="2000" b="1" dirty="0">
                <a:latin typeface="Calibri" pitchFamily="34" charset="0"/>
              </a:rPr>
              <a:t>Unidade </a:t>
            </a:r>
            <a:r>
              <a:rPr lang="pt-BR" sz="2000" b="1" dirty="0" smtClean="0">
                <a:latin typeface="Calibri" pitchFamily="34" charset="0"/>
              </a:rPr>
              <a:t>III </a:t>
            </a:r>
            <a:r>
              <a:rPr lang="pt-BR" sz="2000" b="1" dirty="0">
                <a:solidFill>
                  <a:srgbClr val="C00000"/>
                </a:solidFill>
                <a:latin typeface="Calibri" pitchFamily="34" charset="0"/>
              </a:rPr>
              <a:t>Aula </a:t>
            </a:r>
            <a:r>
              <a:rPr lang="pt-BR" sz="2000" b="1" dirty="0" smtClean="0">
                <a:solidFill>
                  <a:srgbClr val="C00000"/>
                </a:solidFill>
                <a:latin typeface="Calibri" pitchFamily="34" charset="0"/>
              </a:rPr>
              <a:t>20 </a:t>
            </a:r>
            <a:r>
              <a:rPr lang="pt-BR" sz="2000" b="1" dirty="0">
                <a:solidFill>
                  <a:srgbClr val="C00000"/>
                </a:solidFill>
                <a:latin typeface="Calibri" pitchFamily="34" charset="0"/>
              </a:rPr>
              <a:t>- </a:t>
            </a:r>
            <a:r>
              <a:rPr lang="pt-BR" sz="2000" b="1" dirty="0" smtClean="0"/>
              <a:t>Origens e Contexto</a:t>
            </a:r>
            <a:endParaRPr lang="pt-BR" sz="2000" b="1" dirty="0">
              <a:solidFill>
                <a:srgbClr val="FF0000"/>
              </a:solidFill>
              <a:latin typeface="Calibri"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1+#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4" presetClass="entr" presetSubtype="5"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vertical)">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Viagem">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Escritório Clá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4096</TotalTime>
  <Words>976</Words>
  <Application>Microsoft Office PowerPoint</Application>
  <PresentationFormat>Apresentação na tela (4:3)</PresentationFormat>
  <Paragraphs>77</Paragraphs>
  <Slides>12</Slides>
  <Notes>1</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Papel</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Cleia</dc:creator>
  <cp:lastModifiedBy>Cleia</cp:lastModifiedBy>
  <cp:revision>469</cp:revision>
  <dcterms:created xsi:type="dcterms:W3CDTF">2009-05-14T20:59:51Z</dcterms:created>
  <dcterms:modified xsi:type="dcterms:W3CDTF">2009-07-27T14:19:31Z</dcterms:modified>
</cp:coreProperties>
</file>