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5"/>
  </p:notesMasterIdLst>
  <p:handoutMasterIdLst>
    <p:handoutMasterId r:id="rId16"/>
  </p:handoutMasterIdLst>
  <p:sldIdLst>
    <p:sldId id="258" r:id="rId2"/>
    <p:sldId id="284" r:id="rId3"/>
    <p:sldId id="259" r:id="rId4"/>
    <p:sldId id="289" r:id="rId5"/>
    <p:sldId id="287" r:id="rId6"/>
    <p:sldId id="288" r:id="rId7"/>
    <p:sldId id="260" r:id="rId8"/>
    <p:sldId id="281" r:id="rId9"/>
    <p:sldId id="273" r:id="rId10"/>
    <p:sldId id="261" r:id="rId11"/>
    <p:sldId id="290" r:id="rId12"/>
    <p:sldId id="291" r:id="rId13"/>
    <p:sldId id="268" r:id="rId14"/>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ED6D03"/>
    <a:srgbClr val="FF0066"/>
    <a:srgbClr val="CC00CC"/>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58" autoAdjust="0"/>
  </p:normalViewPr>
  <p:slideViewPr>
    <p:cSldViewPr>
      <p:cViewPr varScale="1">
        <p:scale>
          <a:sx n="69" d="100"/>
          <a:sy n="69" d="100"/>
        </p:scale>
        <p:origin x="-5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41603F-566E-4B0A-94E3-1938CFEFC072}" type="datetimeFigureOut">
              <a:rPr lang="pt-BR" smtClean="0"/>
              <a:pPr/>
              <a:t>13/7/2009</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58FBD1-738E-4AF3-99F1-6CC739B6D85E}" type="slidenum">
              <a:rPr lang="pt-BR" smtClean="0"/>
              <a:pPr/>
              <a:t>‹nº›</a:t>
            </a:fld>
            <a:endParaRPr lang="pt-B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DB4713-4D87-4DB1-97C6-505AEE12DC09}" type="datetimeFigureOut">
              <a:rPr lang="pt-BR" smtClean="0"/>
              <a:pPr/>
              <a:t>13/7/2009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2F79AF-378D-49A1-9133-09C0C320240E}" type="slidenum">
              <a:rPr lang="pt-BR" smtClean="0"/>
              <a:pPr/>
              <a:t>‹nº›</a:t>
            </a:fld>
            <a:endParaRPr lang="pt-BR"/>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E12F79AF-378D-49A1-9133-09C0C320240E}" type="slidenum">
              <a:rPr lang="pt-BR" smtClean="0"/>
              <a:pPr/>
              <a:t>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9" name="Subtítu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Títu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t-BR" smtClean="0"/>
              <a:t>Clique para editar o estilo do título mestre</a:t>
            </a:r>
            <a:endParaRPr kumimoji="0" lang="en-US"/>
          </a:p>
        </p:txBody>
      </p:sp>
      <p:cxnSp>
        <p:nvCxnSpPr>
          <p:cNvPr id="8" name="Conector reto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ço Reservado para Data 14"/>
          <p:cNvSpPr>
            <a:spLocks noGrp="1"/>
          </p:cNvSpPr>
          <p:nvPr>
            <p:ph type="dt" sz="half" idx="10"/>
          </p:nvPr>
        </p:nvSpPr>
        <p:spPr/>
        <p:txBody>
          <a:bodyPr/>
          <a:lstStyle/>
          <a:p>
            <a:pPr>
              <a:defRPr/>
            </a:pPr>
            <a:fld id="{0662A16A-D185-4B48-A8CD-5DA57B0E2C39}" type="datetime1">
              <a:rPr lang="pt-BR" smtClean="0"/>
              <a:pPr>
                <a:defRPr/>
              </a:pPr>
              <a:t>13/7/2009</a:t>
            </a:fld>
            <a:endParaRPr lang="pt-BR"/>
          </a:p>
        </p:txBody>
      </p:sp>
      <p:sp>
        <p:nvSpPr>
          <p:cNvPr id="16" name="Espaço Reservado para Número de Slide 15"/>
          <p:cNvSpPr>
            <a:spLocks noGrp="1"/>
          </p:cNvSpPr>
          <p:nvPr>
            <p:ph type="sldNum" sz="quarter" idx="11"/>
          </p:nvPr>
        </p:nvSpPr>
        <p:spPr/>
        <p:txBody>
          <a:bodyPr/>
          <a:lstStyle/>
          <a:p>
            <a:pPr>
              <a:defRPr/>
            </a:pPr>
            <a:fld id="{432E3DC8-423D-4111-8941-38EFD054DACE}" type="slidenum">
              <a:rPr lang="pt-BR" smtClean="0"/>
              <a:pPr>
                <a:defRPr/>
              </a:pPr>
              <a:t>‹nº›</a:t>
            </a:fld>
            <a:endParaRPr lang="pt-BR"/>
          </a:p>
        </p:txBody>
      </p:sp>
      <p:sp>
        <p:nvSpPr>
          <p:cNvPr id="17" name="Espaço Reservado para Rodapé 16"/>
          <p:cNvSpPr>
            <a:spLocks noGrp="1"/>
          </p:cNvSpPr>
          <p:nvPr>
            <p:ph type="ftr" sz="quarter" idx="12"/>
          </p:nvPr>
        </p:nvSpPr>
        <p:spPr/>
        <p:txBody>
          <a:bodyPr/>
          <a:lstStyle/>
          <a:p>
            <a:pPr>
              <a:defRPr/>
            </a:pPr>
            <a:endParaRPr lang="pt-BR"/>
          </a:p>
        </p:txBody>
      </p:sp>
    </p:spTree>
  </p:cSld>
  <p:clrMapOvr>
    <a:masterClrMapping/>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B4A55F0F-30D7-4AD8-968F-90602E59EEA6}" type="datetime1">
              <a:rPr lang="pt-BR" smtClean="0"/>
              <a:pPr>
                <a:defRPr/>
              </a:pPr>
              <a:t>13/7/2009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B417F833-A429-49B8-AEAF-080EEB237D22}" type="slidenum">
              <a:rPr lang="pt-BR" smtClean="0"/>
              <a:pPr>
                <a:defRPr/>
              </a:pPr>
              <a:t>‹nº›</a:t>
            </a:fld>
            <a:endParaRPr lang="pt-BR"/>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85597FC2-EC9C-4003-8C54-1E527C52544E}" type="datetime1">
              <a:rPr lang="pt-BR" smtClean="0"/>
              <a:pPr>
                <a:defRPr/>
              </a:pPr>
              <a:t>13/7/2009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5A300654-27EE-4D54-B15E-DA7EA2F9C4EA}" type="slidenum">
              <a:rPr lang="pt-BR" smtClean="0"/>
              <a:pPr>
                <a:defRPr/>
              </a:pPr>
              <a:t>‹nº›</a:t>
            </a:fld>
            <a:endParaRPr lang="pt-BR"/>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9" name="Espaço Reservado para Conteúdo 8"/>
          <p:cNvSpPr>
            <a:spLocks noGrp="1"/>
          </p:cNvSpPr>
          <p:nvPr>
            <p:ph idx="1"/>
          </p:nvPr>
        </p:nvSpPr>
        <p:spPr>
          <a:xfrm>
            <a:off x="457200" y="1524000"/>
            <a:ext cx="8229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4" name="Espaço Reservado para Data 13"/>
          <p:cNvSpPr>
            <a:spLocks noGrp="1"/>
          </p:cNvSpPr>
          <p:nvPr>
            <p:ph type="dt" sz="half" idx="14"/>
          </p:nvPr>
        </p:nvSpPr>
        <p:spPr/>
        <p:txBody>
          <a:bodyPr/>
          <a:lstStyle/>
          <a:p>
            <a:pPr>
              <a:defRPr/>
            </a:pPr>
            <a:fld id="{DFEE0245-91DF-4C85-AD9D-CB3EAD1DBDEB}" type="datetime1">
              <a:rPr lang="pt-BR" smtClean="0"/>
              <a:pPr>
                <a:defRPr/>
              </a:pPr>
              <a:t>13/7/2009</a:t>
            </a:fld>
            <a:endParaRPr lang="pt-BR"/>
          </a:p>
        </p:txBody>
      </p:sp>
      <p:sp>
        <p:nvSpPr>
          <p:cNvPr id="15" name="Espaço Reservado para Número de Slide 14"/>
          <p:cNvSpPr>
            <a:spLocks noGrp="1"/>
          </p:cNvSpPr>
          <p:nvPr>
            <p:ph type="sldNum" sz="quarter" idx="15"/>
          </p:nvPr>
        </p:nvSpPr>
        <p:spPr/>
        <p:txBody>
          <a:bodyPr/>
          <a:lstStyle>
            <a:lvl1pPr algn="ctr">
              <a:defRPr/>
            </a:lvl1pPr>
          </a:lstStyle>
          <a:p>
            <a:pPr>
              <a:defRPr/>
            </a:pPr>
            <a:fld id="{71704C48-8926-4CBC-ADDD-BB48FA6255B4}" type="slidenum">
              <a:rPr lang="pt-BR" smtClean="0"/>
              <a:pPr>
                <a:defRPr/>
              </a:pPr>
              <a:t>‹nº›</a:t>
            </a:fld>
            <a:endParaRPr lang="pt-BR"/>
          </a:p>
        </p:txBody>
      </p:sp>
      <p:sp>
        <p:nvSpPr>
          <p:cNvPr id="16" name="Espaço Reservado para Rodapé 15"/>
          <p:cNvSpPr>
            <a:spLocks noGrp="1"/>
          </p:cNvSpPr>
          <p:nvPr>
            <p:ph type="ftr" sz="quarter" idx="16"/>
          </p:nvPr>
        </p:nvSpPr>
        <p:spPr/>
        <p:txBody>
          <a:bodyPr/>
          <a:lstStyle/>
          <a:p>
            <a:pPr>
              <a:defRPr/>
            </a:pPr>
            <a:endParaRPr lang="pt-BR"/>
          </a:p>
        </p:txBody>
      </p:sp>
      <p:sp>
        <p:nvSpPr>
          <p:cNvPr id="17" name="Título 16"/>
          <p:cNvSpPr>
            <a:spLocks noGrp="1"/>
          </p:cNvSpPr>
          <p:nvPr>
            <p:ph type="title"/>
          </p:nvPr>
        </p:nvSpPr>
        <p:spPr/>
        <p:txBody>
          <a:bodyPr rtlCol="0" anchor="b" anchorCtr="0"/>
          <a:lstStyle/>
          <a:p>
            <a:r>
              <a:rPr kumimoji="0" lang="pt-BR" smtClean="0"/>
              <a:t>Clique para editar o estilo do título mestre</a:t>
            </a:r>
            <a:endParaRPr kumimoji="0" lang="en-US"/>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247B5B98-9A8F-4B7F-8D27-22825B2183F6}" type="datetime1">
              <a:rPr lang="pt-BR" smtClean="0"/>
              <a:pPr>
                <a:defRPr/>
              </a:pPr>
              <a:t>13/7/2009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760241C8-D059-407A-BD31-5A9F8CE3F88B}" type="slidenum">
              <a:rPr lang="pt-BR" smtClean="0"/>
              <a:pPr>
                <a:defRPr/>
              </a:pPr>
              <a:t>‹nº›</a:t>
            </a:fld>
            <a:endParaRPr lang="pt-BR"/>
          </a:p>
        </p:txBody>
      </p:sp>
      <p:sp>
        <p:nvSpPr>
          <p:cNvPr id="2" name="Títu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cxnSp>
        <p:nvCxnSpPr>
          <p:cNvPr id="7" name="Conector reto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Espaço Reservado para Data 4"/>
          <p:cNvSpPr>
            <a:spLocks noGrp="1"/>
          </p:cNvSpPr>
          <p:nvPr>
            <p:ph type="dt" sz="half" idx="10"/>
          </p:nvPr>
        </p:nvSpPr>
        <p:spPr/>
        <p:txBody>
          <a:bodyPr/>
          <a:lstStyle/>
          <a:p>
            <a:pPr>
              <a:defRPr/>
            </a:pPr>
            <a:fld id="{43FF481C-812C-4182-929E-3AD4F4F3CFD4}" type="datetime1">
              <a:rPr lang="pt-BR" smtClean="0"/>
              <a:pPr>
                <a:defRPr/>
              </a:pPr>
              <a:t>13/7/2009</a:t>
            </a:fld>
            <a:endParaRPr lang="pt-BR"/>
          </a:p>
        </p:txBody>
      </p:sp>
      <p:sp>
        <p:nvSpPr>
          <p:cNvPr id="6" name="Espaço Reservado para Rodapé 5"/>
          <p:cNvSpPr>
            <a:spLocks noGrp="1"/>
          </p:cNvSpPr>
          <p:nvPr>
            <p:ph type="ftr" sz="quarter" idx="11"/>
          </p:nvPr>
        </p:nvSpPr>
        <p:spPr/>
        <p:txBody>
          <a:bodyPr/>
          <a:lstStyle/>
          <a:p>
            <a:pPr>
              <a:defRPr/>
            </a:pPr>
            <a:endParaRPr lang="pt-BR"/>
          </a:p>
        </p:txBody>
      </p:sp>
      <p:sp>
        <p:nvSpPr>
          <p:cNvPr id="7" name="Espaço Reservado para Número de Slide 6"/>
          <p:cNvSpPr>
            <a:spLocks noGrp="1"/>
          </p:cNvSpPr>
          <p:nvPr>
            <p:ph type="sldNum" sz="quarter" idx="12"/>
          </p:nvPr>
        </p:nvSpPr>
        <p:spPr/>
        <p:txBody>
          <a:bodyPr/>
          <a:lstStyle/>
          <a:p>
            <a:pPr>
              <a:defRPr/>
            </a:pPr>
            <a:fld id="{35F3673D-6A3D-4E79-99F1-F619AA439E44}" type="slidenum">
              <a:rPr lang="pt-BR" smtClean="0"/>
              <a:pPr>
                <a:defRPr/>
              </a:pPr>
              <a:t>‹nº›</a:t>
            </a:fld>
            <a:endParaRPr lang="pt-BR"/>
          </a:p>
        </p:txBody>
      </p:sp>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11" name="Espaço Reservado para Conteúdo 10"/>
          <p:cNvSpPr>
            <a:spLocks noGrp="1"/>
          </p:cNvSpPr>
          <p:nvPr>
            <p:ph sz="half" idx="1"/>
          </p:nvPr>
        </p:nvSpPr>
        <p:spPr>
          <a:xfrm>
            <a:off x="457200" y="1524000"/>
            <a:ext cx="4059936"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2"/>
          </p:nvPr>
        </p:nvSpPr>
        <p:spPr>
          <a:xfrm>
            <a:off x="4648200" y="1524000"/>
            <a:ext cx="4059936"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9" name="Espaço Reservado para Número de Slide 8"/>
          <p:cNvSpPr>
            <a:spLocks noGrp="1"/>
          </p:cNvSpPr>
          <p:nvPr>
            <p:ph type="sldNum" sz="quarter" idx="12"/>
          </p:nvPr>
        </p:nvSpPr>
        <p:spPr/>
        <p:txBody>
          <a:bodyPr/>
          <a:lstStyle/>
          <a:p>
            <a:pPr>
              <a:defRPr/>
            </a:pPr>
            <a:fld id="{FDBF45EE-7F30-416E-8BCA-E1154C370564}" type="slidenum">
              <a:rPr lang="pt-BR" smtClean="0"/>
              <a:pPr>
                <a:defRPr/>
              </a:pPr>
              <a:t>‹nº›</a:t>
            </a:fld>
            <a:endParaRPr lang="pt-BR"/>
          </a:p>
        </p:txBody>
      </p:sp>
      <p:sp>
        <p:nvSpPr>
          <p:cNvPr id="8" name="Espaço Reservado para Rodapé 7"/>
          <p:cNvSpPr>
            <a:spLocks noGrp="1"/>
          </p:cNvSpPr>
          <p:nvPr>
            <p:ph type="ftr" sz="quarter" idx="11"/>
          </p:nvPr>
        </p:nvSpPr>
        <p:spPr/>
        <p:txBody>
          <a:bodyPr/>
          <a:lstStyle/>
          <a:p>
            <a:pPr>
              <a:defRPr/>
            </a:pPr>
            <a:endParaRPr lang="pt-BR"/>
          </a:p>
        </p:txBody>
      </p:sp>
      <p:sp>
        <p:nvSpPr>
          <p:cNvPr id="7" name="Espaço Reservado para Data 6"/>
          <p:cNvSpPr>
            <a:spLocks noGrp="1"/>
          </p:cNvSpPr>
          <p:nvPr>
            <p:ph type="dt" sz="half" idx="10"/>
          </p:nvPr>
        </p:nvSpPr>
        <p:spPr/>
        <p:txBody>
          <a:bodyPr/>
          <a:lstStyle/>
          <a:p>
            <a:pPr>
              <a:defRPr/>
            </a:pPr>
            <a:fld id="{34EAADD2-83D5-4F68-ABE4-DBC9BA9EF67A}" type="datetime1">
              <a:rPr lang="pt-BR" smtClean="0"/>
              <a:pPr>
                <a:defRPr/>
              </a:pPr>
              <a:t>13/7/2009</a:t>
            </a:fld>
            <a:endParaRPr lang="pt-BR"/>
          </a:p>
        </p:txBody>
      </p:sp>
      <p:sp>
        <p:nvSpPr>
          <p:cNvPr id="3" name="Espaço Reservado para Tex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32" name="Espaço Reservado para Conteúdo 31"/>
          <p:cNvSpPr>
            <a:spLocks noGrp="1"/>
          </p:cNvSpPr>
          <p:nvPr>
            <p:ph sz="half" idx="2"/>
          </p:nvPr>
        </p:nvSpPr>
        <p:spPr>
          <a:xfrm>
            <a:off x="457200" y="2201896"/>
            <a:ext cx="4038600" cy="391363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34" name="Espaço Reservado para Conteúdo 33"/>
          <p:cNvSpPr>
            <a:spLocks noGrp="1"/>
          </p:cNvSpPr>
          <p:nvPr>
            <p:ph sz="quarter" idx="4"/>
          </p:nvPr>
        </p:nvSpPr>
        <p:spPr>
          <a:xfrm>
            <a:off x="4649788" y="2201896"/>
            <a:ext cx="4038600" cy="391363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 name="Título 1"/>
          <p:cNvSpPr>
            <a:spLocks noGrp="1"/>
          </p:cNvSpPr>
          <p:nvPr>
            <p:ph type="title"/>
          </p:nvPr>
        </p:nvSpPr>
        <p:spPr>
          <a:xfrm>
            <a:off x="457200" y="155448"/>
            <a:ext cx="8229600" cy="1143000"/>
          </a:xfrm>
        </p:spPr>
        <p:txBody>
          <a:bodyPr anchor="b" anchorCtr="0"/>
          <a:lstStyle>
            <a:lvl1pPr>
              <a:defRPr/>
            </a:lvl1pPr>
          </a:lstStyle>
          <a:p>
            <a:r>
              <a:rPr kumimoji="0" lang="pt-BR" smtClean="0"/>
              <a:t>Clique para editar o estilo do título mestre</a:t>
            </a:r>
            <a:endParaRPr kumimoji="0" lang="en-US"/>
          </a:p>
        </p:txBody>
      </p:sp>
      <p:sp>
        <p:nvSpPr>
          <p:cNvPr id="12" name="Espaço Reservado para Tex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cxnSp>
        <p:nvCxnSpPr>
          <p:cNvPr id="10" name="Conector reto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ector reto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p>
            <a:pPr>
              <a:defRPr/>
            </a:pPr>
            <a:fld id="{0027277F-3B70-4E30-AAD6-EFBE2CFC35C0}" type="datetime1">
              <a:rPr lang="pt-BR" smtClean="0"/>
              <a:pPr>
                <a:defRPr/>
              </a:pPr>
              <a:t>13/7/2009</a:t>
            </a:fld>
            <a:endParaRPr lang="pt-BR"/>
          </a:p>
        </p:txBody>
      </p:sp>
      <p:sp>
        <p:nvSpPr>
          <p:cNvPr id="4" name="Espaço Reservado para Rodapé 3"/>
          <p:cNvSpPr>
            <a:spLocks noGrp="1"/>
          </p:cNvSpPr>
          <p:nvPr>
            <p:ph type="ftr" sz="quarter" idx="11"/>
          </p:nvPr>
        </p:nvSpPr>
        <p:spPr/>
        <p:txBody>
          <a:bodyPr/>
          <a:lstStyle/>
          <a:p>
            <a:pPr>
              <a:defRPr/>
            </a:pPr>
            <a:endParaRPr lang="pt-BR"/>
          </a:p>
        </p:txBody>
      </p:sp>
      <p:sp>
        <p:nvSpPr>
          <p:cNvPr id="5" name="Espaço Reservado para Número de Slide 4"/>
          <p:cNvSpPr>
            <a:spLocks noGrp="1"/>
          </p:cNvSpPr>
          <p:nvPr>
            <p:ph type="sldNum" sz="quarter" idx="12"/>
          </p:nvPr>
        </p:nvSpPr>
        <p:spPr/>
        <p:txBody>
          <a:bodyPr/>
          <a:lstStyle/>
          <a:p>
            <a:pPr>
              <a:defRPr/>
            </a:pPr>
            <a:fld id="{FB1C0330-1A9A-4538-9E98-2CDB1AC954F4}" type="slidenum">
              <a:rPr lang="pt-BR" smtClean="0"/>
              <a:pPr>
                <a:defRPr/>
              </a:pPr>
              <a:t>‹nº›</a:t>
            </a:fld>
            <a:endParaRPr lang="pt-BR"/>
          </a:p>
        </p:txBody>
      </p:sp>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1D56F3A6-AF8C-4BE6-9059-4E9BAFD4FAD2}" type="datetime1">
              <a:rPr lang="pt-BR" smtClean="0"/>
              <a:pPr>
                <a:defRPr/>
              </a:pPr>
              <a:t>13/7/2009</a:t>
            </a:fld>
            <a:endParaRPr lang="pt-BR"/>
          </a:p>
        </p:txBody>
      </p:sp>
      <p:sp>
        <p:nvSpPr>
          <p:cNvPr id="3" name="Espaço Reservado para Rodapé 2"/>
          <p:cNvSpPr>
            <a:spLocks noGrp="1"/>
          </p:cNvSpPr>
          <p:nvPr>
            <p:ph type="ftr" sz="quarter" idx="11"/>
          </p:nvPr>
        </p:nvSpPr>
        <p:spPr/>
        <p:txBody>
          <a:bodyPr/>
          <a:lstStyle/>
          <a:p>
            <a:pPr>
              <a:defRPr/>
            </a:pPr>
            <a:endParaRPr lang="pt-BR"/>
          </a:p>
        </p:txBody>
      </p:sp>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‹nº›</a:t>
            </a:fld>
            <a:endParaRPr lang="pt-BR"/>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9" name="Espaço Reservado para Conteúdo 28"/>
          <p:cNvSpPr>
            <a:spLocks noGrp="1"/>
          </p:cNvSpPr>
          <p:nvPr>
            <p:ph sz="quarter" idx="1"/>
          </p:nvPr>
        </p:nvSpPr>
        <p:spPr>
          <a:xfrm>
            <a:off x="457200" y="457200"/>
            <a:ext cx="6248400" cy="5715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3" name="Espaço Reservado para Tex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31" name="Títu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t-BR" smtClean="0"/>
              <a:t>Clique para editar o estilo do título mestre</a:t>
            </a:r>
            <a:endParaRPr kumimoji="0" lang="en-US"/>
          </a:p>
        </p:txBody>
      </p:sp>
      <p:sp>
        <p:nvSpPr>
          <p:cNvPr id="8" name="Espaço Reservado para Data 7"/>
          <p:cNvSpPr>
            <a:spLocks noGrp="1"/>
          </p:cNvSpPr>
          <p:nvPr>
            <p:ph type="dt" sz="half" idx="14"/>
          </p:nvPr>
        </p:nvSpPr>
        <p:spPr/>
        <p:txBody>
          <a:bodyPr/>
          <a:lstStyle/>
          <a:p>
            <a:pPr>
              <a:defRPr/>
            </a:pPr>
            <a:fld id="{F1270479-A53A-4728-B069-1710156BEC98}" type="datetime1">
              <a:rPr lang="pt-BR" smtClean="0"/>
              <a:pPr>
                <a:defRPr/>
              </a:pPr>
              <a:t>13/7/2009</a:t>
            </a:fld>
            <a:endParaRPr lang="pt-BR"/>
          </a:p>
        </p:txBody>
      </p:sp>
      <p:sp>
        <p:nvSpPr>
          <p:cNvPr id="9" name="Espaço Reservado para Número de Slide 8"/>
          <p:cNvSpPr>
            <a:spLocks noGrp="1"/>
          </p:cNvSpPr>
          <p:nvPr>
            <p:ph type="sldNum" sz="quarter" idx="15"/>
          </p:nvPr>
        </p:nvSpPr>
        <p:spPr/>
        <p:txBody>
          <a:bodyPr/>
          <a:lstStyle/>
          <a:p>
            <a:pPr>
              <a:defRPr/>
            </a:pPr>
            <a:fld id="{DF69B2B3-798A-4371-9138-A0006428FFE3}" type="slidenum">
              <a:rPr lang="pt-BR" smtClean="0"/>
              <a:pPr>
                <a:defRPr/>
              </a:pPr>
              <a:t>‹nº›</a:t>
            </a:fld>
            <a:endParaRPr lang="pt-BR"/>
          </a:p>
        </p:txBody>
      </p:sp>
      <p:sp>
        <p:nvSpPr>
          <p:cNvPr id="10" name="Espaço Reservado para Rodapé 9"/>
          <p:cNvSpPr>
            <a:spLocks noGrp="1"/>
          </p:cNvSpPr>
          <p:nvPr>
            <p:ph type="ftr" sz="quarter" idx="16"/>
          </p:nvPr>
        </p:nvSpPr>
        <p:spPr/>
        <p:txBody>
          <a:bodyPr/>
          <a:lstStyle/>
          <a:p>
            <a:pPr>
              <a:defRPr/>
            </a:pPr>
            <a:endParaRPr lang="pt-BR"/>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t-BR" smtClean="0"/>
              <a:t>Clique no ícone para adicionar uma imagem</a:t>
            </a:r>
            <a:endParaRPr kumimoji="0" lang="en-US"/>
          </a:p>
        </p:txBody>
      </p:sp>
      <p:sp>
        <p:nvSpPr>
          <p:cNvPr id="4" name="Espaço Reservado para Tex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8" name="Espaço Reservado para Data 7"/>
          <p:cNvSpPr>
            <a:spLocks noGrp="1"/>
          </p:cNvSpPr>
          <p:nvPr>
            <p:ph type="dt" sz="half" idx="10"/>
          </p:nvPr>
        </p:nvSpPr>
        <p:spPr/>
        <p:txBody>
          <a:bodyPr/>
          <a:lstStyle/>
          <a:p>
            <a:pPr>
              <a:defRPr/>
            </a:pPr>
            <a:fld id="{B04BADCB-35B1-4DBD-8416-60BEFA2DC6AD}" type="datetime1">
              <a:rPr lang="pt-BR" smtClean="0"/>
              <a:pPr>
                <a:defRPr/>
              </a:pPr>
              <a:t>13/7/2009</a:t>
            </a:fld>
            <a:endParaRPr lang="pt-BR"/>
          </a:p>
        </p:txBody>
      </p:sp>
      <p:sp>
        <p:nvSpPr>
          <p:cNvPr id="9" name="Espaço Reservado para Número de Slide 8"/>
          <p:cNvSpPr>
            <a:spLocks noGrp="1"/>
          </p:cNvSpPr>
          <p:nvPr>
            <p:ph type="sldNum" sz="quarter" idx="11"/>
          </p:nvPr>
        </p:nvSpPr>
        <p:spPr/>
        <p:txBody>
          <a:bodyPr/>
          <a:lstStyle/>
          <a:p>
            <a:pPr>
              <a:defRPr/>
            </a:pPr>
            <a:fld id="{F60B8E41-6238-4177-8AB0-1EADC0918D52}" type="slidenum">
              <a:rPr lang="pt-BR" smtClean="0"/>
              <a:pPr>
                <a:defRPr/>
              </a:pPr>
              <a:t>‹nº›</a:t>
            </a:fld>
            <a:endParaRPr lang="pt-BR"/>
          </a:p>
        </p:txBody>
      </p:sp>
      <p:sp>
        <p:nvSpPr>
          <p:cNvPr id="10" name="Espaço Reservado para Rodapé 9"/>
          <p:cNvSpPr>
            <a:spLocks noGrp="1"/>
          </p:cNvSpPr>
          <p:nvPr>
            <p:ph type="ftr" sz="quarter" idx="12"/>
          </p:nvPr>
        </p:nvSpPr>
        <p:spPr/>
        <p:txBody>
          <a:bodyPr/>
          <a:lstStyle/>
          <a:p>
            <a:pPr>
              <a:defRPr/>
            </a:pPr>
            <a:endParaRPr lang="pt-BR"/>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9" name="Espaço Reservado para Tex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4" name="Espaço Reservado para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65C247E8-0C3B-4E89-A17C-02907ACC231C}" type="datetime1">
              <a:rPr lang="pt-BR" smtClean="0"/>
              <a:pPr>
                <a:defRPr/>
              </a:pPr>
              <a:t>13/7/2009</a:t>
            </a:fld>
            <a:endParaRPr lang="pt-BR"/>
          </a:p>
        </p:txBody>
      </p:sp>
      <p:sp>
        <p:nvSpPr>
          <p:cNvPr id="10" name="Espaço Reservado para Rodapé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pt-BR"/>
          </a:p>
        </p:txBody>
      </p:sp>
      <p:sp>
        <p:nvSpPr>
          <p:cNvPr id="22" name="Espaço Reservado para Número de Slid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C104B705-FB4A-44AE-98CD-3073F7BF0BD1}" type="slidenum">
              <a:rPr lang="pt-BR" smtClean="0"/>
              <a:pPr>
                <a:defRPr/>
              </a:pPr>
              <a:t>‹nº›</a:t>
            </a:fld>
            <a:endParaRPr lang="pt-BR"/>
          </a:p>
        </p:txBody>
      </p:sp>
      <p:sp>
        <p:nvSpPr>
          <p:cNvPr id="5" name="Espaço Reservado para Títu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t-BR" smtClean="0"/>
              <a:t>Clique para editar o estilo do título mestre</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push/>
  </p:transition>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
        <p:nvSpPr>
          <p:cNvPr id="2052" name="CaixaDeTexto 9"/>
          <p:cNvSpPr txBox="1">
            <a:spLocks noChangeArrowheads="1"/>
          </p:cNvSpPr>
          <p:nvPr/>
        </p:nvSpPr>
        <p:spPr bwMode="auto">
          <a:xfrm>
            <a:off x="3357554" y="3071810"/>
            <a:ext cx="5143536" cy="1569660"/>
          </a:xfrm>
          <a:prstGeom prst="rect">
            <a:avLst/>
          </a:prstGeom>
          <a:noFill/>
          <a:ln w="9525">
            <a:noFill/>
            <a:miter lim="800000"/>
            <a:headEnd/>
            <a:tailEnd/>
          </a:ln>
        </p:spPr>
        <p:txBody>
          <a:bodyPr wrap="square">
            <a:spAutoFit/>
          </a:bodyPr>
          <a:lstStyle/>
          <a:p>
            <a:pPr algn="just">
              <a:buFont typeface="Wingdings" pitchFamily="2" charset="2"/>
              <a:buChar char="ü"/>
            </a:pPr>
            <a:r>
              <a:rPr lang="pt-BR" sz="2400" dirty="0" smtClean="0">
                <a:latin typeface="Calibri" pitchFamily="34" charset="0"/>
              </a:rPr>
              <a:t> Destacar os casos emblemáticos como expressão da arbitrariedade e da violência política no contexto autoritário no Brasil.</a:t>
            </a:r>
            <a:endParaRPr lang="pt-BR" sz="2400" dirty="0">
              <a:latin typeface="Calibri" pitchFamily="34" charset="0"/>
            </a:endParaRPr>
          </a:p>
        </p:txBody>
      </p:sp>
      <p:sp>
        <p:nvSpPr>
          <p:cNvPr id="2053" name="CaixaDeTexto 10"/>
          <p:cNvSpPr txBox="1">
            <a:spLocks noChangeArrowheads="1"/>
          </p:cNvSpPr>
          <p:nvPr/>
        </p:nvSpPr>
        <p:spPr bwMode="auto">
          <a:xfrm>
            <a:off x="1500166" y="1571612"/>
            <a:ext cx="2281202" cy="461665"/>
          </a:xfrm>
          <a:prstGeom prst="rect">
            <a:avLst/>
          </a:prstGeom>
          <a:noFill/>
          <a:ln w="9525">
            <a:noFill/>
            <a:miter lim="800000"/>
            <a:headEnd/>
            <a:tailEnd/>
          </a:ln>
        </p:spPr>
        <p:txBody>
          <a:bodyPr wrap="none">
            <a:spAutoFit/>
          </a:bodyPr>
          <a:lstStyle/>
          <a:p>
            <a:r>
              <a:rPr lang="pt-BR" sz="2400" b="1" dirty="0" smtClean="0">
                <a:solidFill>
                  <a:srgbClr val="C00000"/>
                </a:solidFill>
                <a:latin typeface="Calibri" pitchFamily="34" charset="0"/>
              </a:rPr>
              <a:t>Objetivo </a:t>
            </a:r>
            <a:r>
              <a:rPr lang="pt-BR" sz="2400" b="1" dirty="0">
                <a:solidFill>
                  <a:srgbClr val="C00000"/>
                </a:solidFill>
                <a:latin typeface="Calibri" pitchFamily="34" charset="0"/>
              </a:rPr>
              <a:t>da aula</a:t>
            </a:r>
          </a:p>
        </p:txBody>
      </p:sp>
      <p:pic>
        <p:nvPicPr>
          <p:cNvPr id="2059" name="Picture 11" descr="C:\Documents and Settings\Administrador\Configurações locais\Temporary Internet Files\Content.IE5\JHDW83QR\MCj03259220000[1].wmf"/>
          <p:cNvPicPr>
            <a:picLocks noChangeAspect="1" noChangeArrowheads="1"/>
          </p:cNvPicPr>
          <p:nvPr/>
        </p:nvPicPr>
        <p:blipFill>
          <a:blip r:embed="rId3"/>
          <a:stretch>
            <a:fillRect/>
          </a:stretch>
        </p:blipFill>
        <p:spPr bwMode="auto">
          <a:xfrm>
            <a:off x="402070" y="2643182"/>
            <a:ext cx="2152966" cy="1970077"/>
          </a:xfrm>
          <a:prstGeom prst="rect">
            <a:avLst/>
          </a:prstGeom>
          <a:noFill/>
          <a:ln>
            <a:noFill/>
          </a:ln>
        </p:spPr>
      </p:pic>
      <p:sp>
        <p:nvSpPr>
          <p:cNvPr id="6" name="Espaço Reservado para Número de Slide 5"/>
          <p:cNvSpPr>
            <a:spLocks noGrp="1"/>
          </p:cNvSpPr>
          <p:nvPr>
            <p:ph type="sldNum" sz="quarter" idx="12"/>
          </p:nvPr>
        </p:nvSpPr>
        <p:spPr/>
        <p:txBody>
          <a:bodyPr/>
          <a:lstStyle/>
          <a:p>
            <a:pPr>
              <a:defRPr/>
            </a:pPr>
            <a:fld id="{C0907652-5656-450B-B9E2-D997CC12C975}" type="slidenum">
              <a:rPr lang="pt-BR" smtClean="0"/>
              <a:pPr>
                <a:defRPr/>
              </a:pPr>
              <a:t>1</a:t>
            </a:fld>
            <a:r>
              <a:rPr lang="pt-BR" dirty="0" smtClean="0"/>
              <a:t>/13</a:t>
            </a:r>
            <a:endParaRPr lang="pt-BR"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withEffect">
                                  <p:stCondLst>
                                    <p:cond delay="0"/>
                                  </p:stCondLst>
                                  <p:childTnLst>
                                    <p:set>
                                      <p:cBhvr>
                                        <p:cTn id="6" dur="1" fill="hold">
                                          <p:stCondLst>
                                            <p:cond delay="0"/>
                                          </p:stCondLst>
                                        </p:cTn>
                                        <p:tgtEl>
                                          <p:spTgt spid="2059"/>
                                        </p:tgtEl>
                                        <p:attrNameLst>
                                          <p:attrName>style.visibility</p:attrName>
                                        </p:attrNameLst>
                                      </p:cBhvr>
                                      <p:to>
                                        <p:strVal val="visible"/>
                                      </p:to>
                                    </p:set>
                                    <p:anim calcmode="lin" valueType="num">
                                      <p:cBhvr>
                                        <p:cTn id="7" dur="5000" fill="hold"/>
                                        <p:tgtEl>
                                          <p:spTgt spid="2059"/>
                                        </p:tgtEl>
                                        <p:attrNameLst>
                                          <p:attrName>ppt_w</p:attrName>
                                        </p:attrNameLst>
                                      </p:cBhvr>
                                      <p:tavLst>
                                        <p:tav tm="0" fmla="#ppt_w*sin(2.5*pi*$)">
                                          <p:val>
                                            <p:fltVal val="0"/>
                                          </p:val>
                                        </p:tav>
                                        <p:tav tm="100000">
                                          <p:val>
                                            <p:fltVal val="1"/>
                                          </p:val>
                                        </p:tav>
                                      </p:tavLst>
                                    </p:anim>
                                    <p:anim calcmode="lin" valueType="num">
                                      <p:cBhvr>
                                        <p:cTn id="8" dur="5000" fill="hold"/>
                                        <p:tgtEl>
                                          <p:spTgt spid="205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10</a:t>
            </a:fld>
            <a:r>
              <a:rPr lang="pt-BR" dirty="0" smtClean="0"/>
              <a:t>/13</a:t>
            </a:r>
            <a:endParaRPr lang="pt-BR" dirty="0"/>
          </a:p>
        </p:txBody>
      </p:sp>
      <p:sp>
        <p:nvSpPr>
          <p:cNvPr id="16" name="Retângulo 15"/>
          <p:cNvSpPr/>
          <p:nvPr/>
        </p:nvSpPr>
        <p:spPr>
          <a:xfrm>
            <a:off x="500034" y="1071546"/>
            <a:ext cx="8143932" cy="1446550"/>
          </a:xfrm>
          <a:prstGeom prst="rect">
            <a:avLst/>
          </a:prstGeom>
        </p:spPr>
        <p:txBody>
          <a:bodyPr wrap="square">
            <a:spAutoFit/>
          </a:bodyPr>
          <a:lstStyle/>
          <a:p>
            <a:pPr algn="just"/>
            <a:r>
              <a:rPr lang="pt-BR" sz="2200" dirty="0" smtClean="0">
                <a:latin typeface="Calibri" pitchFamily="34" charset="0"/>
              </a:rPr>
              <a:t>Em 1973, passou a trabalhar como secretário do jornal </a:t>
            </a:r>
            <a:r>
              <a:rPr lang="pt-BR" sz="2200" i="1" dirty="0" smtClean="0">
                <a:latin typeface="Calibri" pitchFamily="34" charset="0"/>
              </a:rPr>
              <a:t>Hora da Notícia </a:t>
            </a:r>
            <a:r>
              <a:rPr lang="pt-BR" sz="2200" dirty="0" smtClean="0">
                <a:latin typeface="Calibri" pitchFamily="34" charset="0"/>
              </a:rPr>
              <a:t>na </a:t>
            </a:r>
            <a:r>
              <a:rPr lang="pt-BR" sz="2200" i="1" dirty="0" smtClean="0">
                <a:latin typeface="Calibri" pitchFamily="34" charset="0"/>
              </a:rPr>
              <a:t>TV Cultura </a:t>
            </a:r>
            <a:r>
              <a:rPr lang="pt-BR" sz="2200" dirty="0" smtClean="0">
                <a:latin typeface="Calibri" pitchFamily="34" charset="0"/>
              </a:rPr>
              <a:t>e, em seguida, assumiu o cargo de diretor do departamento de telejornalismo. Nessa função, começou a colocar em prática seu conceito de </a:t>
            </a:r>
            <a:r>
              <a:rPr lang="pt-BR" sz="2200" i="1" dirty="0" smtClean="0">
                <a:latin typeface="Calibri" pitchFamily="34" charset="0"/>
              </a:rPr>
              <a:t>“responsabilidade social do jornalismo”</a:t>
            </a:r>
            <a:r>
              <a:rPr lang="pt-BR" sz="2200" dirty="0" smtClean="0">
                <a:latin typeface="Calibri" pitchFamily="34" charset="0"/>
              </a:rPr>
              <a:t>.</a:t>
            </a:r>
            <a:endParaRPr lang="pt-BR" sz="2200" dirty="0">
              <a:latin typeface="Calibri" pitchFamily="34" charset="0"/>
            </a:endParaRPr>
          </a:p>
        </p:txBody>
      </p:sp>
      <p:sp>
        <p:nvSpPr>
          <p:cNvPr id="13" name="Retângulo 12"/>
          <p:cNvSpPr/>
          <p:nvPr/>
        </p:nvSpPr>
        <p:spPr>
          <a:xfrm>
            <a:off x="500034" y="2500306"/>
            <a:ext cx="5214974" cy="2123658"/>
          </a:xfrm>
          <a:prstGeom prst="rect">
            <a:avLst/>
          </a:prstGeom>
        </p:spPr>
        <p:txBody>
          <a:bodyPr wrap="square">
            <a:spAutoFit/>
          </a:bodyPr>
          <a:lstStyle/>
          <a:p>
            <a:pPr algn="just"/>
            <a:r>
              <a:rPr lang="pt-BR" sz="2200" dirty="0" smtClean="0">
                <a:latin typeface="Calibri" pitchFamily="34" charset="0"/>
              </a:rPr>
              <a:t>Vladimir Herzog entrou na lista dos visados pelos órgãos de repressão por ser suspeito de integrar o Partido Comunista Brasileiro - PCB. Foi convocado e compareceu voluntariamente ao DOI-CODI/SP, no dia 25/10/1975.</a:t>
            </a:r>
            <a:endParaRPr lang="pt-BR" sz="2200" dirty="0">
              <a:latin typeface="Calibri" pitchFamily="34" charset="0"/>
            </a:endParaRPr>
          </a:p>
        </p:txBody>
      </p:sp>
      <p:sp>
        <p:nvSpPr>
          <p:cNvPr id="14" name="Retângulo 13"/>
          <p:cNvSpPr/>
          <p:nvPr/>
        </p:nvSpPr>
        <p:spPr>
          <a:xfrm>
            <a:off x="500034" y="4500570"/>
            <a:ext cx="5286412" cy="2123658"/>
          </a:xfrm>
          <a:prstGeom prst="rect">
            <a:avLst/>
          </a:prstGeom>
        </p:spPr>
        <p:txBody>
          <a:bodyPr wrap="square">
            <a:spAutoFit/>
          </a:bodyPr>
          <a:lstStyle/>
          <a:p>
            <a:r>
              <a:rPr lang="pt-BR" sz="2200" dirty="0" smtClean="0">
                <a:latin typeface="Calibri" pitchFamily="34" charset="0"/>
              </a:rPr>
              <a:t>No mesmo dia, por volta de 15 horas, teria sido encontrado morto por seus carcereiros e algozes, enforcado com o cinto do macacão de presidiário, mais uma vez com os pés apoiados no chão, em suspensão incompleta. </a:t>
            </a:r>
            <a:endParaRPr lang="pt-BR" sz="2200" dirty="0">
              <a:latin typeface="Calibri" pitchFamily="34" charset="0"/>
            </a:endParaRPr>
          </a:p>
        </p:txBody>
      </p:sp>
      <p:pic>
        <p:nvPicPr>
          <p:cNvPr id="15" name="Picture 5"/>
          <p:cNvPicPr>
            <a:picLocks noChangeAspect="1" noChangeArrowheads="1"/>
          </p:cNvPicPr>
          <p:nvPr/>
        </p:nvPicPr>
        <p:blipFill>
          <a:blip r:embed="rId2"/>
          <a:srcRect/>
          <a:stretch>
            <a:fillRect/>
          </a:stretch>
        </p:blipFill>
        <p:spPr bwMode="auto">
          <a:xfrm>
            <a:off x="5940806" y="2537027"/>
            <a:ext cx="2345970" cy="3498847"/>
          </a:xfrm>
          <a:prstGeom prst="rect">
            <a:avLst/>
          </a:prstGeom>
          <a:ln>
            <a:noFill/>
          </a:ln>
          <a:effectLst>
            <a:outerShdw blurRad="292100" dist="139700" dir="2700000" algn="tl" rotWithShape="0">
              <a:srgbClr val="333333">
                <a:alpha val="65000"/>
              </a:srgbClr>
            </a:outerShdw>
          </a:effectLst>
        </p:spPr>
      </p:pic>
      <p:sp>
        <p:nvSpPr>
          <p:cNvPr id="17" name="Retângulo 16"/>
          <p:cNvSpPr/>
          <p:nvPr/>
        </p:nvSpPr>
        <p:spPr>
          <a:xfrm>
            <a:off x="5929322" y="6072206"/>
            <a:ext cx="2357454" cy="461665"/>
          </a:xfrm>
          <a:prstGeom prst="rect">
            <a:avLst/>
          </a:prstGeom>
        </p:spPr>
        <p:txBody>
          <a:bodyPr wrap="square">
            <a:spAutoFit/>
          </a:bodyPr>
          <a:lstStyle/>
          <a:p>
            <a:pPr algn="ctr"/>
            <a:r>
              <a:rPr lang="pt-BR" sz="1200" b="1" dirty="0" smtClean="0">
                <a:latin typeface="Arial" pitchFamily="34" charset="0"/>
                <a:cs typeface="Arial" pitchFamily="34" charset="0"/>
              </a:rPr>
              <a:t>VLADIMIR HERZOG</a:t>
            </a:r>
            <a:br>
              <a:rPr lang="pt-BR" sz="1200" b="1" dirty="0" smtClean="0">
                <a:latin typeface="Arial" pitchFamily="34" charset="0"/>
                <a:cs typeface="Arial" pitchFamily="34" charset="0"/>
              </a:rPr>
            </a:br>
            <a:r>
              <a:rPr lang="pt-BR" sz="1200" b="1" dirty="0" smtClean="0">
                <a:latin typeface="Arial" pitchFamily="34" charset="0"/>
                <a:cs typeface="Arial" pitchFamily="34" charset="0"/>
              </a:rPr>
              <a:t>Morto sob tortura em 1975</a:t>
            </a:r>
            <a:endParaRPr lang="pt-BR" sz="1200" b="1" dirty="0">
              <a:latin typeface="Arial" pitchFamily="34" charset="0"/>
              <a:cs typeface="Arial" pitchFamily="34" charset="0"/>
            </a:endParaRPr>
          </a:p>
        </p:txBody>
      </p:sp>
      <p:sp>
        <p:nvSpPr>
          <p:cNvPr id="9" name="CaixaDeTexto 8"/>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8)">
                                      <p:cBhvr>
                                        <p:cTn id="7" dur="2000"/>
                                        <p:tgtEl>
                                          <p:spTgt spid="15"/>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ângulo 12"/>
          <p:cNvSpPr/>
          <p:nvPr/>
        </p:nvSpPr>
        <p:spPr>
          <a:xfrm>
            <a:off x="642910" y="4786322"/>
            <a:ext cx="8072494" cy="1785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r>
              <a:rPr lang="pt-BR" sz="2200" dirty="0" smtClean="0">
                <a:solidFill>
                  <a:schemeClr val="tx1"/>
                </a:solidFill>
                <a:latin typeface="Calibri" pitchFamily="34" charset="0"/>
              </a:rPr>
              <a:t>Em 1978, uma decisão judicial declarou a União responsável por sua morte. Em 1979, em homenagem a </a:t>
            </a:r>
            <a:r>
              <a:rPr lang="pt-BR" sz="2200" dirty="0" err="1" smtClean="0">
                <a:solidFill>
                  <a:schemeClr val="tx1"/>
                </a:solidFill>
                <a:latin typeface="Calibri" pitchFamily="34" charset="0"/>
              </a:rPr>
              <a:t>Vlado</a:t>
            </a:r>
            <a:r>
              <a:rPr lang="pt-BR" sz="2200" dirty="0" smtClean="0">
                <a:solidFill>
                  <a:schemeClr val="tx1"/>
                </a:solidFill>
                <a:latin typeface="Calibri" pitchFamily="34" charset="0"/>
              </a:rPr>
              <a:t> — como era conhecido pelos seus colegas, o Sindicato dos Jornalistas Profissionais no Estado de São Paulo criou o </a:t>
            </a:r>
            <a:r>
              <a:rPr lang="pt-BR" sz="2200" i="1" dirty="0" smtClean="0">
                <a:solidFill>
                  <a:schemeClr val="tx1"/>
                </a:solidFill>
                <a:latin typeface="Calibri" pitchFamily="34" charset="0"/>
              </a:rPr>
              <a:t>Prêmio Jornalístico Vladimir Herzog de Anistia e Direitos Humanos</a:t>
            </a:r>
            <a:r>
              <a:rPr lang="pt-BR" sz="2200" dirty="0" smtClean="0">
                <a:solidFill>
                  <a:schemeClr val="tx1"/>
                </a:solidFill>
                <a:latin typeface="Calibri" pitchFamily="34" charset="0"/>
              </a:rPr>
              <a:t>.</a:t>
            </a:r>
            <a:endParaRPr lang="pt-BR" sz="2200" dirty="0">
              <a:solidFill>
                <a:schemeClr val="tx1"/>
              </a:solidFill>
              <a:latin typeface="Calibri" pitchFamily="34" charset="0"/>
            </a:endParaRPr>
          </a:p>
        </p:txBody>
      </p:sp>
      <p:sp>
        <p:nvSpPr>
          <p:cNvPr id="9" name="Texto explicativo em seta para baixo 8"/>
          <p:cNvSpPr/>
          <p:nvPr/>
        </p:nvSpPr>
        <p:spPr>
          <a:xfrm>
            <a:off x="642910" y="1142984"/>
            <a:ext cx="8072494" cy="35719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200" dirty="0" smtClean="0">
                <a:solidFill>
                  <a:schemeClr val="tx1"/>
                </a:solidFill>
                <a:latin typeface="Calibri" pitchFamily="34" charset="0"/>
              </a:rPr>
              <a:t>A farsa de suicídio terminou de ser desmascarada quando se tornaram públicos os depoimentos de George Duque Estrada e Leandro </a:t>
            </a:r>
            <a:r>
              <a:rPr lang="pt-BR" sz="2200" dirty="0" err="1" smtClean="0">
                <a:solidFill>
                  <a:schemeClr val="tx1"/>
                </a:solidFill>
                <a:latin typeface="Calibri" pitchFamily="34" charset="0"/>
              </a:rPr>
              <a:t>Konder</a:t>
            </a:r>
            <a:r>
              <a:rPr lang="pt-BR" sz="2200" dirty="0" smtClean="0">
                <a:solidFill>
                  <a:schemeClr val="tx1"/>
                </a:solidFill>
                <a:latin typeface="Calibri" pitchFamily="34" charset="0"/>
              </a:rPr>
              <a:t>, jornalistas presos no mesmo local, que testemunharam ter ouvido os gritos de Herzog sendo torturado. Evidências inquestionáveis da tortura tinham sido identificadas pelo comitê funerário judaico, responsável pela preparação do corpo para o sepultamento.</a:t>
            </a:r>
            <a:endParaRPr lang="pt-BR" sz="2200" dirty="0">
              <a:solidFill>
                <a:schemeClr val="tx1"/>
              </a:solidFill>
              <a:latin typeface="Calibri" pitchFamily="34" charset="0"/>
            </a:endParaRPr>
          </a:p>
        </p:txBody>
      </p:sp>
      <p:sp>
        <p:nvSpPr>
          <p:cNvPr id="6" name="CaixaDeTexto 5"/>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11</a:t>
            </a:fld>
            <a:r>
              <a:rPr lang="pt-BR" dirty="0" smtClean="0"/>
              <a:t>/13</a:t>
            </a:r>
            <a:endParaRPr lang="pt-BR"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1"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450" decel="100000" fill="hold"/>
                                        <p:tgtEl>
                                          <p:spTgt spid="9"/>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9"/>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37" presetClass="entr" presetSubtype="0"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900" decel="100000" fill="hold"/>
                                        <p:tgtEl>
                                          <p:spTgt spid="13"/>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12</a:t>
            </a:fld>
            <a:r>
              <a:rPr lang="pt-BR" dirty="0" smtClean="0"/>
              <a:t>/13</a:t>
            </a:r>
            <a:endParaRPr lang="pt-BR" dirty="0"/>
          </a:p>
        </p:txBody>
      </p:sp>
      <p:sp>
        <p:nvSpPr>
          <p:cNvPr id="16" name="Retângulo 15"/>
          <p:cNvSpPr/>
          <p:nvPr/>
        </p:nvSpPr>
        <p:spPr>
          <a:xfrm>
            <a:off x="500034" y="1214422"/>
            <a:ext cx="8143932" cy="1938992"/>
          </a:xfrm>
          <a:prstGeom prst="rect">
            <a:avLst/>
          </a:prstGeom>
        </p:spPr>
        <p:txBody>
          <a:bodyPr wrap="square">
            <a:spAutoFit/>
          </a:bodyPr>
          <a:lstStyle/>
          <a:p>
            <a:pPr algn="just"/>
            <a:r>
              <a:rPr lang="pt-BR" sz="2400" dirty="0" smtClean="0">
                <a:latin typeface="Calibri" pitchFamily="34" charset="0"/>
              </a:rPr>
              <a:t>O morte de Vladimir Herzog produziu uma comoção nacional que fez mudar a atitude da sociedade civil frente às torturas praticadas contra presos políticos. Ocorreu quando a censura à imprensa começava a ser abrandada e os cidadãos perdiam o medo de discordar e protestar. </a:t>
            </a:r>
            <a:endParaRPr lang="pt-BR" sz="2400" dirty="0">
              <a:latin typeface="Calibri" pitchFamily="34" charset="0"/>
            </a:endParaRPr>
          </a:p>
        </p:txBody>
      </p:sp>
      <p:pic>
        <p:nvPicPr>
          <p:cNvPr id="28674" name="Picture 2" descr="http://oglobo.globo.com/blogs/arquivos_upload/2006/12/arquivo01_f8.jpg"/>
          <p:cNvPicPr>
            <a:picLocks noChangeAspect="1" noChangeArrowheads="1"/>
          </p:cNvPicPr>
          <p:nvPr/>
        </p:nvPicPr>
        <p:blipFill>
          <a:blip r:embed="rId2"/>
          <a:srcRect/>
          <a:stretch>
            <a:fillRect/>
          </a:stretch>
        </p:blipFill>
        <p:spPr bwMode="auto">
          <a:xfrm>
            <a:off x="5251130" y="3324525"/>
            <a:ext cx="3588078" cy="2395540"/>
          </a:xfrm>
          <a:prstGeom prst="rect">
            <a:avLst/>
          </a:prstGeom>
          <a:ln>
            <a:noFill/>
          </a:ln>
          <a:effectLst>
            <a:outerShdw blurRad="292100" dist="139700" dir="2700000" algn="tl" rotWithShape="0">
              <a:srgbClr val="333333">
                <a:alpha val="65000"/>
              </a:srgbClr>
            </a:outerShdw>
          </a:effectLst>
        </p:spPr>
      </p:pic>
      <p:sp>
        <p:nvSpPr>
          <p:cNvPr id="8" name="Retângulo 7"/>
          <p:cNvSpPr/>
          <p:nvPr/>
        </p:nvSpPr>
        <p:spPr>
          <a:xfrm>
            <a:off x="571472" y="3357562"/>
            <a:ext cx="4572000" cy="2677656"/>
          </a:xfrm>
          <a:prstGeom prst="rect">
            <a:avLst/>
          </a:prstGeom>
        </p:spPr>
        <p:txBody>
          <a:bodyPr>
            <a:spAutoFit/>
          </a:bodyPr>
          <a:lstStyle/>
          <a:p>
            <a:pPr algn="just"/>
            <a:r>
              <a:rPr lang="pt-BR" sz="2400" dirty="0" smtClean="0">
                <a:latin typeface="Calibri" pitchFamily="34" charset="0"/>
              </a:rPr>
              <a:t>A repercussão das denúncias trouxe profundos danos à credibilidade do regime militar e permitiu que explodisse um forte sentimento de indignação em todos os meios capazes de formar opinião.</a:t>
            </a:r>
            <a:endParaRPr lang="pt-BR" sz="2400" dirty="0">
              <a:latin typeface="Calibri" pitchFamily="34" charset="0"/>
            </a:endParaRPr>
          </a:p>
        </p:txBody>
      </p:sp>
      <p:sp>
        <p:nvSpPr>
          <p:cNvPr id="9" name="Retângulo 8"/>
          <p:cNvSpPr/>
          <p:nvPr/>
        </p:nvSpPr>
        <p:spPr>
          <a:xfrm>
            <a:off x="5500694" y="5824855"/>
            <a:ext cx="3108993" cy="461665"/>
          </a:xfrm>
          <a:prstGeom prst="rect">
            <a:avLst/>
          </a:prstGeom>
        </p:spPr>
        <p:txBody>
          <a:bodyPr wrap="none">
            <a:spAutoFit/>
          </a:bodyPr>
          <a:lstStyle/>
          <a:p>
            <a:pPr algn="ctr"/>
            <a:r>
              <a:rPr lang="pt-BR" sz="1200" b="1" dirty="0" smtClean="0">
                <a:latin typeface="+mj-lt"/>
              </a:rPr>
              <a:t>Culto Ecumênico  na Catedral da Sé/SP </a:t>
            </a:r>
          </a:p>
          <a:p>
            <a:pPr algn="ctr"/>
            <a:r>
              <a:rPr lang="pt-BR" sz="1200" b="1" dirty="0" smtClean="0">
                <a:latin typeface="+mj-lt"/>
              </a:rPr>
              <a:t>pela Morte de Herzog </a:t>
            </a:r>
            <a:endParaRPr lang="pt-BR" sz="1200" b="1" dirty="0">
              <a:latin typeface="+mj-lt"/>
            </a:endParaRPr>
          </a:p>
        </p:txBody>
      </p:sp>
      <p:sp>
        <p:nvSpPr>
          <p:cNvPr id="10" name="CaixaDeTexto 9"/>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1142976" y="1214422"/>
            <a:ext cx="3890680" cy="830997"/>
          </a:xfrm>
          <a:prstGeom prst="rect">
            <a:avLst/>
          </a:prstGeom>
          <a:noFill/>
        </p:spPr>
        <p:txBody>
          <a:bodyPr wrap="none" rtlCol="0">
            <a:spAutoFit/>
          </a:bodyPr>
          <a:lstStyle/>
          <a:p>
            <a:r>
              <a:rPr lang="pt-BR" sz="2400" dirty="0" smtClean="0">
                <a:latin typeface="Calibri" pitchFamily="34" charset="0"/>
              </a:rPr>
              <a:t>Chegamos ao final desta aula.</a:t>
            </a:r>
          </a:p>
          <a:p>
            <a:r>
              <a:rPr lang="pt-BR" sz="2400" dirty="0" smtClean="0">
                <a:solidFill>
                  <a:srgbClr val="C00000"/>
                </a:solidFill>
                <a:latin typeface="Calibri" pitchFamily="34" charset="0"/>
              </a:rPr>
              <a:t>Guarde na memória!</a:t>
            </a:r>
            <a:endParaRPr lang="pt-BR" sz="2400" dirty="0">
              <a:solidFill>
                <a:srgbClr val="C00000"/>
              </a:solidFill>
              <a:latin typeface="Calibri" pitchFamily="34" charset="0"/>
            </a:endParaRPr>
          </a:p>
        </p:txBody>
      </p:sp>
      <p:pic>
        <p:nvPicPr>
          <p:cNvPr id="21509" name="Picture 5" descr="C:\Documents and Settings\Administrador\Configurações locais\Temporary Internet Files\Content.IE5\W9MBCLYJ\MCj00889780000[1].wmf"/>
          <p:cNvPicPr>
            <a:picLocks noChangeAspect="1" noChangeArrowheads="1"/>
          </p:cNvPicPr>
          <p:nvPr/>
        </p:nvPicPr>
        <p:blipFill>
          <a:blip r:embed="rId2"/>
          <a:srcRect/>
          <a:stretch>
            <a:fillRect/>
          </a:stretch>
        </p:blipFill>
        <p:spPr bwMode="auto">
          <a:xfrm>
            <a:off x="500034" y="2928934"/>
            <a:ext cx="1857388" cy="2384973"/>
          </a:xfrm>
          <a:prstGeom prst="rect">
            <a:avLst/>
          </a:prstGeom>
          <a:noFill/>
        </p:spPr>
      </p:pic>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13</a:t>
            </a:fld>
            <a:r>
              <a:rPr lang="pt-BR" dirty="0" smtClean="0"/>
              <a:t>/13</a:t>
            </a:r>
            <a:endParaRPr lang="pt-BR" dirty="0"/>
          </a:p>
        </p:txBody>
      </p:sp>
      <p:sp>
        <p:nvSpPr>
          <p:cNvPr id="13" name="Retângulo 12"/>
          <p:cNvSpPr/>
          <p:nvPr/>
        </p:nvSpPr>
        <p:spPr>
          <a:xfrm>
            <a:off x="2571736" y="2357430"/>
            <a:ext cx="5857916" cy="3046988"/>
          </a:xfrm>
          <a:prstGeom prst="rect">
            <a:avLst/>
          </a:prstGeom>
        </p:spPr>
        <p:txBody>
          <a:bodyPr wrap="square">
            <a:spAutoFit/>
          </a:bodyPr>
          <a:lstStyle/>
          <a:p>
            <a:pPr algn="just">
              <a:buFont typeface="Wingdings" pitchFamily="2" charset="2"/>
              <a:buChar char="ü"/>
            </a:pPr>
            <a:r>
              <a:rPr lang="pt-BR" sz="2400" dirty="0" smtClean="0">
                <a:latin typeface="Calibri" pitchFamily="34" charset="0"/>
              </a:rPr>
              <a:t> A presente aula apresenta três casos emblemáticos referidos a vitimas da violência política na época da ditadura militar. Rubens Paiva, empresário e deputado federal cassado pelo governo militar; Honestino Guimarães jovem estudante de Geologia da Universidade de Brasília, e Vladimir Herzog conhecido jornalista da TV cultura.</a:t>
            </a:r>
            <a:endParaRPr lang="pt-BR" sz="2400" dirty="0">
              <a:latin typeface="Calibri" pitchFamily="34" charset="0"/>
            </a:endParaRPr>
          </a:p>
        </p:txBody>
      </p:sp>
      <p:sp>
        <p:nvSpPr>
          <p:cNvPr id="8" name="CaixaDeTexto 7"/>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3000" tmFilter="0, 0; .2, .5; .8, .5; 1, 0"/>
                                        <p:tgtEl>
                                          <p:spTgt spid="13"/>
                                        </p:tgtEl>
                                      </p:cBhvr>
                                    </p:animEffect>
                                    <p:animScale>
                                      <p:cBhvr>
                                        <p:cTn id="7" dur="1500" autoRev="1" fill="hold"/>
                                        <p:tgtEl>
                                          <p:spTgt spid="1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2</a:t>
            </a:fld>
            <a:r>
              <a:rPr lang="pt-BR" dirty="0" smtClean="0"/>
              <a:t>/13</a:t>
            </a:r>
            <a:endParaRPr lang="pt-BR" dirty="0"/>
          </a:p>
        </p:txBody>
      </p:sp>
      <p:sp>
        <p:nvSpPr>
          <p:cNvPr id="10" name="CaixaDeTexto 9"/>
          <p:cNvSpPr txBox="1"/>
          <p:nvPr/>
        </p:nvSpPr>
        <p:spPr>
          <a:xfrm>
            <a:off x="4572000" y="3071810"/>
            <a:ext cx="269626" cy="461665"/>
          </a:xfrm>
          <a:prstGeom prst="rect">
            <a:avLst/>
          </a:prstGeom>
          <a:noFill/>
        </p:spPr>
        <p:txBody>
          <a:bodyPr wrap="none" rtlCol="0">
            <a:spAutoFit/>
          </a:bodyPr>
          <a:lstStyle/>
          <a:p>
            <a:r>
              <a:rPr lang="pt-BR" sz="2400" dirty="0" smtClean="0"/>
              <a:t> </a:t>
            </a:r>
            <a:endParaRPr lang="pt-BR" dirty="0"/>
          </a:p>
        </p:txBody>
      </p:sp>
      <p:pic>
        <p:nvPicPr>
          <p:cNvPr id="4100" name="Picture 4" descr="http://www.otempo.com.br/capa/img/transp.gif"/>
          <p:cNvPicPr>
            <a:picLocks noChangeAspect="1" noChangeArrowheads="1"/>
          </p:cNvPicPr>
          <p:nvPr/>
        </p:nvPicPr>
        <p:blipFill>
          <a:blip r:embed="rId2"/>
          <a:srcRect/>
          <a:stretch>
            <a:fillRect/>
          </a:stretch>
        </p:blipFill>
        <p:spPr bwMode="auto">
          <a:xfrm>
            <a:off x="155575" y="-84138"/>
            <a:ext cx="47625" cy="47625"/>
          </a:xfrm>
          <a:prstGeom prst="rect">
            <a:avLst/>
          </a:prstGeom>
          <a:noFill/>
        </p:spPr>
      </p:pic>
      <p:sp>
        <p:nvSpPr>
          <p:cNvPr id="19" name="Retângulo 18"/>
          <p:cNvSpPr/>
          <p:nvPr/>
        </p:nvSpPr>
        <p:spPr>
          <a:xfrm>
            <a:off x="500034" y="1394286"/>
            <a:ext cx="8072494" cy="1569660"/>
          </a:xfrm>
          <a:prstGeom prst="rect">
            <a:avLst/>
          </a:prstGeom>
        </p:spPr>
        <p:txBody>
          <a:bodyPr wrap="square">
            <a:spAutoFit/>
          </a:bodyPr>
          <a:lstStyle/>
          <a:p>
            <a:pPr algn="just"/>
            <a:r>
              <a:rPr lang="pt-BR" sz="2400" dirty="0" smtClean="0">
                <a:latin typeface="Calibri" pitchFamily="34" charset="0"/>
              </a:rPr>
              <a:t>A partir dos processos encaminhados à Comissão Especial sobre Mortos e Desaparecidos Políticos - CEMDP/SEDH, apresentamos algumas histórias das vítimas da ditadura no Brasil.</a:t>
            </a:r>
            <a:endParaRPr lang="pt-BR" sz="2400" dirty="0">
              <a:latin typeface="Calibri" pitchFamily="34" charset="0"/>
            </a:endParaRPr>
          </a:p>
        </p:txBody>
      </p:sp>
      <p:sp>
        <p:nvSpPr>
          <p:cNvPr id="14" name="Retângulo 13"/>
          <p:cNvSpPr/>
          <p:nvPr/>
        </p:nvSpPr>
        <p:spPr>
          <a:xfrm>
            <a:off x="500034" y="3251674"/>
            <a:ext cx="4572000" cy="2677656"/>
          </a:xfrm>
          <a:prstGeom prst="rect">
            <a:avLst/>
          </a:prstGeom>
        </p:spPr>
        <p:txBody>
          <a:bodyPr>
            <a:spAutoFit/>
          </a:bodyPr>
          <a:lstStyle/>
          <a:p>
            <a:pPr algn="just"/>
            <a:r>
              <a:rPr lang="pt-BR" sz="2400" dirty="0" smtClean="0">
                <a:latin typeface="Calibri" pitchFamily="34" charset="0"/>
              </a:rPr>
              <a:t>Durante o governo Fernando Henrique Cardoso, o Estado brasileiro reconheceu sua responsabilidade frente à questão dos opositores que foram mortos pelo aparelho repressivo do regime militar. </a:t>
            </a:r>
            <a:endParaRPr lang="pt-BR" sz="2400" dirty="0">
              <a:latin typeface="Calibri" pitchFamily="34" charset="0"/>
            </a:endParaRPr>
          </a:p>
        </p:txBody>
      </p:sp>
      <p:pic>
        <p:nvPicPr>
          <p:cNvPr id="12292" name="Picture 4"/>
          <p:cNvPicPr>
            <a:picLocks noChangeAspect="1" noChangeArrowheads="1"/>
          </p:cNvPicPr>
          <p:nvPr/>
        </p:nvPicPr>
        <p:blipFill>
          <a:blip r:embed="rId3"/>
          <a:srcRect/>
          <a:stretch>
            <a:fillRect/>
          </a:stretch>
        </p:blipFill>
        <p:spPr bwMode="auto">
          <a:xfrm>
            <a:off x="5857884" y="2612566"/>
            <a:ext cx="2270389" cy="3459640"/>
          </a:xfrm>
          <a:prstGeom prst="rect">
            <a:avLst/>
          </a:prstGeom>
          <a:ln>
            <a:noFill/>
          </a:ln>
          <a:effectLst>
            <a:outerShdw blurRad="292100" dist="139700" dir="2700000" algn="tl" rotWithShape="0">
              <a:srgbClr val="333333">
                <a:alpha val="65000"/>
              </a:srgbClr>
            </a:outerShdw>
          </a:effectLst>
        </p:spPr>
      </p:pic>
      <p:sp>
        <p:nvSpPr>
          <p:cNvPr id="18" name="CaixaDeTexto 17"/>
          <p:cNvSpPr txBox="1"/>
          <p:nvPr/>
        </p:nvSpPr>
        <p:spPr>
          <a:xfrm>
            <a:off x="5929322" y="6143644"/>
            <a:ext cx="2143140" cy="461665"/>
          </a:xfrm>
          <a:prstGeom prst="rect">
            <a:avLst/>
          </a:prstGeom>
          <a:noFill/>
        </p:spPr>
        <p:txBody>
          <a:bodyPr wrap="square" rtlCol="0">
            <a:spAutoFit/>
          </a:bodyPr>
          <a:lstStyle/>
          <a:p>
            <a:pPr algn="ctr"/>
            <a:r>
              <a:rPr lang="pt-BR" sz="1200" b="1" dirty="0" smtClean="0">
                <a:latin typeface="Calibri" pitchFamily="34" charset="0"/>
              </a:rPr>
              <a:t>Livro lançado pela CEMDP/SEDH  - 2007</a:t>
            </a:r>
            <a:endParaRPr lang="pt-BR" sz="1200" b="1" dirty="0">
              <a:latin typeface="Calibri" pitchFamily="34" charset="0"/>
            </a:endParaRPr>
          </a:p>
        </p:txBody>
      </p:sp>
      <p:sp>
        <p:nvSpPr>
          <p:cNvPr id="11" name="CaixaDeTexto 10"/>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ço Reservado para Número de Slide 11"/>
          <p:cNvSpPr>
            <a:spLocks noGrp="1"/>
          </p:cNvSpPr>
          <p:nvPr>
            <p:ph type="sldNum" sz="quarter" idx="12"/>
          </p:nvPr>
        </p:nvSpPr>
        <p:spPr/>
        <p:txBody>
          <a:bodyPr/>
          <a:lstStyle/>
          <a:p>
            <a:pPr>
              <a:defRPr/>
            </a:pPr>
            <a:fld id="{C0907652-5656-450B-B9E2-D997CC12C975}" type="slidenum">
              <a:rPr lang="pt-BR" smtClean="0"/>
              <a:pPr>
                <a:defRPr/>
              </a:pPr>
              <a:t>3</a:t>
            </a:fld>
            <a:r>
              <a:rPr lang="pt-BR" dirty="0" smtClean="0"/>
              <a:t>/13</a:t>
            </a:r>
            <a:endParaRPr lang="pt-BR" dirty="0"/>
          </a:p>
        </p:txBody>
      </p:sp>
      <p:sp>
        <p:nvSpPr>
          <p:cNvPr id="11" name="Retângulo 10"/>
          <p:cNvSpPr/>
          <p:nvPr/>
        </p:nvSpPr>
        <p:spPr>
          <a:xfrm>
            <a:off x="428596" y="1357298"/>
            <a:ext cx="5286412" cy="461665"/>
          </a:xfrm>
          <a:prstGeom prst="rect">
            <a:avLst/>
          </a:prstGeom>
        </p:spPr>
        <p:txBody>
          <a:bodyPr wrap="square">
            <a:spAutoFit/>
          </a:bodyPr>
          <a:lstStyle/>
          <a:p>
            <a:pPr lvl="0"/>
            <a:r>
              <a:rPr lang="pt-BR" sz="2400" b="1" dirty="0" smtClean="0">
                <a:solidFill>
                  <a:srgbClr val="C00000"/>
                </a:solidFill>
                <a:latin typeface="Calibri" pitchFamily="34" charset="0"/>
              </a:rPr>
              <a:t>Rubens </a:t>
            </a:r>
            <a:r>
              <a:rPr lang="pt-BR" sz="2400" b="1" dirty="0" err="1" smtClean="0">
                <a:solidFill>
                  <a:srgbClr val="C00000"/>
                </a:solidFill>
                <a:latin typeface="Calibri" pitchFamily="34" charset="0"/>
              </a:rPr>
              <a:t>Beirodt</a:t>
            </a:r>
            <a:r>
              <a:rPr lang="pt-BR" sz="2400" b="1" dirty="0" smtClean="0">
                <a:solidFill>
                  <a:srgbClr val="C00000"/>
                </a:solidFill>
                <a:latin typeface="Calibri" pitchFamily="34" charset="0"/>
              </a:rPr>
              <a:t> Paiva (1929-1971)</a:t>
            </a:r>
            <a:endParaRPr lang="pt-BR" sz="2400" dirty="0">
              <a:solidFill>
                <a:srgbClr val="C00000"/>
              </a:solidFill>
              <a:latin typeface="Calibri" pitchFamily="34" charset="0"/>
            </a:endParaRPr>
          </a:p>
        </p:txBody>
      </p:sp>
      <p:sp>
        <p:nvSpPr>
          <p:cNvPr id="10" name="Retângulo 9"/>
          <p:cNvSpPr/>
          <p:nvPr/>
        </p:nvSpPr>
        <p:spPr>
          <a:xfrm>
            <a:off x="428596" y="2571744"/>
            <a:ext cx="5357850" cy="2677656"/>
          </a:xfrm>
          <a:prstGeom prst="rect">
            <a:avLst/>
          </a:prstGeom>
        </p:spPr>
        <p:txBody>
          <a:bodyPr wrap="square">
            <a:spAutoFit/>
          </a:bodyPr>
          <a:lstStyle/>
          <a:p>
            <a:pPr algn="just"/>
            <a:r>
              <a:rPr lang="pt-BR" sz="2400" dirty="0" smtClean="0">
                <a:latin typeface="Calibri" pitchFamily="34" charset="0"/>
              </a:rPr>
              <a:t>Paulista, engenheiro civil, empresário, Rubens Paiva tinha sido, em abril de 1964, vice-líder do PTB na Câmara dos Deputados, o mesmo partido político do presidente deposto. Conseguiu asilo na embaixada da Iugoslávia e viveu durante alguns anos no exílio. </a:t>
            </a:r>
          </a:p>
        </p:txBody>
      </p:sp>
      <p:pic>
        <p:nvPicPr>
          <p:cNvPr id="11268" name="Picture 4"/>
          <p:cNvPicPr>
            <a:picLocks noChangeAspect="1" noChangeArrowheads="1"/>
          </p:cNvPicPr>
          <p:nvPr/>
        </p:nvPicPr>
        <p:blipFill>
          <a:blip r:embed="rId2"/>
          <a:srcRect/>
          <a:stretch>
            <a:fillRect/>
          </a:stretch>
        </p:blipFill>
        <p:spPr bwMode="auto">
          <a:xfrm>
            <a:off x="5971200" y="2214554"/>
            <a:ext cx="2601328" cy="3143272"/>
          </a:xfrm>
          <a:prstGeom prst="rect">
            <a:avLst/>
          </a:prstGeom>
          <a:ln>
            <a:noFill/>
          </a:ln>
          <a:effectLst>
            <a:outerShdw blurRad="292100" dist="139700" dir="2700000" algn="tl" rotWithShape="0">
              <a:srgbClr val="333333">
                <a:alpha val="65000"/>
              </a:srgbClr>
            </a:outerShdw>
          </a:effectLst>
        </p:spPr>
      </p:pic>
      <p:sp>
        <p:nvSpPr>
          <p:cNvPr id="8" name="CaixaDeTexto 7"/>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with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wheel(8)">
                                      <p:cBhvr>
                                        <p:cTn id="7" dur="30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ço Reservado para Número de Slide 11"/>
          <p:cNvSpPr>
            <a:spLocks noGrp="1"/>
          </p:cNvSpPr>
          <p:nvPr>
            <p:ph type="sldNum" sz="quarter" idx="12"/>
          </p:nvPr>
        </p:nvSpPr>
        <p:spPr/>
        <p:txBody>
          <a:bodyPr/>
          <a:lstStyle/>
          <a:p>
            <a:pPr>
              <a:defRPr/>
            </a:pPr>
            <a:fld id="{C0907652-5656-450B-B9E2-D997CC12C975}" type="slidenum">
              <a:rPr lang="pt-BR" smtClean="0"/>
              <a:pPr>
                <a:defRPr/>
              </a:pPr>
              <a:t>4</a:t>
            </a:fld>
            <a:r>
              <a:rPr lang="pt-BR" dirty="0" smtClean="0"/>
              <a:t>/13</a:t>
            </a:r>
            <a:endParaRPr lang="pt-BR" dirty="0"/>
          </a:p>
        </p:txBody>
      </p:sp>
      <p:sp>
        <p:nvSpPr>
          <p:cNvPr id="26" name="CaixaDeTexto 25"/>
          <p:cNvSpPr txBox="1"/>
          <p:nvPr/>
        </p:nvSpPr>
        <p:spPr>
          <a:xfrm>
            <a:off x="1214414" y="2143116"/>
            <a:ext cx="6500858" cy="3046988"/>
          </a:xfrm>
          <a:prstGeom prst="rect">
            <a:avLst/>
          </a:prstGeom>
          <a:solidFill>
            <a:schemeClr val="accent6">
              <a:lumMod val="40000"/>
              <a:lumOff val="60000"/>
            </a:schemeClr>
          </a:solidFill>
          <a:ln/>
          <a:effectLst>
            <a:outerShdw blurRad="152400" dist="317500" dir="5400000" sx="90000" sy="-19000" rotWithShape="0">
              <a:prstClr val="black">
                <a:alpha val="15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pt-BR" sz="2400" dirty="0" smtClean="0">
                <a:latin typeface="Calibri" pitchFamily="34" charset="0"/>
              </a:rPr>
              <a:t>Parlamentar defensor das bandeiras nacionalistas desde a luta pela criação da Petrobras, foi cassado pelo primeiro Ato Institucional como represália a sua corajosa participação na CPI do Instituto Brasileiro de Ação Democrática - IBAD que apurou o recebimento de dólares provenientes dos Estados Unidos por segmentos de direita, inclusive militares.</a:t>
            </a:r>
            <a:endParaRPr lang="pt-BR" sz="2400" dirty="0">
              <a:latin typeface="Calibri" pitchFamily="34" charset="0"/>
            </a:endParaRPr>
          </a:p>
        </p:txBody>
      </p:sp>
      <p:sp>
        <p:nvSpPr>
          <p:cNvPr id="5" name="CaixaDeTexto 4"/>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ço Reservado para Número de Slide 11"/>
          <p:cNvSpPr>
            <a:spLocks noGrp="1"/>
          </p:cNvSpPr>
          <p:nvPr>
            <p:ph type="sldNum" sz="quarter" idx="12"/>
          </p:nvPr>
        </p:nvSpPr>
        <p:spPr/>
        <p:txBody>
          <a:bodyPr/>
          <a:lstStyle/>
          <a:p>
            <a:pPr>
              <a:defRPr/>
            </a:pPr>
            <a:fld id="{C0907652-5656-450B-B9E2-D997CC12C975}" type="slidenum">
              <a:rPr lang="pt-BR" smtClean="0"/>
              <a:pPr>
                <a:defRPr/>
              </a:pPr>
              <a:t>5</a:t>
            </a:fld>
            <a:r>
              <a:rPr lang="pt-BR" dirty="0" smtClean="0"/>
              <a:t>/13</a:t>
            </a:r>
            <a:endParaRPr lang="pt-BR" dirty="0"/>
          </a:p>
        </p:txBody>
      </p:sp>
      <p:sp>
        <p:nvSpPr>
          <p:cNvPr id="13" name="CaixaDeTexto 12"/>
          <p:cNvSpPr txBox="1"/>
          <p:nvPr/>
        </p:nvSpPr>
        <p:spPr>
          <a:xfrm>
            <a:off x="428596" y="1285860"/>
            <a:ext cx="8215370" cy="3046988"/>
          </a:xfrm>
          <a:prstGeom prst="rect">
            <a:avLst/>
          </a:prstGeom>
          <a:noFill/>
        </p:spPr>
        <p:txBody>
          <a:bodyPr wrap="square" rtlCol="0">
            <a:spAutoFit/>
          </a:bodyPr>
          <a:lstStyle/>
          <a:p>
            <a:pPr algn="just"/>
            <a:r>
              <a:rPr lang="pt-BR" sz="2400" dirty="0" smtClean="0">
                <a:latin typeface="Calibri" pitchFamily="34" charset="0"/>
              </a:rPr>
              <a:t>Não sendo militante de qualquer organização clandestina de oposição ao regime ditatorial, voltou a se instalar em seu país, mantendo atividade empresarial regular e próspera.</a:t>
            </a:r>
          </a:p>
          <a:p>
            <a:pPr algn="just"/>
            <a:endParaRPr lang="pt-BR" sz="2400" dirty="0" smtClean="0">
              <a:latin typeface="Calibri" pitchFamily="34" charset="0"/>
            </a:endParaRPr>
          </a:p>
          <a:p>
            <a:pPr algn="just"/>
            <a:r>
              <a:rPr lang="pt-BR" sz="2400" dirty="0" smtClean="0">
                <a:latin typeface="Calibri" pitchFamily="34" charset="0"/>
              </a:rPr>
              <a:t>Há registros de que, em 1970, teria reunido documentação empresarial a respeito de corrupção em contratos para a construção da ponte Rio - Niterói, obra conduzida como alta prioridade pelo regime militar.</a:t>
            </a:r>
            <a:endParaRPr lang="pt-BR" sz="2400" dirty="0">
              <a:latin typeface="Calibri" pitchFamily="34" charset="0"/>
            </a:endParaRPr>
          </a:p>
        </p:txBody>
      </p:sp>
      <p:sp>
        <p:nvSpPr>
          <p:cNvPr id="14" name="Retângulo 13"/>
          <p:cNvSpPr/>
          <p:nvPr/>
        </p:nvSpPr>
        <p:spPr>
          <a:xfrm>
            <a:off x="1000100" y="4572008"/>
            <a:ext cx="7286676" cy="156966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pt-BR" sz="2400" dirty="0" smtClean="0">
                <a:latin typeface="Calibri" pitchFamily="34" charset="0"/>
              </a:rPr>
              <a:t>No dia 20/01/1971 sua residência, no bairro do Leblon, Rio de Janeiro, foi invadida, vasculhada e ocupada por agentes dos órgãos de segurança. Rubens foi levado preso e essa foi a última vez que a família o viu. </a:t>
            </a:r>
          </a:p>
        </p:txBody>
      </p:sp>
      <p:sp>
        <p:nvSpPr>
          <p:cNvPr id="6" name="CaixaDeTexto 5"/>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3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6</a:t>
            </a:fld>
            <a:r>
              <a:rPr lang="pt-BR" dirty="0" smtClean="0"/>
              <a:t>/13</a:t>
            </a:r>
            <a:endParaRPr lang="pt-BR" dirty="0"/>
          </a:p>
        </p:txBody>
      </p:sp>
      <p:sp>
        <p:nvSpPr>
          <p:cNvPr id="8" name="Rectangle 1"/>
          <p:cNvSpPr>
            <a:spLocks noChangeArrowheads="1"/>
          </p:cNvSpPr>
          <p:nvPr/>
        </p:nvSpPr>
        <p:spPr bwMode="auto">
          <a:xfrm>
            <a:off x="428596" y="3857628"/>
            <a:ext cx="107157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endParaRPr lang="pt-BR" sz="2600" dirty="0" smtClean="0">
              <a:latin typeface="Calibri" pitchFamily="34" charset="0"/>
            </a:endParaRPr>
          </a:p>
        </p:txBody>
      </p:sp>
      <p:sp>
        <p:nvSpPr>
          <p:cNvPr id="14" name="Retângulo 13"/>
          <p:cNvSpPr/>
          <p:nvPr/>
        </p:nvSpPr>
        <p:spPr>
          <a:xfrm>
            <a:off x="357158" y="1214422"/>
            <a:ext cx="5786478" cy="461665"/>
          </a:xfrm>
          <a:prstGeom prst="rect">
            <a:avLst/>
          </a:prstGeom>
        </p:spPr>
        <p:txBody>
          <a:bodyPr wrap="square">
            <a:spAutoFit/>
          </a:bodyPr>
          <a:lstStyle/>
          <a:p>
            <a:pPr lvl="0"/>
            <a:r>
              <a:rPr lang="pt-BR" sz="2400" b="1" dirty="0" smtClean="0">
                <a:solidFill>
                  <a:srgbClr val="C00000"/>
                </a:solidFill>
                <a:latin typeface="Calibri" pitchFamily="34" charset="0"/>
              </a:rPr>
              <a:t>Honestino Monteiro Guimarães (1947-1973)</a:t>
            </a:r>
            <a:endParaRPr lang="pt-BR" sz="2400" dirty="0">
              <a:solidFill>
                <a:srgbClr val="C00000"/>
              </a:solidFill>
              <a:latin typeface="Calibri" pitchFamily="34" charset="0"/>
            </a:endParaRPr>
          </a:p>
        </p:txBody>
      </p:sp>
      <p:sp>
        <p:nvSpPr>
          <p:cNvPr id="11" name="Retângulo 10"/>
          <p:cNvSpPr/>
          <p:nvPr/>
        </p:nvSpPr>
        <p:spPr>
          <a:xfrm>
            <a:off x="357158" y="2000240"/>
            <a:ext cx="5500726" cy="4154984"/>
          </a:xfrm>
          <a:prstGeom prst="rect">
            <a:avLst/>
          </a:prstGeom>
        </p:spPr>
        <p:txBody>
          <a:bodyPr wrap="square">
            <a:spAutoFit/>
          </a:bodyPr>
          <a:lstStyle/>
          <a:p>
            <a:pPr algn="just"/>
            <a:r>
              <a:rPr lang="pt-BR" sz="2400" dirty="0" smtClean="0">
                <a:latin typeface="Calibri" pitchFamily="34" charset="0"/>
              </a:rPr>
              <a:t>Goiano de </a:t>
            </a:r>
            <a:r>
              <a:rPr lang="pt-BR" sz="2400" dirty="0" err="1" smtClean="0">
                <a:latin typeface="Calibri" pitchFamily="34" charset="0"/>
              </a:rPr>
              <a:t>Itaberaí</a:t>
            </a:r>
            <a:r>
              <a:rPr lang="pt-BR" sz="2400" dirty="0" smtClean="0">
                <a:latin typeface="Calibri" pitchFamily="34" charset="0"/>
              </a:rPr>
              <a:t>, em 1960, sua família se mudou para Brasília. Ainda secundarista, começou a atuar no Movimento Estudantil. Com apenas 17 anos, passou no vestibular de 1965 para cursar Geologia na Universidade de Brasília, obtendo o primeiro lugar. Presidente da UNE depois da interrupção de seu 30º Congresso em Ibiúna, casado com Isaura Botelho Guimarães, com quem teve a filha Juliana.</a:t>
            </a:r>
            <a:endParaRPr lang="pt-BR" sz="2400" b="1" dirty="0" smtClean="0">
              <a:solidFill>
                <a:srgbClr val="C00000"/>
              </a:solidFill>
              <a:latin typeface="Calibri" pitchFamily="34" charset="0"/>
            </a:endParaRPr>
          </a:p>
        </p:txBody>
      </p:sp>
      <p:pic>
        <p:nvPicPr>
          <p:cNvPr id="9219" name="Picture 3"/>
          <p:cNvPicPr>
            <a:picLocks noChangeAspect="1" noChangeArrowheads="1"/>
          </p:cNvPicPr>
          <p:nvPr/>
        </p:nvPicPr>
        <p:blipFill>
          <a:blip r:embed="rId2"/>
          <a:srcRect/>
          <a:stretch>
            <a:fillRect/>
          </a:stretch>
        </p:blipFill>
        <p:spPr bwMode="auto">
          <a:xfrm>
            <a:off x="6143636" y="1916657"/>
            <a:ext cx="2270084" cy="3155417"/>
          </a:xfrm>
          <a:prstGeom prst="rect">
            <a:avLst/>
          </a:prstGeom>
          <a:ln>
            <a:noFill/>
          </a:ln>
          <a:effectLst>
            <a:outerShdw blurRad="292100" dist="139700" dir="2700000" algn="tl" rotWithShape="0">
              <a:srgbClr val="333333">
                <a:alpha val="65000"/>
              </a:srgbClr>
            </a:outerShdw>
          </a:effectLst>
        </p:spPr>
      </p:pic>
      <p:sp>
        <p:nvSpPr>
          <p:cNvPr id="15" name="Retângulo 14"/>
          <p:cNvSpPr/>
          <p:nvPr/>
        </p:nvSpPr>
        <p:spPr>
          <a:xfrm>
            <a:off x="6072198" y="5072074"/>
            <a:ext cx="2512226" cy="276999"/>
          </a:xfrm>
          <a:prstGeom prst="rect">
            <a:avLst/>
          </a:prstGeom>
        </p:spPr>
        <p:txBody>
          <a:bodyPr wrap="none">
            <a:spAutoFit/>
          </a:bodyPr>
          <a:lstStyle/>
          <a:p>
            <a:r>
              <a:rPr lang="pt-BR" sz="1200" b="1" dirty="0" smtClean="0">
                <a:latin typeface="+mj-lt"/>
              </a:rPr>
              <a:t>Honestino Monteiro Guimarães </a:t>
            </a:r>
            <a:endParaRPr lang="pt-BR" sz="1200" b="1" dirty="0">
              <a:latin typeface="+mj-lt"/>
            </a:endParaRPr>
          </a:p>
        </p:txBody>
      </p:sp>
      <p:sp>
        <p:nvSpPr>
          <p:cNvPr id="9" name="CaixaDeTexto 8"/>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after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wheel(8)">
                                      <p:cBhvr>
                                        <p:cTn id="7" dur="30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7</a:t>
            </a:fld>
            <a:r>
              <a:rPr lang="pt-BR" dirty="0" smtClean="0"/>
              <a:t>/13</a:t>
            </a:r>
            <a:endParaRPr lang="pt-BR" dirty="0"/>
          </a:p>
        </p:txBody>
      </p:sp>
      <p:sp>
        <p:nvSpPr>
          <p:cNvPr id="8" name="Rectangle 1"/>
          <p:cNvSpPr>
            <a:spLocks noChangeArrowheads="1"/>
          </p:cNvSpPr>
          <p:nvPr/>
        </p:nvSpPr>
        <p:spPr bwMode="auto">
          <a:xfrm>
            <a:off x="428596" y="3857628"/>
            <a:ext cx="107157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endParaRPr lang="pt-BR" sz="2600" dirty="0" smtClean="0">
              <a:latin typeface="Calibri" pitchFamily="34" charset="0"/>
            </a:endParaRPr>
          </a:p>
        </p:txBody>
      </p:sp>
      <p:sp>
        <p:nvSpPr>
          <p:cNvPr id="7" name="Retângulo 6"/>
          <p:cNvSpPr/>
          <p:nvPr/>
        </p:nvSpPr>
        <p:spPr>
          <a:xfrm>
            <a:off x="571472" y="1285860"/>
            <a:ext cx="8215370" cy="1200329"/>
          </a:xfrm>
          <a:prstGeom prst="rect">
            <a:avLst/>
          </a:prstGeom>
        </p:spPr>
        <p:txBody>
          <a:bodyPr wrap="square">
            <a:spAutoFit/>
          </a:bodyPr>
          <a:lstStyle/>
          <a:p>
            <a:pPr algn="just"/>
            <a:r>
              <a:rPr lang="pt-BR" sz="2400" dirty="0" smtClean="0">
                <a:latin typeface="Calibri" pitchFamily="34" charset="0"/>
              </a:rPr>
              <a:t>Durante uma de suas prisões, sem se candidatar, foi eleito presidente da Federação dos Estudantes da Universidade de Brasília - FEUB.</a:t>
            </a:r>
            <a:endParaRPr lang="pt-BR" sz="2400" dirty="0">
              <a:latin typeface="Calibri" pitchFamily="34" charset="0"/>
            </a:endParaRPr>
          </a:p>
        </p:txBody>
      </p:sp>
      <p:sp>
        <p:nvSpPr>
          <p:cNvPr id="9" name="Retângulo 8"/>
          <p:cNvSpPr/>
          <p:nvPr/>
        </p:nvSpPr>
        <p:spPr>
          <a:xfrm>
            <a:off x="571472" y="2347264"/>
            <a:ext cx="7929586" cy="1938992"/>
          </a:xfrm>
          <a:prstGeom prst="rect">
            <a:avLst/>
          </a:prstGeom>
        </p:spPr>
        <p:txBody>
          <a:bodyPr wrap="square">
            <a:spAutoFit/>
          </a:bodyPr>
          <a:lstStyle/>
          <a:p>
            <a:pPr algn="just"/>
            <a:r>
              <a:rPr lang="pt-BR" sz="2400" dirty="0" smtClean="0">
                <a:latin typeface="Calibri" pitchFamily="34" charset="0"/>
              </a:rPr>
              <a:t>Em 29/08, a violenta invasão policial do campus da Universidade de Brasília teve como um de seus objetivos localizar Honestino, que foi preso sob intensa pancadaria. Foi sua prisão mais longa e, depois de solto, passou a viver na clandestinidade.</a:t>
            </a:r>
            <a:endParaRPr lang="pt-BR" sz="2400" dirty="0">
              <a:latin typeface="Calibri" pitchFamily="34" charset="0"/>
            </a:endParaRPr>
          </a:p>
        </p:txBody>
      </p:sp>
      <p:sp>
        <p:nvSpPr>
          <p:cNvPr id="12" name="Retângulo 11"/>
          <p:cNvSpPr/>
          <p:nvPr/>
        </p:nvSpPr>
        <p:spPr>
          <a:xfrm>
            <a:off x="571472" y="4192510"/>
            <a:ext cx="8143932" cy="2308324"/>
          </a:xfrm>
          <a:prstGeom prst="rect">
            <a:avLst/>
          </a:prstGeom>
        </p:spPr>
        <p:txBody>
          <a:bodyPr wrap="square">
            <a:spAutoFit/>
          </a:bodyPr>
          <a:lstStyle/>
          <a:p>
            <a:pPr algn="just"/>
            <a:r>
              <a:rPr lang="pt-BR" sz="2400" dirty="0" smtClean="0">
                <a:latin typeface="Calibri" pitchFamily="34" charset="0"/>
              </a:rPr>
              <a:t>Três dias antes da edição do AI-5, deixou Brasília e se escondeu em Goiânia. A mãe de Honestino relatou que, naquele período, sua casa chegou a ser invadida mais de dez vezes por agentes policiais. Numa dessas invasões de domicílio, Norton, o irmão mais novo de Honestino, foi levado preso para revelar seu paradeiro. </a:t>
            </a:r>
            <a:endParaRPr lang="pt-BR" sz="2400" dirty="0">
              <a:latin typeface="Calibri" pitchFamily="34" charset="0"/>
            </a:endParaRPr>
          </a:p>
        </p:txBody>
      </p:sp>
      <p:sp>
        <p:nvSpPr>
          <p:cNvPr id="10" name="CaixaDeTexto 9"/>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8</a:t>
            </a:fld>
            <a:r>
              <a:rPr lang="pt-BR" dirty="0" smtClean="0"/>
              <a:t>/13</a:t>
            </a:r>
            <a:endParaRPr lang="pt-BR" dirty="0"/>
          </a:p>
        </p:txBody>
      </p:sp>
      <p:sp>
        <p:nvSpPr>
          <p:cNvPr id="6" name="CaixaDeTexto 5"/>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 </a:t>
            </a:r>
            <a:r>
              <a:rPr lang="pt-BR" sz="2000" b="1" dirty="0">
                <a:solidFill>
                  <a:srgbClr val="C00000"/>
                </a:solidFill>
                <a:latin typeface="Calibri" pitchFamily="34" charset="0"/>
              </a:rPr>
              <a:t>- </a:t>
            </a:r>
            <a:r>
              <a:rPr lang="pt-BR" sz="2000" b="1" dirty="0" smtClean="0">
                <a:latin typeface="Calibri" pitchFamily="34" charset="0"/>
              </a:rPr>
              <a:t>O Contexto Internacional e Nacional</a:t>
            </a:r>
            <a:endParaRPr lang="pt-BR" sz="2000" b="1" dirty="0">
              <a:solidFill>
                <a:srgbClr val="FF0000"/>
              </a:solidFill>
              <a:latin typeface="Calibri" pitchFamily="34" charset="0"/>
            </a:endParaRPr>
          </a:p>
        </p:txBody>
      </p:sp>
      <p:sp>
        <p:nvSpPr>
          <p:cNvPr id="8" name="Retângulo 7"/>
          <p:cNvSpPr/>
          <p:nvPr/>
        </p:nvSpPr>
        <p:spPr>
          <a:xfrm>
            <a:off x="571472" y="1357298"/>
            <a:ext cx="7929618" cy="1200329"/>
          </a:xfrm>
          <a:prstGeom prst="rect">
            <a:avLst/>
          </a:prstGeom>
        </p:spPr>
        <p:txBody>
          <a:bodyPr wrap="square">
            <a:spAutoFit/>
          </a:bodyPr>
          <a:lstStyle/>
          <a:p>
            <a:pPr algn="just"/>
            <a:r>
              <a:rPr lang="pt-BR" sz="2400" dirty="0" smtClean="0">
                <a:latin typeface="Calibri" pitchFamily="34" charset="0"/>
              </a:rPr>
              <a:t>Na luta para soltar Norton, o pai de Honestino ficou praticamente três noites sem dormir e, como </a:t>
            </a:r>
            <a:r>
              <a:rPr lang="pt-BR" sz="2400" dirty="0" err="1" smtClean="0">
                <a:latin typeface="Calibri" pitchFamily="34" charset="0"/>
              </a:rPr>
              <a:t>consequência</a:t>
            </a:r>
            <a:r>
              <a:rPr lang="pt-BR" sz="2400" dirty="0" smtClean="0">
                <a:latin typeface="Calibri" pitchFamily="34" charset="0"/>
              </a:rPr>
              <a:t>, dormiu ao volante no trânsito, morrendo em 17/12/1968.</a:t>
            </a:r>
            <a:endParaRPr lang="pt-BR" sz="2400" dirty="0">
              <a:latin typeface="Calibri" pitchFamily="34" charset="0"/>
            </a:endParaRPr>
          </a:p>
        </p:txBody>
      </p:sp>
      <p:sp>
        <p:nvSpPr>
          <p:cNvPr id="16" name="Retângulo 15"/>
          <p:cNvSpPr/>
          <p:nvPr/>
        </p:nvSpPr>
        <p:spPr>
          <a:xfrm>
            <a:off x="571472" y="4276090"/>
            <a:ext cx="5500726" cy="1938992"/>
          </a:xfrm>
          <a:prstGeom prst="rect">
            <a:avLst/>
          </a:prstGeom>
        </p:spPr>
        <p:txBody>
          <a:bodyPr wrap="square">
            <a:spAutoFit/>
          </a:bodyPr>
          <a:lstStyle/>
          <a:p>
            <a:pPr algn="just"/>
            <a:r>
              <a:rPr lang="pt-BR" sz="2400" dirty="0" smtClean="0">
                <a:latin typeface="Calibri" pitchFamily="34" charset="0"/>
              </a:rPr>
              <a:t>No final de 1972, transferiu se para o Rio de Janeiro, onde foi preso pelo CENIMAR em 10/10/1973. Sua mãe o procurou por todas unidades de segurança e chegou a obter a promessa de que poderia visitá-lo.</a:t>
            </a:r>
            <a:endParaRPr lang="pt-BR" sz="2400" dirty="0">
              <a:latin typeface="Calibri" pitchFamily="34" charset="0"/>
            </a:endParaRPr>
          </a:p>
        </p:txBody>
      </p:sp>
      <p:pic>
        <p:nvPicPr>
          <p:cNvPr id="7174" name="Picture 6"/>
          <p:cNvPicPr>
            <a:picLocks noChangeAspect="1" noChangeArrowheads="1"/>
          </p:cNvPicPr>
          <p:nvPr/>
        </p:nvPicPr>
        <p:blipFill>
          <a:blip r:embed="rId2"/>
          <a:srcRect/>
          <a:stretch>
            <a:fillRect/>
          </a:stretch>
        </p:blipFill>
        <p:spPr bwMode="auto">
          <a:xfrm>
            <a:off x="6215074" y="3143248"/>
            <a:ext cx="2143140" cy="3114696"/>
          </a:xfrm>
          <a:prstGeom prst="rect">
            <a:avLst/>
          </a:prstGeom>
          <a:ln>
            <a:noFill/>
          </a:ln>
          <a:effectLst>
            <a:outerShdw blurRad="292100" dist="139700" dir="2700000" algn="tl" rotWithShape="0">
              <a:srgbClr val="333333">
                <a:alpha val="65000"/>
              </a:srgbClr>
            </a:outerShdw>
          </a:effectLst>
        </p:spPr>
      </p:pic>
      <p:sp>
        <p:nvSpPr>
          <p:cNvPr id="18" name="Retângulo 17"/>
          <p:cNvSpPr/>
          <p:nvPr/>
        </p:nvSpPr>
        <p:spPr>
          <a:xfrm>
            <a:off x="500034" y="2643182"/>
            <a:ext cx="7786742" cy="1200329"/>
          </a:xfrm>
          <a:prstGeom prst="rect">
            <a:avLst/>
          </a:prstGeom>
        </p:spPr>
        <p:txBody>
          <a:bodyPr wrap="square">
            <a:spAutoFit/>
          </a:bodyPr>
          <a:lstStyle/>
          <a:p>
            <a:r>
              <a:rPr lang="pt-BR" sz="2400" dirty="0" smtClean="0">
                <a:latin typeface="Calibri" pitchFamily="34" charset="0"/>
              </a:rPr>
              <a:t>Entre 1969 e 1972, Honestino viveu em São Paulo desempenhando as atividades de dirigente </a:t>
            </a:r>
          </a:p>
          <a:p>
            <a:r>
              <a:rPr lang="pt-BR" sz="2400" dirty="0" smtClean="0">
                <a:latin typeface="Calibri" pitchFamily="34" charset="0"/>
              </a:rPr>
              <a:t>da UNE e militante da Ação Popular - AP. </a:t>
            </a:r>
            <a:endParaRPr lang="pt-BR" sz="2400" dirty="0">
              <a:latin typeface="Calibri" pitchFamily="34" charset="0"/>
            </a:endParaRPr>
          </a:p>
        </p:txBody>
      </p:sp>
      <p:sp>
        <p:nvSpPr>
          <p:cNvPr id="9" name="CaixaDeTexto 8"/>
          <p:cNvSpPr txBox="1"/>
          <p:nvPr/>
        </p:nvSpPr>
        <p:spPr>
          <a:xfrm>
            <a:off x="1081062" y="4381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with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0" fill="hold"/>
                                        <p:tgtEl>
                                          <p:spTgt spid="7174"/>
                                        </p:tgtEl>
                                        <p:attrNameLst>
                                          <p:attrName>ppt_w</p:attrName>
                                        </p:attrNameLst>
                                      </p:cBhvr>
                                      <p:tavLst>
                                        <p:tav tm="0" fmla="#ppt_w*sin(2.5*pi*$)">
                                          <p:val>
                                            <p:fltVal val="0"/>
                                          </p:val>
                                        </p:tav>
                                        <p:tav tm="100000">
                                          <p:val>
                                            <p:fltVal val="1"/>
                                          </p:val>
                                        </p:tav>
                                      </p:tavLst>
                                    </p:anim>
                                    <p:anim calcmode="lin" valueType="num">
                                      <p:cBhvr>
                                        <p:cTn id="8" dur="5000" fill="hold"/>
                                        <p:tgtEl>
                                          <p:spTgt spid="717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p:cNvSpPr>
            <a:spLocks noGrp="1"/>
          </p:cNvSpPr>
          <p:nvPr>
            <p:ph type="sldNum" sz="quarter" idx="12"/>
          </p:nvPr>
        </p:nvSpPr>
        <p:spPr/>
        <p:txBody>
          <a:bodyPr/>
          <a:lstStyle/>
          <a:p>
            <a:pPr>
              <a:defRPr/>
            </a:pPr>
            <a:fld id="{C0907652-5656-450B-B9E2-D997CC12C975}" type="slidenum">
              <a:rPr lang="pt-BR" smtClean="0"/>
              <a:pPr>
                <a:defRPr/>
              </a:pPr>
              <a:t>9</a:t>
            </a:fld>
            <a:r>
              <a:rPr lang="pt-BR" dirty="0" smtClean="0"/>
              <a:t>/13</a:t>
            </a:r>
            <a:endParaRPr lang="pt-BR" dirty="0"/>
          </a:p>
        </p:txBody>
      </p:sp>
      <p:pic>
        <p:nvPicPr>
          <p:cNvPr id="9" name="Imagem 8" descr="b.gif"/>
          <p:cNvPicPr>
            <a:picLocks noChangeAspect="1"/>
          </p:cNvPicPr>
          <p:nvPr/>
        </p:nvPicPr>
        <p:blipFill>
          <a:blip r:embed="rId2"/>
          <a:stretch>
            <a:fillRect/>
          </a:stretch>
        </p:blipFill>
        <p:spPr>
          <a:xfrm>
            <a:off x="4567237" y="3424237"/>
            <a:ext cx="9525" cy="9525"/>
          </a:xfrm>
          <a:prstGeom prst="rect">
            <a:avLst/>
          </a:prstGeom>
        </p:spPr>
      </p:pic>
      <p:sp>
        <p:nvSpPr>
          <p:cNvPr id="14" name="Retângulo 13"/>
          <p:cNvSpPr/>
          <p:nvPr/>
        </p:nvSpPr>
        <p:spPr>
          <a:xfrm>
            <a:off x="500034" y="1071546"/>
            <a:ext cx="5072098" cy="461665"/>
          </a:xfrm>
          <a:prstGeom prst="rect">
            <a:avLst/>
          </a:prstGeom>
        </p:spPr>
        <p:txBody>
          <a:bodyPr wrap="square">
            <a:spAutoFit/>
          </a:bodyPr>
          <a:lstStyle/>
          <a:p>
            <a:pPr lvl="0"/>
            <a:r>
              <a:rPr lang="pt-BR" sz="2400" b="1" dirty="0" smtClean="0">
                <a:solidFill>
                  <a:srgbClr val="C00000"/>
                </a:solidFill>
                <a:latin typeface="Calibri" pitchFamily="34" charset="0"/>
              </a:rPr>
              <a:t>Vladimir Herzog (1937 – 1975)</a:t>
            </a:r>
            <a:endParaRPr lang="pt-BR" sz="2400" dirty="0">
              <a:solidFill>
                <a:srgbClr val="C00000"/>
              </a:solidFill>
              <a:latin typeface="Calibri" pitchFamily="34" charset="0"/>
            </a:endParaRPr>
          </a:p>
        </p:txBody>
      </p:sp>
      <p:sp>
        <p:nvSpPr>
          <p:cNvPr id="15" name="Retângulo 14"/>
          <p:cNvSpPr/>
          <p:nvPr/>
        </p:nvSpPr>
        <p:spPr>
          <a:xfrm>
            <a:off x="428596" y="1418570"/>
            <a:ext cx="7929618" cy="1938992"/>
          </a:xfrm>
          <a:prstGeom prst="rect">
            <a:avLst/>
          </a:prstGeom>
        </p:spPr>
        <p:txBody>
          <a:bodyPr wrap="square">
            <a:spAutoFit/>
          </a:bodyPr>
          <a:lstStyle/>
          <a:p>
            <a:pPr algn="just"/>
            <a:r>
              <a:rPr lang="pt-BR" sz="2400" dirty="0" smtClean="0">
                <a:latin typeface="Calibri" pitchFamily="34" charset="0"/>
              </a:rPr>
              <a:t> Nascido na Croácia, antiga Iugoslávia, chegou ao Brasil aos nove anos de idade. Brasileiro naturalizado, começou a carreira de jornalista em 1959 no jornal </a:t>
            </a:r>
            <a:r>
              <a:rPr lang="pt-BR" sz="2400" i="1" dirty="0" smtClean="0">
                <a:latin typeface="Calibri" pitchFamily="34" charset="0"/>
              </a:rPr>
              <a:t>O Estado de São Paulo</a:t>
            </a:r>
            <a:r>
              <a:rPr lang="pt-BR" sz="2400" dirty="0" smtClean="0">
                <a:latin typeface="Calibri" pitchFamily="34" charset="0"/>
              </a:rPr>
              <a:t>, onde foi repórter, redator e finalmente chefe de reportagem. </a:t>
            </a:r>
            <a:endParaRPr lang="pt-BR" sz="2400" dirty="0">
              <a:latin typeface="Calibri" pitchFamily="34" charset="0"/>
            </a:endParaRPr>
          </a:p>
        </p:txBody>
      </p:sp>
      <p:pic>
        <p:nvPicPr>
          <p:cNvPr id="6161" name="Picture 17"/>
          <p:cNvPicPr>
            <a:picLocks noChangeAspect="1" noChangeArrowheads="1"/>
          </p:cNvPicPr>
          <p:nvPr/>
        </p:nvPicPr>
        <p:blipFill>
          <a:blip r:embed="rId3"/>
          <a:srcRect/>
          <a:stretch>
            <a:fillRect/>
          </a:stretch>
        </p:blipFill>
        <p:spPr bwMode="auto">
          <a:xfrm>
            <a:off x="5715008" y="3000372"/>
            <a:ext cx="2428892" cy="3614192"/>
          </a:xfrm>
          <a:prstGeom prst="rect">
            <a:avLst/>
          </a:prstGeom>
          <a:solidFill>
            <a:srgbClr val="FFFFFF">
              <a:shade val="85000"/>
            </a:srgbClr>
          </a:solidFill>
          <a:ln w="762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6" name="Retângulo 25"/>
          <p:cNvSpPr/>
          <p:nvPr/>
        </p:nvSpPr>
        <p:spPr>
          <a:xfrm>
            <a:off x="785786" y="3714752"/>
            <a:ext cx="4572000" cy="2308324"/>
          </a:xfrm>
          <a:prstGeom prst="rect">
            <a:avLst/>
          </a:prstGeom>
        </p:spPr>
        <p:txBody>
          <a:bodyPr>
            <a:spAutoFit/>
          </a:bodyPr>
          <a:lstStyle/>
          <a:p>
            <a:pPr algn="just"/>
            <a:r>
              <a:rPr lang="pt-BR" sz="2400" dirty="0" smtClean="0">
                <a:latin typeface="Calibri" pitchFamily="34" charset="0"/>
              </a:rPr>
              <a:t>Em 1965, se estabeleceu em Londres durante dois anos, onde trabalhou como produtor e locutor da BBC. De volta ao Brasil trabalhou durante cinco anos como editor cultural da revista Visão.</a:t>
            </a:r>
            <a:endParaRPr lang="pt-BR" sz="2400" dirty="0">
              <a:latin typeface="Calibri" pitchFamily="34" charset="0"/>
            </a:endParaRPr>
          </a:p>
        </p:txBody>
      </p:sp>
      <p:sp>
        <p:nvSpPr>
          <p:cNvPr id="10" name="CaixaDeTexto 9"/>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19 – </a:t>
            </a:r>
            <a:r>
              <a:rPr lang="pt-BR" sz="2000" b="1" dirty="0" smtClean="0">
                <a:latin typeface="Calibri" pitchFamily="34" charset="0"/>
              </a:rPr>
              <a:t>Os Casos Emblemáticos</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6161"/>
                                        </p:tgtEl>
                                        <p:attrNameLst>
                                          <p:attrName>style.visibility</p:attrName>
                                        </p:attrNameLst>
                                      </p:cBhvr>
                                      <p:to>
                                        <p:strVal val="visible"/>
                                      </p:to>
                                    </p:set>
                                    <p:anim calcmode="lin" valueType="num">
                                      <p:cBhvr>
                                        <p:cTn id="7" dur="2000" fill="hold"/>
                                        <p:tgtEl>
                                          <p:spTgt spid="6161"/>
                                        </p:tgtEl>
                                        <p:attrNameLst>
                                          <p:attrName>ppt_w</p:attrName>
                                        </p:attrNameLst>
                                      </p:cBhvr>
                                      <p:tavLst>
                                        <p:tav tm="0">
                                          <p:val>
                                            <p:fltVal val="0"/>
                                          </p:val>
                                        </p:tav>
                                        <p:tav tm="100000">
                                          <p:val>
                                            <p:strVal val="#ppt_w"/>
                                          </p:val>
                                        </p:tav>
                                      </p:tavLst>
                                    </p:anim>
                                    <p:anim calcmode="lin" valueType="num">
                                      <p:cBhvr>
                                        <p:cTn id="8" dur="2000" fill="hold"/>
                                        <p:tgtEl>
                                          <p:spTgt spid="6161"/>
                                        </p:tgtEl>
                                        <p:attrNameLst>
                                          <p:attrName>ppt_h</p:attrName>
                                        </p:attrNameLst>
                                      </p:cBhvr>
                                      <p:tavLst>
                                        <p:tav tm="0">
                                          <p:val>
                                            <p:fltVal val="0"/>
                                          </p:val>
                                        </p:tav>
                                        <p:tav tm="100000">
                                          <p:val>
                                            <p:strVal val="#ppt_h"/>
                                          </p:val>
                                        </p:tav>
                                      </p:tavLst>
                                    </p:anim>
                                    <p:anim calcmode="lin" valueType="num">
                                      <p:cBhvr>
                                        <p:cTn id="9" dur="2000" fill="hold"/>
                                        <p:tgtEl>
                                          <p:spTgt spid="6161"/>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616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Viagem">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Escritório Clá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5048</TotalTime>
  <Words>1338</Words>
  <Application>Microsoft Office PowerPoint</Application>
  <PresentationFormat>Apresentação na tela (4:3)</PresentationFormat>
  <Paragraphs>81</Paragraphs>
  <Slides>13</Slides>
  <Notes>1</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Papel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Cleia</dc:creator>
  <cp:lastModifiedBy>Cleia</cp:lastModifiedBy>
  <cp:revision>575</cp:revision>
  <dcterms:created xsi:type="dcterms:W3CDTF">2009-05-14T20:59:51Z</dcterms:created>
  <dcterms:modified xsi:type="dcterms:W3CDTF">2009-07-13T20:38:36Z</dcterms:modified>
</cp:coreProperties>
</file>