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notesMasterIdLst>
    <p:notesMasterId r:id="rId13"/>
  </p:notesMasterIdLst>
  <p:handoutMasterIdLst>
    <p:handoutMasterId r:id="rId14"/>
  </p:handoutMasterIdLst>
  <p:sldIdLst>
    <p:sldId id="258" r:id="rId2"/>
    <p:sldId id="284" r:id="rId3"/>
    <p:sldId id="259" r:id="rId4"/>
    <p:sldId id="287" r:id="rId5"/>
    <p:sldId id="288" r:id="rId6"/>
    <p:sldId id="260" r:id="rId7"/>
    <p:sldId id="281" r:id="rId8"/>
    <p:sldId id="273" r:id="rId9"/>
    <p:sldId id="261" r:id="rId10"/>
    <p:sldId id="285" r:id="rId11"/>
    <p:sldId id="268" r:id="rId12"/>
  </p:sldIdLst>
  <p:sldSz cx="9144000" cy="6858000" type="screen4x3"/>
  <p:notesSz cx="6858000" cy="9144000"/>
  <p:defaultTextStyle>
    <a:defPPr>
      <a:defRPr lang="pt-BR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9933"/>
    <a:srgbClr val="ED6D03"/>
    <a:srgbClr val="FF0066"/>
    <a:srgbClr val="CC00CC"/>
    <a:srgbClr val="FF66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 autoAdjust="0"/>
    <p:restoredTop sz="94658" autoAdjust="0"/>
  </p:normalViewPr>
  <p:slideViewPr>
    <p:cSldViewPr>
      <p:cViewPr varScale="1">
        <p:scale>
          <a:sx n="69" d="100"/>
          <a:sy n="69" d="100"/>
        </p:scale>
        <p:origin x="-546" y="-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D41603F-566E-4B0A-94E3-1938CFEFC072}" type="datetimeFigureOut">
              <a:rPr lang="pt-BR" smtClean="0"/>
              <a:pPr/>
              <a:t>13/7/2009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258FBD1-738E-4AF3-99F1-6CC739B6D85E}" type="slidenum">
              <a:rPr lang="pt-BR" smtClean="0"/>
              <a:pPr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EDB4713-4D87-4DB1-97C6-505AEE12DC09}" type="datetimeFigureOut">
              <a:rPr lang="pt-BR" smtClean="0"/>
              <a:pPr/>
              <a:t>13/7/2009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12F79AF-378D-49A1-9133-09C0C320240E}" type="slidenum">
              <a:rPr lang="pt-BR" smtClean="0"/>
              <a:pPr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12F79AF-378D-49A1-9133-09C0C320240E}" type="slidenum">
              <a:rPr lang="pt-BR" smtClean="0"/>
              <a:pPr/>
              <a:t>1</a:t>
            </a:fld>
            <a:endParaRPr lang="pt-B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ubtítulo 8"/>
          <p:cNvSpPr>
            <a:spLocks noGrp="1"/>
          </p:cNvSpPr>
          <p:nvPr>
            <p:ph type="subTitle" idx="1"/>
          </p:nvPr>
        </p:nvSpPr>
        <p:spPr>
          <a:xfrm>
            <a:off x="457200" y="3699804"/>
            <a:ext cx="8305800" cy="1143000"/>
          </a:xfrm>
        </p:spPr>
        <p:txBody>
          <a:bodyPr>
            <a:noAutofit/>
          </a:bodyPr>
          <a:lstStyle>
            <a:lvl1pPr marL="0" indent="0" algn="ctr">
              <a:buNone/>
              <a:defRPr sz="2200" spc="10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pt-BR" smtClean="0"/>
              <a:t>Clique para editar o estilo do subtítulo mestre</a:t>
            </a:r>
            <a:endParaRPr kumimoji="0" lang="en-US"/>
          </a:p>
        </p:txBody>
      </p:sp>
      <p:sp>
        <p:nvSpPr>
          <p:cNvPr id="28" name="Título 27"/>
          <p:cNvSpPr>
            <a:spLocks noGrp="1"/>
          </p:cNvSpPr>
          <p:nvPr>
            <p:ph type="ctrTitle"/>
          </p:nvPr>
        </p:nvSpPr>
        <p:spPr>
          <a:xfrm>
            <a:off x="457200" y="1433732"/>
            <a:ext cx="8305800" cy="1981200"/>
          </a:xfrm>
          <a:ln w="6350" cap="rnd">
            <a:noFill/>
          </a:ln>
        </p:spPr>
        <p:txBody>
          <a:bodyPr anchor="b" anchorCtr="0">
            <a:noAutofit/>
          </a:bodyPr>
          <a:lstStyle>
            <a:lvl1pPr algn="ctr">
              <a:defRPr lang="en-US" sz="4800" b="0" dirty="0">
                <a:ln w="3200">
                  <a:solidFill>
                    <a:schemeClr val="bg2">
                      <a:shade val="7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50800" dist="25400" dir="13500000">
                    <a:srgbClr val="000000">
                      <a:alpha val="70000"/>
                    </a:srgbClr>
                  </a:innerShdw>
                </a:effectLst>
              </a:defRPr>
            </a:lvl1pPr>
          </a:lstStyle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cxnSp>
        <p:nvCxnSpPr>
          <p:cNvPr id="8" name="Conector reto 7"/>
          <p:cNvCxnSpPr/>
          <p:nvPr/>
        </p:nvCxnSpPr>
        <p:spPr>
          <a:xfrm>
            <a:off x="1463626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Conector reto 12"/>
          <p:cNvCxnSpPr/>
          <p:nvPr/>
        </p:nvCxnSpPr>
        <p:spPr>
          <a:xfrm>
            <a:off x="4708574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Elipse 13"/>
          <p:cNvSpPr/>
          <p:nvPr/>
        </p:nvSpPr>
        <p:spPr>
          <a:xfrm>
            <a:off x="4540348" y="3526302"/>
            <a:ext cx="45720" cy="45720"/>
          </a:xfrm>
          <a:prstGeom prst="ellipse">
            <a:avLst/>
          </a:prstGeom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2">
            <a:schemeClr val="accent2"/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Espaço Reservado para Data 1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0662A16A-D185-4B48-A8CD-5DA57B0E2C39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16" name="Espaço Reservado para Número de Slide 1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432E3DC8-423D-4111-8941-38EFD054DACE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17" name="Espaço Reservado para Rodapé 16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</p:spTree>
  </p:cSld>
  <p:clrMapOvr>
    <a:masterClrMapping/>
  </p:clrMapOvr>
  <p:transition>
    <p:push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ço Reservado para Conteúdo 8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14" name="Espaço Reservado para Data 13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pPr>
              <a:defRPr/>
            </a:pPr>
            <a:fld id="{DFEE0245-91DF-4C85-AD9D-CB3EAD1DBDEB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15" name="Espaço Reservado para Número de Slide 14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 algn="ctr">
              <a:defRPr/>
            </a:lvl1pPr>
          </a:lstStyle>
          <a:p>
            <a:pPr>
              <a:defRPr/>
            </a:pPr>
            <a:fld id="{71704C48-8926-4CBC-ADDD-BB48FA6255B4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16" name="Espaço Reservado para Rodapé 15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17" name="Título 16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</p:spTree>
  </p:cSld>
  <p:clrMapOvr>
    <a:masterClrMapping/>
  </p:clrMapOvr>
  <p:transition>
    <p:push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247B5B98-9A8F-4B7F-8D27-22825B2183F6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60241C8-D059-407A-BD31-5A9F8CE3F88B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685800" y="3505200"/>
            <a:ext cx="7924800" cy="1371600"/>
          </a:xfrm>
        </p:spPr>
        <p:txBody>
          <a:bodyPr>
            <a:noAutofit/>
          </a:bodyPr>
          <a:lstStyle>
            <a:lvl1pPr algn="l" rtl="0">
              <a:spcBef>
                <a:spcPct val="0"/>
              </a:spcBef>
              <a:buNone/>
              <a:defRPr lang="en-US" sz="4800" b="0" dirty="0">
                <a:ln w="3200">
                  <a:solidFill>
                    <a:schemeClr val="bg2">
                      <a:shade val="2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38100" dist="25400" dir="13500000">
                    <a:prstClr val="black">
                      <a:alpha val="70000"/>
                    </a:prstClr>
                  </a:innerShdw>
                </a:effectLst>
              </a:defRPr>
            </a:lvl1pPr>
          </a:lstStyle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685800" y="4958864"/>
            <a:ext cx="7924800" cy="984736"/>
          </a:xfrm>
        </p:spPr>
        <p:txBody>
          <a:bodyPr anchor="t"/>
          <a:lstStyle>
            <a:lvl1pPr marL="0" indent="0">
              <a:buNone/>
              <a:defRPr sz="2000" spc="10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</p:txBody>
      </p:sp>
      <p:cxnSp>
        <p:nvCxnSpPr>
          <p:cNvPr id="7" name="Conector reto 6"/>
          <p:cNvCxnSpPr/>
          <p:nvPr/>
        </p:nvCxnSpPr>
        <p:spPr>
          <a:xfrm>
            <a:off x="685800" y="4916992"/>
            <a:ext cx="7924800" cy="4301"/>
          </a:xfrm>
          <a:prstGeom prst="line">
            <a:avLst/>
          </a:prstGeom>
          <a:noFill/>
          <a:ln w="9525" cap="flat" cmpd="sng" algn="ctr">
            <a:solidFill>
              <a:srgbClr val="E9E9E8"/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push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43FF481C-812C-4182-929E-3AD4F4F3CFD4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35F3673D-6A3D-4E79-99F1-F619AA439E44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11" name="Espaço Reservado para Conteúdo 10"/>
          <p:cNvSpPr>
            <a:spLocks noGrp="1"/>
          </p:cNvSpPr>
          <p:nvPr>
            <p:ph sz="half" idx="1"/>
          </p:nvPr>
        </p:nvSpPr>
        <p:spPr>
          <a:xfrm>
            <a:off x="457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13" name="Espaço Reservado para Conteúdo 12"/>
          <p:cNvSpPr>
            <a:spLocks noGrp="1"/>
          </p:cNvSpPr>
          <p:nvPr>
            <p:ph sz="half" idx="2"/>
          </p:nvPr>
        </p:nvSpPr>
        <p:spPr>
          <a:xfrm>
            <a:off x="4648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</p:spTree>
  </p:cSld>
  <p:clrMapOvr>
    <a:masterClrMapping/>
  </p:clrMapOvr>
  <p:transition>
    <p:push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DBF45EE-7F30-416E-8BCA-E1154C370564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34EAADD2-83D5-4F68-ABE4-DBC9BA9EF67A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  <a:sp3d prstMaterial="flat"/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</p:txBody>
      </p:sp>
      <p:sp>
        <p:nvSpPr>
          <p:cNvPr id="32" name="Espaço Reservado para Conteúdo 31"/>
          <p:cNvSpPr>
            <a:spLocks noGrp="1"/>
          </p:cNvSpPr>
          <p:nvPr>
            <p:ph sz="half" idx="2"/>
          </p:nvPr>
        </p:nvSpPr>
        <p:spPr>
          <a:xfrm>
            <a:off x="457200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34" name="Espaço Reservado para Conteúdo 33"/>
          <p:cNvSpPr>
            <a:spLocks noGrp="1"/>
          </p:cNvSpPr>
          <p:nvPr>
            <p:ph sz="quarter" idx="4"/>
          </p:nvPr>
        </p:nvSpPr>
        <p:spPr>
          <a:xfrm>
            <a:off x="4649788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155448"/>
            <a:ext cx="82296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12" name="Espaço Reservado para Texto 11"/>
          <p:cNvSpPr>
            <a:spLocks noGrp="1"/>
          </p:cNvSpPr>
          <p:nvPr>
            <p:ph type="body" idx="3"/>
          </p:nvPr>
        </p:nvSpPr>
        <p:spPr>
          <a:xfrm>
            <a:off x="4648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 baseline="0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</p:txBody>
      </p:sp>
      <p:cxnSp>
        <p:nvCxnSpPr>
          <p:cNvPr id="10" name="Conector reto 9"/>
          <p:cNvCxnSpPr/>
          <p:nvPr/>
        </p:nvCxnSpPr>
        <p:spPr>
          <a:xfrm>
            <a:off x="562945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Conector reto 16"/>
          <p:cNvCxnSpPr/>
          <p:nvPr/>
        </p:nvCxnSpPr>
        <p:spPr>
          <a:xfrm>
            <a:off x="4754880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push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0027277F-3B70-4E30-AAD6-EFBE2CFC35C0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B1C0330-1A9A-4538-9E98-2CDB1AC954F4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</p:spTree>
  </p:cSld>
  <p:clrMapOvr>
    <a:masterClrMapping/>
  </p:clrMapOvr>
  <p:transition>
    <p:push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1D56F3A6-AF8C-4BE6-9059-4E9BAFD4FAD2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</p:spTree>
  </p:cSld>
  <p:clrMapOvr>
    <a:masterClrMapping/>
  </p:clrMapOvr>
  <p:transition>
    <p:push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Espaço Reservado para Conteúdo 28"/>
          <p:cNvSpPr>
            <a:spLocks noGrp="1"/>
          </p:cNvSpPr>
          <p:nvPr>
            <p:ph sz="quarter" idx="1"/>
          </p:nvPr>
        </p:nvSpPr>
        <p:spPr>
          <a:xfrm>
            <a:off x="457200" y="457200"/>
            <a:ext cx="6248400" cy="5715000"/>
          </a:xfrm>
        </p:spPr>
        <p:txBody>
          <a:bodyPr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2"/>
          </p:nvPr>
        </p:nvSpPr>
        <p:spPr>
          <a:xfrm>
            <a:off x="6781800" y="1600200"/>
            <a:ext cx="1984248" cy="3733800"/>
          </a:xfrm>
        </p:spPr>
        <p:txBody>
          <a:bodyPr tIns="45720" bIns="45720"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</p:txBody>
      </p:sp>
      <p:sp>
        <p:nvSpPr>
          <p:cNvPr id="31" name="Título 30"/>
          <p:cNvSpPr>
            <a:spLocks noGrp="1"/>
          </p:cNvSpPr>
          <p:nvPr>
            <p:ph type="title"/>
          </p:nvPr>
        </p:nvSpPr>
        <p:spPr>
          <a:xfrm>
            <a:off x="6781800" y="457200"/>
            <a:ext cx="19812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8" name="Espaço Reservado para Data 7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pPr>
              <a:defRPr/>
            </a:pPr>
            <a:fld id="{F1270479-A53A-4728-B069-1710156BEC98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pPr>
              <a:defRPr/>
            </a:pPr>
            <a:fld id="{DF69B2B3-798A-4371-9138-A0006428FFE3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10" name="Espaço Reservado para Rodapé 9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</p:spTree>
  </p:cSld>
  <p:clrMapOvr>
    <a:masterClrMapping/>
  </p:clrMapOvr>
  <p:transition>
    <p:push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6629400" y="457200"/>
            <a:ext cx="20574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457200" y="457200"/>
            <a:ext cx="6019800" cy="5562600"/>
          </a:xfrm>
          <a:solidFill>
            <a:schemeClr val="tx2">
              <a:tint val="40000"/>
            </a:schemeClr>
          </a:solidFill>
          <a:effectLst>
            <a:outerShdw blurRad="88900" sx="103000" sy="103000" algn="ctr" rotWithShape="0">
              <a:prstClr val="black">
                <a:alpha val="32000"/>
              </a:prstClr>
            </a:outerShdw>
            <a:softEdge rad="127000"/>
          </a:effectLst>
        </p:spPr>
        <p:txBody>
          <a:bodyPr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</a:lstStyle>
          <a:p>
            <a:r>
              <a:rPr kumimoji="0" lang="pt-BR" smtClean="0"/>
              <a:t>Clique no ícone para adicionar uma imagem</a:t>
            </a:r>
            <a:endParaRPr kumimoji="0" lang="en-US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6629400" y="1600200"/>
            <a:ext cx="2057400" cy="4419600"/>
          </a:xfrm>
        </p:spPr>
        <p:txBody>
          <a:bodyPr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FontTx/>
              <a:buNone/>
              <a:defRPr sz="1600" b="0">
                <a:solidFill>
                  <a:schemeClr val="tx2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</p:txBody>
      </p:sp>
      <p:sp>
        <p:nvSpPr>
          <p:cNvPr id="8" name="Espaço Reservado para Data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B04BADCB-35B1-4DBD-8416-60BEFA2DC6AD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F60B8E41-6238-4177-8AB0-1EADC0918D52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10" name="Espaço Reservado para Rodapé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</p:spTree>
  </p:cSld>
  <p:clrMapOvr>
    <a:masterClrMapping/>
  </p:clrMapOvr>
  <p:transition>
    <p:push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B4A55F0F-30D7-4AD8-968F-90602E59EEA6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B417F833-A429-49B8-AEAF-080EEB237D22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</p:spTree>
  </p:cSld>
  <p:clrMapOvr>
    <a:masterClrMapping/>
  </p:clrMapOvr>
  <p:transition>
    <p:push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pt-BR" smtClean="0"/>
              <a:t>Clique para editar os estilos do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85597FC2-EC9C-4003-8C54-1E527C52544E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5A300654-27EE-4D54-B15E-DA7EA2F9C4EA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</p:spTree>
  </p:cSld>
  <p:clrMapOvr>
    <a:masterClrMapping/>
  </p:clrMapOvr>
  <p:transition>
    <p:push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alphaModFix amt="50000"/>
            <a:duotone>
              <a:schemeClr val="accent1">
                <a:shade val="45000"/>
                <a:satMod val="135000"/>
              </a:schemeClr>
              <a:prstClr val="white"/>
            </a:duotone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ço Reservado para Texto 8"/>
          <p:cNvSpPr>
            <a:spLocks noGrp="1"/>
          </p:cNvSpPr>
          <p:nvPr>
            <p:ph type="body" idx="1"/>
          </p:nvPr>
        </p:nvSpPr>
        <p:spPr>
          <a:xfrm>
            <a:off x="457200" y="1447800"/>
            <a:ext cx="8229600" cy="46783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pt-BR" smtClean="0"/>
              <a:t>Clique para editar os estilos do texto mestre</a:t>
            </a:r>
          </a:p>
          <a:p>
            <a:pPr lvl="1" eaLnBrk="1" latinLnBrk="0" hangingPunct="1"/>
            <a:r>
              <a:rPr kumimoji="0" lang="pt-BR" smtClean="0"/>
              <a:t>Segundo nível</a:t>
            </a:r>
          </a:p>
          <a:p>
            <a:pPr lvl="2" eaLnBrk="1" latinLnBrk="0" hangingPunct="1"/>
            <a:r>
              <a:rPr kumimoji="0" lang="pt-BR" smtClean="0"/>
              <a:t>Terceiro nível</a:t>
            </a:r>
          </a:p>
          <a:p>
            <a:pPr lvl="3" eaLnBrk="1" latinLnBrk="0" hangingPunct="1"/>
            <a:r>
              <a:rPr kumimoji="0" lang="pt-BR" smtClean="0"/>
              <a:t>Quarto nível</a:t>
            </a:r>
          </a:p>
          <a:p>
            <a:pPr lvl="4" eaLnBrk="1" latinLnBrk="0" hangingPunct="1"/>
            <a:r>
              <a:rPr kumimoji="0" lang="pt-BR" smtClean="0"/>
              <a:t>Quinto nível</a:t>
            </a:r>
            <a:endParaRPr kumimoji="0" lang="en-US"/>
          </a:p>
        </p:txBody>
      </p:sp>
      <p:sp>
        <p:nvSpPr>
          <p:cNvPr id="24" name="Espaço Reservado para Data 23"/>
          <p:cNvSpPr>
            <a:spLocks noGrp="1"/>
          </p:cNvSpPr>
          <p:nvPr>
            <p:ph type="dt" sz="half" idx="2"/>
          </p:nvPr>
        </p:nvSpPr>
        <p:spPr>
          <a:xfrm>
            <a:off x="5791200" y="6203667"/>
            <a:ext cx="2590800" cy="384048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65C247E8-0C3B-4E89-A17C-02907ACC231C}" type="datetime1">
              <a:rPr lang="pt-BR" smtClean="0"/>
              <a:pPr>
                <a:defRPr/>
              </a:pPr>
              <a:t>13/7/2009</a:t>
            </a:fld>
            <a:endParaRPr lang="pt-BR"/>
          </a:p>
        </p:txBody>
      </p:sp>
      <p:sp>
        <p:nvSpPr>
          <p:cNvPr id="10" name="Espaço Reservado para Rodapé 9"/>
          <p:cNvSpPr>
            <a:spLocks noGrp="1"/>
          </p:cNvSpPr>
          <p:nvPr>
            <p:ph type="ftr" sz="quarter" idx="3"/>
          </p:nvPr>
        </p:nvSpPr>
        <p:spPr>
          <a:xfrm>
            <a:off x="2133600" y="6203667"/>
            <a:ext cx="358140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22" name="Espaço Reservado para Número de Slide 21"/>
          <p:cNvSpPr>
            <a:spLocks noGrp="1"/>
          </p:cNvSpPr>
          <p:nvPr>
            <p:ph type="sldNum" sz="quarter" idx="4"/>
          </p:nvPr>
        </p:nvSpPr>
        <p:spPr>
          <a:xfrm>
            <a:off x="8410575" y="6181531"/>
            <a:ext cx="609600" cy="457200"/>
          </a:xfrm>
          <a:prstGeom prst="rect">
            <a:avLst/>
          </a:prstGeom>
          <a:noFill/>
        </p:spPr>
        <p:txBody>
          <a:bodyPr vert="horz" lIns="0" tIns="0" rIns="0" bIns="0" anchor="ctr" anchorCtr="0">
            <a:noAutofit/>
          </a:bodyPr>
          <a:lstStyle>
            <a:lvl1pPr algn="ctr" eaLnBrk="1" latinLnBrk="0" hangingPunct="1">
              <a:defRPr kumimoji="0" sz="1600" baseline="0">
                <a:solidFill>
                  <a:schemeClr val="tx2"/>
                </a:solidFill>
              </a:defRPr>
            </a:lvl1pPr>
          </a:lstStyle>
          <a:p>
            <a:pPr>
              <a:defRPr/>
            </a:pPr>
            <a:fld id="{C104B705-FB4A-44AE-98CD-3073F7BF0BD1}" type="slidenum">
              <a:rPr lang="pt-BR" smtClean="0"/>
              <a:pPr>
                <a:defRPr/>
              </a:pPr>
              <a:t>‹nº›</a:t>
            </a:fld>
            <a:endParaRPr lang="pt-BR"/>
          </a:p>
        </p:txBody>
      </p:sp>
      <p:sp>
        <p:nvSpPr>
          <p:cNvPr id="5" name="Espaço Reservado para Título 4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219200"/>
          </a:xfrm>
          <a:prstGeom prst="rect">
            <a:avLst/>
          </a:prstGeom>
          <a:ln w="6350" cap="rnd">
            <a:noFill/>
          </a:ln>
        </p:spPr>
        <p:txBody>
          <a:bodyPr vert="horz" anchor="b" anchorCtr="0">
            <a:normAutofit/>
          </a:bodyPr>
          <a:lstStyle/>
          <a:p>
            <a:r>
              <a:rPr kumimoji="0" lang="pt-BR" smtClean="0"/>
              <a:t>Clique para editar o estilo do título mestre</a:t>
            </a:r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ransition>
    <p:push/>
  </p:transition>
  <p:hf hdr="0" ftr="0" dt="0"/>
  <p:txStyles>
    <p:titleStyle>
      <a:lvl1pPr algn="l" rtl="0" eaLnBrk="1" latinLnBrk="0" hangingPunct="1">
        <a:spcBef>
          <a:spcPct val="0"/>
        </a:spcBef>
        <a:buNone/>
        <a:defRPr kumimoji="0" lang="en-US" sz="4200" b="0" kern="1200" spc="-100" baseline="0" dirty="0">
          <a:ln w="3200">
            <a:solidFill>
              <a:schemeClr val="bg2">
                <a:shade val="75000"/>
                <a:alpha val="25000"/>
              </a:schemeClr>
            </a:solidFill>
            <a:prstDash val="solid"/>
            <a:round/>
          </a:ln>
          <a:solidFill>
            <a:srgbClr val="F9F9F9"/>
          </a:solidFill>
          <a:effectLst>
            <a:innerShdw blurRad="50800" dist="25400" dir="13500000">
              <a:prstClr val="black">
                <a:alpha val="70000"/>
              </a:prstClr>
            </a:innerShdw>
          </a:effectLst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2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/>
        <a:buChar char="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2pPr>
      <a:lvl3pPr marL="1005840" indent="-228600" algn="l" rtl="0" eaLnBrk="1" latinLnBrk="0" hangingPunct="1">
        <a:spcBef>
          <a:spcPts val="300"/>
        </a:spcBef>
        <a:buClr>
          <a:schemeClr val="accent2">
            <a:shade val="50000"/>
          </a:schemeClr>
        </a:buClr>
        <a:buSzPct val="85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82880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6pPr>
      <a:lvl7pPr marL="201168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56032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wm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gi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wmf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aixaDeTexto 1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  <p:sp>
        <p:nvSpPr>
          <p:cNvPr id="2052" name="CaixaDeTexto 9"/>
          <p:cNvSpPr txBox="1">
            <a:spLocks noChangeArrowheads="1"/>
          </p:cNvSpPr>
          <p:nvPr/>
        </p:nvSpPr>
        <p:spPr bwMode="auto">
          <a:xfrm>
            <a:off x="3071802" y="3071810"/>
            <a:ext cx="5214974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400" dirty="0" smtClean="0">
                <a:latin typeface="Calibri" pitchFamily="34" charset="0"/>
              </a:rPr>
              <a:t> Apresentar como o regime autoritário se impôs sobre a sociedade brasileira por meio do terror e da violência.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2053" name="CaixaDeTexto 10"/>
          <p:cNvSpPr txBox="1">
            <a:spLocks noChangeArrowheads="1"/>
          </p:cNvSpPr>
          <p:nvPr/>
        </p:nvSpPr>
        <p:spPr bwMode="auto">
          <a:xfrm>
            <a:off x="1500166" y="1571612"/>
            <a:ext cx="2281202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pt-BR" sz="2400" b="1" dirty="0" smtClean="0">
                <a:solidFill>
                  <a:srgbClr val="C00000"/>
                </a:solidFill>
                <a:latin typeface="Calibri" pitchFamily="34" charset="0"/>
              </a:rPr>
              <a:t>Objetivo </a:t>
            </a:r>
            <a:r>
              <a:rPr lang="pt-BR" sz="2400" b="1" dirty="0">
                <a:solidFill>
                  <a:srgbClr val="C00000"/>
                </a:solidFill>
                <a:latin typeface="Calibri" pitchFamily="34" charset="0"/>
              </a:rPr>
              <a:t>da aula</a:t>
            </a:r>
          </a:p>
        </p:txBody>
      </p:sp>
      <p:pic>
        <p:nvPicPr>
          <p:cNvPr id="2059" name="Picture 11" descr="C:\Documents and Settings\Administrador\Configurações locais\Temporary Internet Files\Content.IE5\JHDW83QR\MCj03259220000[1].wmf"/>
          <p:cNvPicPr>
            <a:picLocks noChangeAspect="1" noChangeArrowheads="1"/>
          </p:cNvPicPr>
          <p:nvPr/>
        </p:nvPicPr>
        <p:blipFill>
          <a:blip r:embed="rId3"/>
          <a:stretch>
            <a:fillRect/>
          </a:stretch>
        </p:blipFill>
        <p:spPr bwMode="auto">
          <a:xfrm>
            <a:off x="633084" y="2643182"/>
            <a:ext cx="2152966" cy="1970077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1</a:t>
            </a:fld>
            <a:r>
              <a:rPr lang="pt-BR" dirty="0" smtClean="0"/>
              <a:t>/11</a:t>
            </a:r>
            <a:endParaRPr lang="pt-BR" dirty="0"/>
          </a:p>
        </p:txBody>
      </p:sp>
    </p:spTree>
  </p:cSld>
  <p:clrMapOvr>
    <a:masterClrMapping/>
  </p:clrMapOvr>
  <p:transition spd="med"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2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10" name="CaixaDeTexto 9"/>
          <p:cNvSpPr txBox="1"/>
          <p:nvPr/>
        </p:nvSpPr>
        <p:spPr>
          <a:xfrm>
            <a:off x="4572000" y="3071810"/>
            <a:ext cx="26962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dirty="0" smtClean="0"/>
              <a:t> </a:t>
            </a:r>
            <a:endParaRPr lang="pt-BR" dirty="0"/>
          </a:p>
        </p:txBody>
      </p:sp>
      <p:pic>
        <p:nvPicPr>
          <p:cNvPr id="4100" name="Picture 4" descr="http://www.otempo.com.br/capa/img/transp.gi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5575" y="-84138"/>
            <a:ext cx="47625" cy="47625"/>
          </a:xfrm>
          <a:prstGeom prst="rect">
            <a:avLst/>
          </a:prstGeom>
          <a:noFill/>
        </p:spPr>
      </p:pic>
      <p:sp>
        <p:nvSpPr>
          <p:cNvPr id="19" name="Retângulo 18"/>
          <p:cNvSpPr/>
          <p:nvPr/>
        </p:nvSpPr>
        <p:spPr>
          <a:xfrm>
            <a:off x="571472" y="1071546"/>
            <a:ext cx="807249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000" dirty="0" smtClean="0">
                <a:latin typeface="Calibri" pitchFamily="34" charset="0"/>
              </a:rPr>
              <a:t>Como vimos, após o golpe de Estado, os militares prenderam e torturaram centenas de lideranças em todo o país.</a:t>
            </a:r>
            <a:endParaRPr lang="pt-BR" sz="2000" dirty="0">
              <a:latin typeface="Calibri" pitchFamily="34" charset="0"/>
            </a:endParaRPr>
          </a:p>
        </p:txBody>
      </p:sp>
      <p:sp>
        <p:nvSpPr>
          <p:cNvPr id="12" name="Retângulo 11"/>
          <p:cNvSpPr/>
          <p:nvPr/>
        </p:nvSpPr>
        <p:spPr>
          <a:xfrm>
            <a:off x="571472" y="1857364"/>
            <a:ext cx="7929618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000" dirty="0" smtClean="0">
                <a:latin typeface="Calibri" pitchFamily="34" charset="0"/>
              </a:rPr>
              <a:t>A evolução das técnicas de tortura submetia o torturado a horrores como:</a:t>
            </a:r>
            <a:endParaRPr lang="pt-BR" sz="2000" dirty="0">
              <a:latin typeface="Calibri" pitchFamily="34" charset="0"/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571472" y="2357430"/>
            <a:ext cx="7715304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000" b="1" dirty="0" smtClean="0">
                <a:latin typeface="Calibri" pitchFamily="34" charset="0"/>
              </a:rPr>
              <a:t> “telefone”  - </a:t>
            </a:r>
            <a:r>
              <a:rPr lang="pt-BR" sz="2000" dirty="0" smtClean="0">
                <a:latin typeface="Calibri" pitchFamily="34" charset="0"/>
              </a:rPr>
              <a:t>tapa que se aplica simultaneamente, com as mãos em concha, nos dois ouvidos da vítima, muitas vezes lhe estourando os tímpanos; </a:t>
            </a:r>
          </a:p>
        </p:txBody>
      </p:sp>
      <p:pic>
        <p:nvPicPr>
          <p:cNvPr id="12291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572132" y="3571876"/>
            <a:ext cx="2757488" cy="234679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4" name="Retângulo 13"/>
          <p:cNvSpPr/>
          <p:nvPr/>
        </p:nvSpPr>
        <p:spPr>
          <a:xfrm>
            <a:off x="571472" y="3429000"/>
            <a:ext cx="4572000" cy="3170099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000" b="1" dirty="0" smtClean="0">
                <a:latin typeface="Calibri" pitchFamily="34" charset="0"/>
              </a:rPr>
              <a:t> “pau-de-arara” </a:t>
            </a:r>
            <a:r>
              <a:rPr lang="pt-BR" sz="2000" dirty="0" smtClean="0">
                <a:latin typeface="Calibri" pitchFamily="34" charset="0"/>
              </a:rPr>
              <a:t>- pau roliço que, depois de passado entre ambos os joelhos e cotovelos flexionados, é suspenso em dois suportes, ficando a vítima de cabeça para baixo e como que de cócoras, sujeita a pancadas e choques elétricos; </a:t>
            </a:r>
          </a:p>
          <a:p>
            <a:pPr algn="just"/>
            <a:endParaRPr lang="pt-BR" sz="2000" dirty="0" smtClean="0">
              <a:latin typeface="Calibri" pitchFamily="34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pt-BR" sz="2000" b="1" dirty="0" smtClean="0">
                <a:latin typeface="Calibri" pitchFamily="34" charset="0"/>
              </a:rPr>
              <a:t> “banho chinês” - </a:t>
            </a:r>
            <a:r>
              <a:rPr lang="pt-BR" sz="2000" dirty="0" smtClean="0">
                <a:latin typeface="Calibri" pitchFamily="34" charset="0"/>
              </a:rPr>
              <a:t>mergulhar a cabeça da vítima em uma tina de água fervida ou de óleo até quase sufocá-la.</a:t>
            </a:r>
            <a:endParaRPr lang="pt-BR" sz="2000" dirty="0">
              <a:latin typeface="Calibri" pitchFamily="34" charset="0"/>
            </a:endParaRPr>
          </a:p>
        </p:txBody>
      </p:sp>
      <p:sp>
        <p:nvSpPr>
          <p:cNvPr id="15" name="CaixaDeTexto 14"/>
          <p:cNvSpPr txBox="1"/>
          <p:nvPr/>
        </p:nvSpPr>
        <p:spPr>
          <a:xfrm>
            <a:off x="5599822" y="6000768"/>
            <a:ext cx="268695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1200" b="1" dirty="0" smtClean="0">
                <a:latin typeface="+mj-lt"/>
              </a:rPr>
              <a:t>Representação do “pau-de-arara” </a:t>
            </a:r>
            <a:endParaRPr lang="pt-BR" sz="1200" b="1" dirty="0">
              <a:latin typeface="+mj-lt"/>
            </a:endParaRPr>
          </a:p>
        </p:txBody>
      </p:sp>
      <p:sp>
        <p:nvSpPr>
          <p:cNvPr id="17" name="CaixaDeTexto 16"/>
          <p:cNvSpPr txBox="1"/>
          <p:nvPr/>
        </p:nvSpPr>
        <p:spPr>
          <a:xfrm rot="16200000">
            <a:off x="7919152" y="4582442"/>
            <a:ext cx="1093569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800" dirty="0" smtClean="0">
                <a:latin typeface="Calibri" pitchFamily="34" charset="0"/>
              </a:rPr>
              <a:t>Figura: Expo 500 anos</a:t>
            </a:r>
            <a:endParaRPr lang="pt-BR" sz="800" dirty="0">
              <a:latin typeface="Calibri" pitchFamily="34" charset="0"/>
            </a:endParaRPr>
          </a:p>
        </p:txBody>
      </p:sp>
      <p:sp>
        <p:nvSpPr>
          <p:cNvPr id="18" name="CaixaDeTexto 17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3000" fill="hold"/>
                                        <p:tgtEl>
                                          <p:spTgt spid="1229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1229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3000" fill="hold"/>
                                        <p:tgtEl>
                                          <p:spTgt spid="1229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3000"/>
                                        <p:tgtEl>
                                          <p:spTgt spid="122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3000"/>
                            </p:stCondLst>
                            <p:childTnLst>
                              <p:par>
                                <p:cTn id="1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3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Espaço Reservado para Número de Slide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3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26" name="CaixaDeTexto 25"/>
          <p:cNvSpPr txBox="1"/>
          <p:nvPr/>
        </p:nvSpPr>
        <p:spPr>
          <a:xfrm>
            <a:off x="428596" y="1500174"/>
            <a:ext cx="821537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Os torturadores acreditavam que seus prisioneiros sabiam de segredos vitais, como os nomes de seus contatos russos ou de militares brasileiros que seriam exterminados. 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11" name="Retângulo 10"/>
          <p:cNvSpPr/>
          <p:nvPr/>
        </p:nvSpPr>
        <p:spPr>
          <a:xfrm>
            <a:off x="642910" y="3714752"/>
            <a:ext cx="464347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b="1" dirty="0" smtClean="0">
                <a:solidFill>
                  <a:srgbClr val="C00000"/>
                </a:solidFill>
                <a:latin typeface="Calibri" pitchFamily="34" charset="0"/>
              </a:rPr>
              <a:t>A tortura começou em decorrência da oposição armada, guerrilhas, que se levantou contra o governo?</a:t>
            </a:r>
            <a:endParaRPr lang="pt-BR" sz="2400" b="1" dirty="0">
              <a:solidFill>
                <a:srgbClr val="C00000"/>
              </a:solidFill>
              <a:latin typeface="Calibri" pitchFamily="34" charset="0"/>
            </a:endParaRPr>
          </a:p>
        </p:txBody>
      </p:sp>
      <p:pic>
        <p:nvPicPr>
          <p:cNvPr id="9" name="Picture 2" descr="C:\Documents and Settings\Administrador\Configurações locais\Temporary Internet Files\Content.IE5\IXP7CMAL\MCj03710760000[1].wm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143636" y="3286124"/>
            <a:ext cx="1571636" cy="2091273"/>
          </a:xfrm>
          <a:prstGeom prst="rect">
            <a:avLst/>
          </a:prstGeom>
          <a:noFill/>
        </p:spPr>
      </p:pic>
      <p:sp>
        <p:nvSpPr>
          <p:cNvPr id="8" name="CaixaDeTexto 7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2000" tmFilter="0, 0; .2, .5; .8, .5; 1, 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1000" autoRev="1" fill="hold"/>
                                        <p:tgtEl>
                                          <p:spTgt spid="9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6" presetClass="emph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" dur="2000" tmFilter="0, 0; .2, .5; .8, .5; 1, 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1" dur="1000" autoRev="1" fill="hold"/>
                                        <p:tgtEl>
                                          <p:spTgt spid="9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Espaço Reservado para Número de Slide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4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9" name="Retângulo 8"/>
          <p:cNvSpPr/>
          <p:nvPr/>
        </p:nvSpPr>
        <p:spPr>
          <a:xfrm>
            <a:off x="642910" y="2214554"/>
            <a:ext cx="7786742" cy="1938992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solidFill>
                  <a:schemeClr val="tx1"/>
                </a:solidFill>
                <a:latin typeface="Calibri" pitchFamily="34" charset="0"/>
              </a:rPr>
              <a:t>A tortura era exercida muito antes do aparecimento de qualquer oposição armada.  No Rio de Janeiro, existiam dois centros de torturas: o Centro de Informações da Marinha - CENIMAR e o DOPS (a polícia política do estado da Guanabara). </a:t>
            </a:r>
            <a:endParaRPr lang="pt-BR" sz="2400" dirty="0">
              <a:solidFill>
                <a:schemeClr val="tx1"/>
              </a:solidFill>
              <a:latin typeface="Calibri" pitchFamily="34" charset="0"/>
            </a:endParaRPr>
          </a:p>
        </p:txBody>
      </p:sp>
      <p:sp>
        <p:nvSpPr>
          <p:cNvPr id="10" name="Retângulo 9"/>
          <p:cNvSpPr/>
          <p:nvPr/>
        </p:nvSpPr>
        <p:spPr>
          <a:xfrm>
            <a:off x="928662" y="4786322"/>
            <a:ext cx="7929618" cy="1200329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O DOPS, um instrumento a serviço do </a:t>
            </a:r>
            <a:r>
              <a:rPr lang="pt-BR" sz="2400" dirty="0" smtClean="0">
                <a:latin typeface="Calibri" pitchFamily="34" charset="0"/>
              </a:rPr>
              <a:t>e </a:t>
            </a:r>
            <a:r>
              <a:rPr lang="pt-BR" sz="2400" dirty="0" smtClean="0">
                <a:latin typeface="Calibri" pitchFamily="34" charset="0"/>
              </a:rPr>
              <a:t>governador </a:t>
            </a:r>
            <a:r>
              <a:rPr lang="pt-BR" sz="2400" dirty="0" smtClean="0">
                <a:latin typeface="Calibri" pitchFamily="34" charset="0"/>
              </a:rPr>
              <a:t>Carlos </a:t>
            </a:r>
            <a:r>
              <a:rPr lang="pt-BR" sz="2400" dirty="0" smtClean="0">
                <a:latin typeface="Calibri" pitchFamily="34" charset="0"/>
              </a:rPr>
              <a:t>Lacerda, fora aparelhado para caçar o pessoal da </a:t>
            </a:r>
            <a:r>
              <a:rPr lang="pt-BR" sz="2400" dirty="0" smtClean="0">
                <a:latin typeface="Calibri" pitchFamily="34" charset="0"/>
              </a:rPr>
              <a:t>esquerda, líderes </a:t>
            </a:r>
            <a:r>
              <a:rPr lang="pt-BR" sz="2400" dirty="0" smtClean="0">
                <a:latin typeface="Calibri" pitchFamily="34" charset="0"/>
              </a:rPr>
              <a:t>das organizações sindicais, religiosas e estudantis.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4000496" y="1500174"/>
            <a:ext cx="1714512" cy="52322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pt-BR" sz="2800" b="1" dirty="0" smtClean="0">
                <a:solidFill>
                  <a:srgbClr val="C00000"/>
                </a:solidFill>
                <a:latin typeface="Arial Black" pitchFamily="34" charset="0"/>
              </a:rPr>
              <a:t>  NÃO!!</a:t>
            </a:r>
            <a:endParaRPr lang="pt-BR" sz="2800" b="1" dirty="0">
              <a:solidFill>
                <a:srgbClr val="C00000"/>
              </a:solidFill>
              <a:latin typeface="Arial Black" pitchFamily="34" charset="0"/>
            </a:endParaRPr>
          </a:p>
        </p:txBody>
      </p:sp>
      <p:sp>
        <p:nvSpPr>
          <p:cNvPr id="8" name="CaixaDeTexto 7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1000" tmFilter="0, 0; .2, .5; .8, .5; 1, 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500" autoRev="1" fill="hold"/>
                                        <p:tgtEl>
                                          <p:spTgt spid="1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6" presetClass="emph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" dur="1000" tmFilter="0, 0; .2, .5; .8, .5; 1, 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1" dur="500" autoRev="1" fill="hold"/>
                                        <p:tgtEl>
                                          <p:spTgt spid="1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000"/>
                            </p:stCondLst>
                            <p:childTnLst>
                              <p:par>
                                <p:cTn id="13" presetID="26" presetClass="emph" presetSubtype="0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4" dur="3000" tmFilter="0, 0; .2, .5; .8, .5; 1, 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5" dur="1500" autoRev="1" fill="hold"/>
                                        <p:tgtEl>
                                          <p:spTgt spid="1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5000"/>
                            </p:stCondLst>
                            <p:childTnLst>
                              <p:par>
                                <p:cTn id="17" presetID="3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9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" accel="100000" fill="hold">
                                          <p:stCondLst>
                                            <p:cond delay="9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1" grpId="1" animBg="1"/>
      <p:bldP spid="11" grpId="2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5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8" name="Rectangle 1"/>
          <p:cNvSpPr>
            <a:spLocks noChangeArrowheads="1"/>
          </p:cNvSpPr>
          <p:nvPr/>
        </p:nvSpPr>
        <p:spPr bwMode="auto">
          <a:xfrm>
            <a:off x="428596" y="3857628"/>
            <a:ext cx="1071570" cy="4924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just"/>
            <a:endParaRPr lang="pt-BR" sz="2600" dirty="0" smtClean="0">
              <a:latin typeface="Calibri" pitchFamily="34" charset="0"/>
            </a:endParaRPr>
          </a:p>
        </p:txBody>
      </p:sp>
      <p:sp>
        <p:nvSpPr>
          <p:cNvPr id="14" name="Retângulo 13"/>
          <p:cNvSpPr/>
          <p:nvPr/>
        </p:nvSpPr>
        <p:spPr>
          <a:xfrm>
            <a:off x="357158" y="1285860"/>
            <a:ext cx="8001056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 Após o golpe, a tortura continuou nos dez dias entre a deposição de Goulart e a eleição de Castelo Branco, embora no Nordeste tenha continuado até junho. </a:t>
            </a:r>
          </a:p>
        </p:txBody>
      </p:sp>
      <p:sp>
        <p:nvSpPr>
          <p:cNvPr id="11" name="Retângulo 10"/>
          <p:cNvSpPr/>
          <p:nvPr/>
        </p:nvSpPr>
        <p:spPr>
          <a:xfrm>
            <a:off x="571472" y="3071810"/>
            <a:ext cx="4000528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b="1" dirty="0" smtClean="0">
                <a:solidFill>
                  <a:srgbClr val="C00000"/>
                </a:solidFill>
                <a:latin typeface="Calibri" pitchFamily="34" charset="0"/>
              </a:rPr>
              <a:t> </a:t>
            </a:r>
            <a:r>
              <a:rPr lang="pt-BR" sz="2400" dirty="0" smtClean="0">
                <a:latin typeface="Calibri" pitchFamily="34" charset="0"/>
              </a:rPr>
              <a:t>O número dos detidos em conseqüência do golpe só pode ser estimado entre 10.000 e 50.000. Muitos foram libertados dentro de dias, e outros, de semanas. </a:t>
            </a:r>
            <a:endParaRPr lang="pt-BR" sz="2400" b="1" dirty="0" smtClean="0">
              <a:solidFill>
                <a:srgbClr val="C00000"/>
              </a:solidFill>
              <a:latin typeface="Calibri" pitchFamily="34" charset="0"/>
            </a:endParaRPr>
          </a:p>
        </p:txBody>
      </p:sp>
      <p:pic>
        <p:nvPicPr>
          <p:cNvPr id="9217" name="Picture 1" descr="C:\Documents and Settings\Administrador\Configurações locais\Temporary Internet Files\Content.IE5\8DUJG96N\MPj04006540000[1]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14876" y="2786058"/>
            <a:ext cx="3901440" cy="259994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9" name="CaixaDeTexto 8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0" fill="hold"/>
                                        <p:tgtEl>
                                          <p:spTgt spid="92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0" fill="hold"/>
                                        <p:tgtEl>
                                          <p:spTgt spid="92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6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8" name="Rectangle 1"/>
          <p:cNvSpPr>
            <a:spLocks noChangeArrowheads="1"/>
          </p:cNvSpPr>
          <p:nvPr/>
        </p:nvSpPr>
        <p:spPr bwMode="auto">
          <a:xfrm>
            <a:off x="428596" y="3857628"/>
            <a:ext cx="1071570" cy="4924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just"/>
            <a:endParaRPr lang="pt-BR" sz="2600" dirty="0" smtClean="0">
              <a:latin typeface="Calibri" pitchFamily="34" charset="0"/>
            </a:endParaRPr>
          </a:p>
        </p:txBody>
      </p:sp>
      <p:sp>
        <p:nvSpPr>
          <p:cNvPr id="7" name="Retângulo 6"/>
          <p:cNvSpPr/>
          <p:nvPr/>
        </p:nvSpPr>
        <p:spPr>
          <a:xfrm>
            <a:off x="571472" y="1357298"/>
            <a:ext cx="4857784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Os apologistas da repressão costumavam dizer que os possíveis excessos seriam insignificantes em comparação com o que a esquerda teria perpetrado se houvesse conquistado o poder. 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9" name="Retângulo 8"/>
          <p:cNvSpPr/>
          <p:nvPr/>
        </p:nvSpPr>
        <p:spPr>
          <a:xfrm>
            <a:off x="5000628" y="4143380"/>
            <a:ext cx="3428992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No entanto, permanecia o fato de que elementos da polícia e das forças armadas, devidamente autorizadas, recorreram à tortura.</a:t>
            </a:r>
            <a:endParaRPr lang="pt-BR" sz="2400" dirty="0">
              <a:latin typeface="Calibri" pitchFamily="34" charset="0"/>
            </a:endParaRPr>
          </a:p>
        </p:txBody>
      </p:sp>
      <p:pic>
        <p:nvPicPr>
          <p:cNvPr id="8193" name="Picture 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86446" y="1214422"/>
            <a:ext cx="2500311" cy="280736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1" name="Picture 4" descr="C:\Documents and Settings\Administrador\Configurações locais\Temporary Internet Files\Content.IE5\WD6F016Z\MCj03441150000[1].wmf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4348" y="4214818"/>
            <a:ext cx="3101139" cy="191339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0" name="CaixaDeTexto 9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819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819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1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81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7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8" name="Retângulo 7"/>
          <p:cNvSpPr/>
          <p:nvPr/>
        </p:nvSpPr>
        <p:spPr>
          <a:xfrm>
            <a:off x="357158" y="1142984"/>
            <a:ext cx="857252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O governo Médici afirmou que tinha que proteger o público contra os conspiradores que queriam mergulhar o Brasil no caos. 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11" name="Retângulo 10"/>
          <p:cNvSpPr/>
          <p:nvPr/>
        </p:nvSpPr>
        <p:spPr>
          <a:xfrm>
            <a:off x="428596" y="2428868"/>
            <a:ext cx="5072098" cy="1569660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O governo brasileiro estava usando todos os meios para obter informações necessárias ao extermínio da ameaça guerrilheira. </a:t>
            </a:r>
            <a:endParaRPr lang="pt-BR" sz="2400" dirty="0">
              <a:latin typeface="Calibri" pitchFamily="34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15008" y="2071678"/>
            <a:ext cx="3035465" cy="40719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" name="CaixaDeTexto 6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  <p:sp>
        <p:nvSpPr>
          <p:cNvPr id="9" name="Retângulo 8"/>
          <p:cNvSpPr/>
          <p:nvPr/>
        </p:nvSpPr>
        <p:spPr>
          <a:xfrm>
            <a:off x="642910" y="4643446"/>
            <a:ext cx="4572000" cy="1569660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Foram documentados tortura de criancinhas na presença de seus pais e estupro de mulheres diante dos seus maridos.</a:t>
            </a:r>
            <a:endParaRPr lang="pt-BR" sz="2400" dirty="0"/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2000" tmFilter="0, 0; .2, .5; .8, .5; 1, 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1000" autoRev="1" fill="hold"/>
                                        <p:tgtEl>
                                          <p:spTgt spid="1026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Número de Slide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8</a:t>
            </a:fld>
            <a:r>
              <a:rPr lang="pt-BR" dirty="0" smtClean="0"/>
              <a:t>/11</a:t>
            </a:r>
            <a:endParaRPr lang="pt-BR" dirty="0"/>
          </a:p>
        </p:txBody>
      </p:sp>
      <p:pic>
        <p:nvPicPr>
          <p:cNvPr id="9" name="Imagem 8" descr="b.gif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67237" y="3424237"/>
            <a:ext cx="9525" cy="9525"/>
          </a:xfrm>
          <a:prstGeom prst="rect">
            <a:avLst/>
          </a:prstGeom>
        </p:spPr>
      </p:pic>
      <p:sp>
        <p:nvSpPr>
          <p:cNvPr id="14" name="Retângulo 13"/>
          <p:cNvSpPr/>
          <p:nvPr/>
        </p:nvSpPr>
        <p:spPr>
          <a:xfrm>
            <a:off x="500034" y="1071546"/>
            <a:ext cx="7643866" cy="11079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200" dirty="0" smtClean="0">
                <a:latin typeface="Calibri" pitchFamily="34" charset="0"/>
              </a:rPr>
              <a:t>A tortura transformara-se em horrível ritual, num ataque calculado à alma e ao corpo. Além do “pau-de-arara” era usado também:</a:t>
            </a:r>
            <a:endParaRPr lang="pt-BR" sz="2200" dirty="0">
              <a:latin typeface="Calibri" pitchFamily="34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428596" y="2285992"/>
            <a:ext cx="4714908" cy="178510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200" dirty="0" smtClean="0">
                <a:latin typeface="Calibri" pitchFamily="34" charset="0"/>
              </a:rPr>
              <a:t> a </a:t>
            </a:r>
            <a:r>
              <a:rPr lang="pt-BR" sz="2200" b="1" dirty="0" smtClean="0">
                <a:latin typeface="Calibri" pitchFamily="34" charset="0"/>
              </a:rPr>
              <a:t>“cadeira do dragão” - </a:t>
            </a:r>
            <a:r>
              <a:rPr lang="pt-BR" sz="2200" dirty="0" smtClean="0">
                <a:latin typeface="Calibri" pitchFamily="34" charset="0"/>
              </a:rPr>
              <a:t>uma réplica de uma cadeira de dentista onde a vítima amarrada recebia choques elétricos e era submetida ao castigo da broca dentária; </a:t>
            </a:r>
            <a:endParaRPr lang="pt-BR" sz="2200" dirty="0">
              <a:latin typeface="Calibri" pitchFamily="34" charset="0"/>
            </a:endParaRPr>
          </a:p>
        </p:txBody>
      </p:sp>
      <p:pic>
        <p:nvPicPr>
          <p:cNvPr id="6159" name="Picture 1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572132" y="2000239"/>
            <a:ext cx="2857520" cy="392909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160" name="Rectangle 16"/>
          <p:cNvSpPr>
            <a:spLocks noChangeArrowheads="1"/>
          </p:cNvSpPr>
          <p:nvPr/>
        </p:nvSpPr>
        <p:spPr bwMode="auto">
          <a:xfrm rot="5400000" flipV="1">
            <a:off x="7251506" y="3892798"/>
            <a:ext cx="2714612" cy="2154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pt-BR" sz="800" i="0" u="none" strike="noStrike" cap="none" normalizeH="0" baseline="0" dirty="0" smtClean="0">
                <a:ln>
                  <a:noFill/>
                </a:ln>
                <a:effectLst/>
                <a:latin typeface="Calibri" pitchFamily="34" charset="0"/>
              </a:rPr>
              <a:t>www.baciadasalmas.com/images/2005/tortura1-b.jpg </a:t>
            </a:r>
          </a:p>
        </p:txBody>
      </p:sp>
      <p:sp>
        <p:nvSpPr>
          <p:cNvPr id="23" name="Retângulo 22"/>
          <p:cNvSpPr/>
          <p:nvPr/>
        </p:nvSpPr>
        <p:spPr>
          <a:xfrm>
            <a:off x="428596" y="4038621"/>
            <a:ext cx="4786314" cy="24622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200" dirty="0" smtClean="0">
                <a:latin typeface="Calibri" pitchFamily="34" charset="0"/>
              </a:rPr>
              <a:t> a </a:t>
            </a:r>
            <a:r>
              <a:rPr lang="pt-BR" sz="2200" b="1" dirty="0" smtClean="0">
                <a:latin typeface="Calibri" pitchFamily="34" charset="0"/>
              </a:rPr>
              <a:t>“geladeira” - </a:t>
            </a:r>
            <a:r>
              <a:rPr lang="pt-BR" sz="2200" dirty="0" smtClean="0">
                <a:latin typeface="Calibri" pitchFamily="34" charset="0"/>
              </a:rPr>
              <a:t>uma caixa tão pequena que a vítima não podia ficar nem em pé nem deitada. Uma vez lá dentro era submetida a grandes e rápidas variações de calor e luz, sendo bombardeada por sons de alta intensidade.</a:t>
            </a:r>
            <a:endParaRPr lang="pt-BR" sz="2200" dirty="0">
              <a:latin typeface="Calibri" pitchFamily="34" charset="0"/>
            </a:endParaRPr>
          </a:p>
        </p:txBody>
      </p:sp>
      <p:sp>
        <p:nvSpPr>
          <p:cNvPr id="24" name="CaixaDeTexto 23"/>
          <p:cNvSpPr txBox="1"/>
          <p:nvPr/>
        </p:nvSpPr>
        <p:spPr>
          <a:xfrm>
            <a:off x="5643570" y="5938083"/>
            <a:ext cx="2699778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pt-BR" sz="1200" b="1" dirty="0" smtClean="0">
                <a:latin typeface="+mj-lt"/>
              </a:rPr>
              <a:t>Ilustração da “cadeira do dragão” </a:t>
            </a:r>
            <a:endParaRPr lang="pt-BR" sz="1200" b="1" dirty="0">
              <a:latin typeface="+mj-lt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3000" fill="hold"/>
                                        <p:tgtEl>
                                          <p:spTgt spid="61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61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3000" fill="hold"/>
                                        <p:tgtEl>
                                          <p:spTgt spid="615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3000"/>
                                        <p:tgtEl>
                                          <p:spTgt spid="61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3000"/>
                            </p:stCondLst>
                            <p:childTnLst>
                              <p:par>
                                <p:cTn id="1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3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60" grpId="0"/>
      <p:bldP spid="2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9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16" name="Retângulo 15"/>
          <p:cNvSpPr/>
          <p:nvPr/>
        </p:nvSpPr>
        <p:spPr>
          <a:xfrm>
            <a:off x="500034" y="1214422"/>
            <a:ext cx="814393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400" dirty="0" smtClean="0">
                <a:latin typeface="Calibri" pitchFamily="34" charset="0"/>
              </a:rPr>
              <a:t>Durante o processo de “interrogatório” da ditadura havia três tipos de especialistas: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785786" y="2143116"/>
            <a:ext cx="7572428" cy="41549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400" dirty="0" smtClean="0">
                <a:latin typeface="Calibri" pitchFamily="34" charset="0"/>
              </a:rPr>
              <a:t> </a:t>
            </a:r>
            <a:r>
              <a:rPr lang="pt-BR" sz="2400" b="1" dirty="0" smtClean="0">
                <a:latin typeface="Calibri" pitchFamily="34" charset="0"/>
              </a:rPr>
              <a:t>torturadores - </a:t>
            </a:r>
            <a:r>
              <a:rPr lang="pt-BR" sz="2400" dirty="0" smtClean="0">
                <a:latin typeface="Calibri" pitchFamily="34" charset="0"/>
              </a:rPr>
              <a:t>que aplicavam choques elétricos, espancamentos, afogamentos, para adquirirem confissões forçadas; </a:t>
            </a:r>
          </a:p>
          <a:p>
            <a:pPr algn="just"/>
            <a:endParaRPr lang="pt-BR" sz="2400" dirty="0" smtClean="0">
              <a:latin typeface="Calibri" pitchFamily="34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pt-BR" sz="2400" dirty="0" smtClean="0">
                <a:latin typeface="Calibri" pitchFamily="34" charset="0"/>
              </a:rPr>
              <a:t> </a:t>
            </a:r>
            <a:r>
              <a:rPr lang="pt-BR" sz="2400" b="1" dirty="0" smtClean="0">
                <a:latin typeface="Calibri" pitchFamily="34" charset="0"/>
              </a:rPr>
              <a:t>analistas - </a:t>
            </a:r>
            <a:r>
              <a:rPr lang="pt-BR" sz="2400" dirty="0" smtClean="0">
                <a:latin typeface="Calibri" pitchFamily="34" charset="0"/>
              </a:rPr>
              <a:t>recebiam informações sobre a última sessão de tortura e as comparavam com dados anteriores, para indicarem o que mais a vítima poderia saber; </a:t>
            </a:r>
          </a:p>
          <a:p>
            <a:pPr algn="just"/>
            <a:endParaRPr lang="pt-BR" sz="2400" dirty="0" smtClean="0">
              <a:latin typeface="Calibri" pitchFamily="34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pt-BR" sz="2400" dirty="0" smtClean="0">
                <a:latin typeface="Calibri" pitchFamily="34" charset="0"/>
              </a:rPr>
              <a:t> </a:t>
            </a:r>
            <a:r>
              <a:rPr lang="pt-BR" sz="2400" b="1" dirty="0" smtClean="0">
                <a:latin typeface="Calibri" pitchFamily="34" charset="0"/>
              </a:rPr>
              <a:t>médicos - </a:t>
            </a:r>
            <a:r>
              <a:rPr lang="pt-BR" sz="2400" dirty="0" smtClean="0">
                <a:latin typeface="Calibri" pitchFamily="34" charset="0"/>
              </a:rPr>
              <a:t>que examinavam o estado físico das vítimas, para informarem até que ponto resistiriam a novas torturas se continuassem a negar a confissão.</a:t>
            </a:r>
            <a:endParaRPr lang="pt-BR" sz="2400" dirty="0">
              <a:latin typeface="Calibri" pitchFamily="34" charset="0"/>
            </a:endParaRPr>
          </a:p>
        </p:txBody>
      </p:sp>
      <p:sp>
        <p:nvSpPr>
          <p:cNvPr id="6" name="CaixaDeTexto 5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10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11" name="Retângulo 10"/>
          <p:cNvSpPr/>
          <p:nvPr/>
        </p:nvSpPr>
        <p:spPr>
          <a:xfrm>
            <a:off x="571472" y="1214422"/>
            <a:ext cx="7858180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pt-BR" sz="2200" dirty="0" smtClean="0">
                <a:latin typeface="Calibri" pitchFamily="34" charset="0"/>
              </a:rPr>
              <a:t>A tortura tornara-se um instrumento de controle social. Em síntese, era um poderoso instrumento, ainda que degradante para seus usuários, para subjugar a sociedade. Em meados de 1969 esta máquina funcionava com toda a eficiência.</a:t>
            </a:r>
            <a:endParaRPr lang="pt-BR" sz="2200" dirty="0">
              <a:latin typeface="Calibri" pitchFamily="34" charset="0"/>
            </a:endParaRPr>
          </a:p>
        </p:txBody>
      </p:sp>
      <p:sp>
        <p:nvSpPr>
          <p:cNvPr id="14" name="Retângulo 13"/>
          <p:cNvSpPr/>
          <p:nvPr/>
        </p:nvSpPr>
        <p:spPr>
          <a:xfrm>
            <a:off x="1071538" y="2858342"/>
            <a:ext cx="4572000" cy="1785104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just"/>
            <a:r>
              <a:rPr lang="pt-BR" sz="2200" dirty="0" smtClean="0">
                <a:latin typeface="Calibri" pitchFamily="34" charset="0"/>
              </a:rPr>
              <a:t>Muitas pessoas ainda hoje defendem a forma de agir do militares durante a Ditadura Militar. Dizem que na época a lei funcionava e bandidos eram punidos.</a:t>
            </a:r>
            <a:endParaRPr lang="pt-BR" sz="2200" dirty="0">
              <a:latin typeface="Calibri" pitchFamily="34" charset="0"/>
            </a:endParaRPr>
          </a:p>
        </p:txBody>
      </p:sp>
      <p:sp>
        <p:nvSpPr>
          <p:cNvPr id="15" name="Retângulo 14"/>
          <p:cNvSpPr/>
          <p:nvPr/>
        </p:nvSpPr>
        <p:spPr>
          <a:xfrm>
            <a:off x="3786182" y="4429978"/>
            <a:ext cx="4572000" cy="1785104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just"/>
            <a:r>
              <a:rPr lang="pt-BR" sz="2200" dirty="0" smtClean="0">
                <a:latin typeface="Calibri" pitchFamily="34" charset="0"/>
              </a:rPr>
              <a:t>O que não sabem é que quem estava sendo punido era inocente, e mesmo culpado era um ser humano que merecia ser julgado corretamente e não torturado.</a:t>
            </a:r>
            <a:endParaRPr lang="pt-BR" sz="2200" dirty="0">
              <a:latin typeface="Calibri" pitchFamily="34" charset="0"/>
            </a:endParaRPr>
          </a:p>
        </p:txBody>
      </p:sp>
      <p:sp>
        <p:nvSpPr>
          <p:cNvPr id="9" name="CaixaDeTexto 8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aixaDeTexto 2"/>
          <p:cNvSpPr txBox="1"/>
          <p:nvPr/>
        </p:nvSpPr>
        <p:spPr>
          <a:xfrm>
            <a:off x="1142976" y="1214422"/>
            <a:ext cx="3890680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dirty="0" smtClean="0">
                <a:latin typeface="Calibri" pitchFamily="34" charset="0"/>
              </a:rPr>
              <a:t>Chegamos ao final desta aula.</a:t>
            </a:r>
          </a:p>
          <a:p>
            <a:r>
              <a:rPr lang="pt-BR" sz="2400" dirty="0" smtClean="0">
                <a:solidFill>
                  <a:srgbClr val="C00000"/>
                </a:solidFill>
                <a:latin typeface="Calibri" pitchFamily="34" charset="0"/>
              </a:rPr>
              <a:t>Guarde na memória!</a:t>
            </a:r>
            <a:endParaRPr lang="pt-BR" sz="2400" dirty="0">
              <a:solidFill>
                <a:srgbClr val="C00000"/>
              </a:solidFill>
              <a:latin typeface="Calibri" pitchFamily="34" charset="0"/>
            </a:endParaRPr>
          </a:p>
        </p:txBody>
      </p:sp>
      <p:sp>
        <p:nvSpPr>
          <p:cNvPr id="9" name="Retângulo 8"/>
          <p:cNvSpPr/>
          <p:nvPr/>
        </p:nvSpPr>
        <p:spPr>
          <a:xfrm>
            <a:off x="2500298" y="2214554"/>
            <a:ext cx="6143668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buFont typeface="Wingdings" pitchFamily="2" charset="2"/>
              <a:buChar char="ü"/>
            </a:pPr>
            <a:r>
              <a:rPr lang="pt-BR" sz="2000" dirty="0" smtClean="0">
                <a:latin typeface="Calibri" pitchFamily="34" charset="0"/>
              </a:rPr>
              <a:t> </a:t>
            </a:r>
            <a:r>
              <a:rPr lang="pt-BR" sz="2000" dirty="0" smtClean="0"/>
              <a:t>Este texto apresenta como no Brasil foi institucionalizada a tortura e mostram-se também as diversas técnicas de tortura.</a:t>
            </a:r>
            <a:endParaRPr lang="pt-BR" sz="2000" dirty="0" smtClean="0">
              <a:latin typeface="Calibri" pitchFamily="34" charset="0"/>
            </a:endParaRPr>
          </a:p>
        </p:txBody>
      </p:sp>
      <p:pic>
        <p:nvPicPr>
          <p:cNvPr id="21509" name="Picture 5" descr="C:\Documents and Settings\Administrador\Configurações locais\Temporary Internet Files\Content.IE5\W9MBCLYJ\MCj00889780000[1].wm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0034" y="2928934"/>
            <a:ext cx="1857388" cy="2384973"/>
          </a:xfrm>
          <a:prstGeom prst="rect">
            <a:avLst/>
          </a:prstGeom>
          <a:noFill/>
        </p:spPr>
      </p:pic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0907652-5656-450B-B9E2-D997CC12C975}" type="slidenum">
              <a:rPr lang="pt-BR" smtClean="0"/>
              <a:pPr>
                <a:defRPr/>
              </a:pPr>
              <a:t>11</a:t>
            </a:fld>
            <a:r>
              <a:rPr lang="pt-BR" dirty="0" smtClean="0"/>
              <a:t>/11</a:t>
            </a:r>
            <a:endParaRPr lang="pt-BR" dirty="0"/>
          </a:p>
        </p:txBody>
      </p:sp>
      <p:sp>
        <p:nvSpPr>
          <p:cNvPr id="11" name="Retângulo 10"/>
          <p:cNvSpPr/>
          <p:nvPr/>
        </p:nvSpPr>
        <p:spPr>
          <a:xfrm>
            <a:off x="2500298" y="3286124"/>
            <a:ext cx="6143668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000" dirty="0" smtClean="0">
                <a:latin typeface="Calibri" pitchFamily="34" charset="0"/>
              </a:rPr>
              <a:t> </a:t>
            </a:r>
            <a:r>
              <a:rPr lang="pt-BR" sz="2000" dirty="0" smtClean="0"/>
              <a:t>Após a suspensão do Habeas Corpus e a ameaça permanente à liberdade dos cidadãos, o governo militar fez uso indiscriminado da tortura.</a:t>
            </a:r>
            <a:endParaRPr lang="pt-BR" sz="2000" dirty="0">
              <a:latin typeface="Calibri" pitchFamily="34" charset="0"/>
            </a:endParaRPr>
          </a:p>
        </p:txBody>
      </p:sp>
      <p:sp>
        <p:nvSpPr>
          <p:cNvPr id="13" name="Retângulo 12"/>
          <p:cNvSpPr/>
          <p:nvPr/>
        </p:nvSpPr>
        <p:spPr>
          <a:xfrm>
            <a:off x="2500298" y="4286256"/>
            <a:ext cx="6143668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pt-BR" sz="2000" dirty="0" smtClean="0">
                <a:latin typeface="Calibri" pitchFamily="34" charset="0"/>
              </a:rPr>
              <a:t> </a:t>
            </a:r>
            <a:r>
              <a:rPr lang="pt-BR" sz="2000" dirty="0" smtClean="0"/>
              <a:t>A violência atingiu quase todos os níveis sociais brasileiros, ainda que o governo pretende-se justificar sua utilização para combater as guerrilhas, a verdade é que foi uma pratica desde o início do golpe para eliminar qualquer opositor ao regime ou qualquer cidadão considerado suspeito. </a:t>
            </a:r>
            <a:endParaRPr lang="pt-BR" sz="2000" dirty="0">
              <a:latin typeface="Calibri" pitchFamily="34" charset="0"/>
            </a:endParaRPr>
          </a:p>
        </p:txBody>
      </p:sp>
      <p:sp>
        <p:nvSpPr>
          <p:cNvPr id="12" name="CaixaDeTexto 11"/>
          <p:cNvSpPr txBox="1"/>
          <p:nvPr/>
        </p:nvSpPr>
        <p:spPr>
          <a:xfrm>
            <a:off x="928662" y="285751"/>
            <a:ext cx="7572428" cy="83099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effectLst>
            <a:softEdge rad="127000"/>
          </a:effectLst>
          <a:scene3d>
            <a:camera prst="perspectiveRelaxed"/>
            <a:lightRig rig="threePt" dir="t"/>
          </a:scene3d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Calibri" pitchFamily="34" charset="0"/>
              </a:rPr>
              <a:t>Curso Direito à Memória e à Verdade</a:t>
            </a: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000" b="1" dirty="0">
                <a:latin typeface="Calibri" pitchFamily="34" charset="0"/>
              </a:rPr>
              <a:t>Módulo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latin typeface="Calibri" pitchFamily="34" charset="0"/>
              </a:rPr>
              <a:t>Unidade </a:t>
            </a:r>
            <a:r>
              <a:rPr lang="pt-BR" sz="2000" b="1" dirty="0" smtClean="0">
                <a:latin typeface="Calibri" pitchFamily="34" charset="0"/>
              </a:rPr>
              <a:t>II </a:t>
            </a:r>
            <a:r>
              <a:rPr lang="pt-BR" sz="2000" b="1" dirty="0">
                <a:solidFill>
                  <a:srgbClr val="C00000"/>
                </a:solidFill>
                <a:latin typeface="Calibri" pitchFamily="34" charset="0"/>
              </a:rPr>
              <a:t>Aula </a:t>
            </a:r>
            <a:r>
              <a:rPr lang="pt-BR" sz="2000" b="1" dirty="0" smtClean="0">
                <a:solidFill>
                  <a:srgbClr val="C00000"/>
                </a:solidFill>
                <a:latin typeface="Calibri" pitchFamily="34" charset="0"/>
              </a:rPr>
              <a:t>18 – </a:t>
            </a:r>
            <a:r>
              <a:rPr lang="pt-BR" sz="2000" b="1" dirty="0" smtClean="0"/>
              <a:t>A Institucionalização da Tortura</a:t>
            </a:r>
            <a:endParaRPr lang="pt-BR" sz="2000" b="1" dirty="0">
              <a:solidFill>
                <a:srgbClr val="FF0000"/>
              </a:solidFill>
              <a:latin typeface="Calibri" pitchFamily="34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3000" tmFilter="0, 0; .2, .5; .8, .5; 1, 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1500" autoRev="1" fill="hold"/>
                                        <p:tgtEl>
                                          <p:spTgt spid="9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"/>
                            </p:stCondLst>
                            <p:childTnLst>
                              <p:par>
                                <p:cTn id="9" presetID="26" presetClass="emph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" dur="3000" tmFilter="0, 0; .2, .5; .8, .5; 1, 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1" dur="1500" autoRev="1" fill="hold"/>
                                        <p:tgtEl>
                                          <p:spTgt spid="1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000"/>
                            </p:stCondLst>
                            <p:childTnLst>
                              <p:par>
                                <p:cTn id="13" presetID="26" presetClass="emph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4" dur="3000" tmFilter="0, 0; .2, .5; .8, .5; 1, 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5" dur="1500" autoRev="1" fill="hold"/>
                                        <p:tgtEl>
                                          <p:spTgt spid="13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1"/>
      <p:bldP spid="11" grpId="0"/>
      <p:bldP spid="13" grpId="0"/>
    </p:bld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Papel">
  <a:themeElements>
    <a:clrScheme name="Viagem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Escritório Clássico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Papel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63000"/>
                <a:tint val="82000"/>
              </a:schemeClr>
              <a:schemeClr val="phClr">
                <a:tint val="10000"/>
                <a:satMod val="400000"/>
              </a:schemeClr>
            </a:duotone>
          </a:blip>
          <a:tile tx="0" ty="0" sx="40000" sy="40000" flip="none" algn="tl"/>
        </a:blipFill>
        <a:blipFill>
          <a:blip xmlns:r="http://schemas.openxmlformats.org/officeDocument/2006/relationships" r:embed="rId1">
            <a:duotone>
              <a:schemeClr val="phClr">
                <a:shade val="40000"/>
              </a:schemeClr>
              <a:schemeClr val="phClr">
                <a:tint val="42000"/>
              </a:schemeClr>
            </a:duotone>
          </a:blip>
          <a:tile tx="0" ty="0" sx="40000" sy="40000" flip="none" algn="tl"/>
        </a:blipFill>
      </a:fillStyleLst>
      <a:lnStyleLst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  <a:ln w="635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algn="tl" rotWithShape="0">
              <a:srgbClr val="000000">
                <a:alpha val="50000"/>
              </a:srgbClr>
            </a:outerShdw>
          </a:effectLst>
          <a:scene3d>
            <a:camera prst="orthographicFront"/>
            <a:lightRig rig="soft" dir="t">
              <a:rot lat="0" lon="0" rev="18000000"/>
            </a:lightRig>
          </a:scene3d>
          <a:sp3d prstMaterial="dkEdge">
            <a:bevelT w="73660" h="44450" prst="riblet"/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55000"/>
                <a:alpha val="20000"/>
              </a:schemeClr>
              <a:schemeClr val="phClr">
                <a:tint val="40000"/>
                <a:shade val="90000"/>
                <a:satMod val="60000"/>
                <a:alpha val="20000"/>
              </a:schemeClr>
            </a:duotone>
          </a:blip>
          <a:tile tx="0" ty="0" sx="58000" sy="38000" flip="none" algn="tl"/>
        </a:blipFill>
        <a:blipFill>
          <a:blip xmlns:r="http://schemas.openxmlformats.org/officeDocument/2006/relationships" r:embed="rId2">
            <a:duotone>
              <a:schemeClr val="phClr">
                <a:shade val="12000"/>
                <a:satMod val="240000"/>
              </a:schemeClr>
              <a:schemeClr val="phClr">
                <a:tint val="6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Paper</Template>
  <TotalTime>4951</TotalTime>
  <Words>1069</Words>
  <Application>Microsoft Office PowerPoint</Application>
  <PresentationFormat>Apresentação na tela (4:3)</PresentationFormat>
  <Paragraphs>76</Paragraphs>
  <Slides>11</Slides>
  <Notes>1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11</vt:i4>
      </vt:variant>
    </vt:vector>
  </HeadingPairs>
  <TitlesOfParts>
    <vt:vector size="12" baseType="lpstr">
      <vt:lpstr>Papel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Cleia</dc:creator>
  <cp:lastModifiedBy>Cleia</cp:lastModifiedBy>
  <cp:revision>562</cp:revision>
  <dcterms:created xsi:type="dcterms:W3CDTF">2009-05-14T20:59:51Z</dcterms:created>
  <dcterms:modified xsi:type="dcterms:W3CDTF">2009-07-13T20:37:27Z</dcterms:modified>
</cp:coreProperties>
</file>