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handoutMasterIdLst>
    <p:handoutMasterId r:id="rId16"/>
  </p:handoutMasterIdLst>
  <p:sldIdLst>
    <p:sldId id="258" r:id="rId2"/>
    <p:sldId id="284" r:id="rId3"/>
    <p:sldId id="259" r:id="rId4"/>
    <p:sldId id="287" r:id="rId5"/>
    <p:sldId id="288" r:id="rId6"/>
    <p:sldId id="260" r:id="rId7"/>
    <p:sldId id="281" r:id="rId8"/>
    <p:sldId id="273" r:id="rId9"/>
    <p:sldId id="261" r:id="rId10"/>
    <p:sldId id="285" r:id="rId11"/>
    <p:sldId id="289" r:id="rId12"/>
    <p:sldId id="291" r:id="rId13"/>
    <p:sldId id="268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13/8/2009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13/8/2009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13/8/2009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143240" y="3071810"/>
            <a:ext cx="5429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Contextualizar os movimentos de resistência na América Latina e no Mundo na década de 60.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2070" y="2643182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/13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571868" y="2786058"/>
            <a:ext cx="500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Ocorreram invasões de terras e ocupações de fábricas, pressionando o governo a avançar além de seus propósitos originais. Isso fez com que as forças conservadoras pudessem obter certa rearticulação que provocou sabotagens governamentais e instabilidades políticas.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0034" y="107154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Inspirado pelo clima revolucionário cubano, em 1970, Salvador Allende, da Unidade Popular do Chile, composta por socialistas e comunistas, substituiu o governo de Eduardo Frei, do Partido Democrata Cristão.</a:t>
            </a:r>
            <a:endParaRPr lang="pt-BR" sz="2400" b="1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43182"/>
            <a:ext cx="2214578" cy="3419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1051489" y="6072206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Jornal chileno em 1970</a:t>
            </a:r>
            <a:endParaRPr lang="pt-BR" sz="1200" b="1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57158" y="121442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Estados Unidos, com Richard Nixon, enxergou a oportunidade de derrubar o governo de Allende através da cúpula militar chilena, pois, viam-se desafiados com a nacionalização de diversas empresas norte-americanas.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857620" y="3000372"/>
            <a:ext cx="47863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setembro de 1973, forças armadas chilenas, lideradas por Augusto Pinochet, bombardearam a sede do governo, numa ação que levou Allende resistir até a morte. Acabava-se aí o movimento de esquerda mais relevante da América do Sul neste período.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328614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285720" y="6072206"/>
            <a:ext cx="3643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Calibri" pitchFamily="34" charset="0"/>
              </a:rPr>
              <a:t>Palácio presidencial de La </a:t>
            </a:r>
            <a:r>
              <a:rPr lang="pt-BR" sz="1200" b="1" dirty="0" err="1" smtClean="0">
                <a:latin typeface="Calibri" pitchFamily="34" charset="0"/>
              </a:rPr>
              <a:t>Moneda</a:t>
            </a:r>
            <a:r>
              <a:rPr lang="pt-BR" sz="1200" b="1" dirty="0" smtClean="0">
                <a:latin typeface="Calibri" pitchFamily="34" charset="0"/>
              </a:rPr>
              <a:t> - ataque em1973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28596" y="135729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movimentos revolucionários da América Latina durante a segunda metade do século XX, demonstraram a insatisfação das classes mais desfavorecidas pelos governos tradicionais.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3571876"/>
            <a:ext cx="52864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muitos casos o governo norte-americano apoiou governos ditatoriais, com o fim de sustentar o seu domínio político e ideológico na América.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714620"/>
            <a:ext cx="2357454" cy="33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6136177" y="6223835"/>
            <a:ext cx="1507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alibri" pitchFamily="34" charset="0"/>
              </a:rPr>
              <a:t>Mapa América Latina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214422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00298" y="2071678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O surgimento dos principais movimentos de esquerda na América Latina durante os anos 60 e 70. Começando pela Revolução Cubana, que foi o principal deles, passando pelas ações armadas na América Central, e os movimentos guerrilheiros urbanos na América do Sul.</a:t>
            </a: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500298" y="4347528"/>
            <a:ext cx="6143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O ponto comum de todos estes movimentos era a luta pela transformação social e econômica dos países, os quais estavam subordinados à esfera ideológica dos Estados Unidos.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571472" y="1214422"/>
            <a:ext cx="8072494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Vimos os movimentos de resistência no Brasil e agora vamos entender que o que aconteceu aqui era também um reflexo dos outros países.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571472" y="2659559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Em diversos países os movimentos sociais reivindicavam alternativas de mudança drástica.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1472" y="3571876"/>
            <a:ext cx="78581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FF0000"/>
                </a:solidFill>
                <a:latin typeface="Calibri" pitchFamily="34" charset="0"/>
              </a:rPr>
              <a:t>Estados Unidos - </a:t>
            </a:r>
            <a:r>
              <a:rPr lang="pt-BR" sz="2200" dirty="0" smtClean="0">
                <a:latin typeface="Calibri" pitchFamily="34" charset="0"/>
              </a:rPr>
              <a:t>o movimento pelos direitos civis congregava multidões na reivindicação pela igualdade dos direitos entre brancos e negros; </a:t>
            </a:r>
          </a:p>
          <a:p>
            <a:pPr algn="just"/>
            <a:r>
              <a:rPr lang="pt-BR" sz="2200" b="1" dirty="0" smtClean="0">
                <a:solidFill>
                  <a:srgbClr val="FF0000"/>
                </a:solidFill>
                <a:latin typeface="Calibri" pitchFamily="34" charset="0"/>
              </a:rPr>
              <a:t>França e outros países europeus - </a:t>
            </a:r>
            <a:r>
              <a:rPr lang="pt-BR" sz="2200" dirty="0" smtClean="0">
                <a:latin typeface="Calibri" pitchFamily="34" charset="0"/>
              </a:rPr>
              <a:t>estudantes protestavam contra os regimes políticos demandando mais liberdade e igualdade; </a:t>
            </a:r>
          </a:p>
          <a:p>
            <a:pPr algn="just"/>
            <a:r>
              <a:rPr lang="pt-BR" sz="2200" b="1" dirty="0" smtClean="0">
                <a:solidFill>
                  <a:srgbClr val="FF0000"/>
                </a:solidFill>
                <a:latin typeface="Calibri" pitchFamily="34" charset="0"/>
              </a:rPr>
              <a:t>América Latina - </a:t>
            </a:r>
            <a:r>
              <a:rPr lang="pt-BR" sz="2200" dirty="0" smtClean="0">
                <a:latin typeface="Calibri" pitchFamily="34" charset="0"/>
              </a:rPr>
              <a:t>a revolução cubana se tornava ícone das mudanças sociais e políticas a serem executadas no continente.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107154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partir da revolução cubana a luta armada revolucionária se tornou incessante na maior parte dos países latino-americanos. 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São exemplos de movimentos, principalmente  nacionalistas: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71472" y="2857496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Zapata e Villa no México;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err="1" smtClean="0">
                <a:latin typeface="Calibri" pitchFamily="34" charset="0"/>
              </a:rPr>
              <a:t>Sandino</a:t>
            </a:r>
            <a:r>
              <a:rPr lang="pt-BR" sz="2400" dirty="0" smtClean="0">
                <a:latin typeface="Calibri" pitchFamily="34" charset="0"/>
              </a:rPr>
              <a:t> em Nicarágua;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err="1" smtClean="0">
                <a:latin typeface="Calibri" pitchFamily="34" charset="0"/>
              </a:rPr>
              <a:t>Farabundo</a:t>
            </a:r>
            <a:r>
              <a:rPr lang="pt-BR" sz="2400" dirty="0" smtClean="0">
                <a:latin typeface="Calibri" pitchFamily="34" charset="0"/>
              </a:rPr>
              <a:t> </a:t>
            </a:r>
            <a:r>
              <a:rPr lang="pt-BR" sz="2400" dirty="0" err="1" smtClean="0">
                <a:latin typeface="Calibri" pitchFamily="34" charset="0"/>
              </a:rPr>
              <a:t>Martí</a:t>
            </a:r>
            <a:r>
              <a:rPr lang="pt-BR" sz="2400" dirty="0" smtClean="0">
                <a:latin typeface="Calibri" pitchFamily="34" charset="0"/>
              </a:rPr>
              <a:t> em El Salvador.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57158" y="4643446"/>
            <a:ext cx="857256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impacto da revolução provocou a ruptura com os movimentos tradicionais de esquerda na América Latina. Os grupos armados germinavam como reação aos partidos comunistas, menos na Venezuela e Colômbia como veremos a seguir.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428868"/>
            <a:ext cx="2159261" cy="20081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71472" y="1285860"/>
            <a:ext cx="371477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C00000"/>
                </a:solidFill>
                <a:latin typeface="Calibri" pitchFamily="34" charset="0"/>
              </a:rPr>
              <a:t>Venezuela</a:t>
            </a:r>
            <a:endParaRPr lang="pt-BR" sz="2200" dirty="0" smtClean="0">
              <a:latin typeface="Calibri" pitchFamily="34" charset="0"/>
            </a:endParaRPr>
          </a:p>
          <a:p>
            <a:pPr algn="ctr"/>
            <a:r>
              <a:rPr lang="pt-BR" sz="2200" b="1" dirty="0" smtClean="0">
                <a:latin typeface="Calibri" pitchFamily="34" charset="0"/>
              </a:rPr>
              <a:t>O próprio partido comunista conduziu a tentativa guerrilheira.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7158" y="321468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Em 1965 a guerrilha de </a:t>
            </a:r>
            <a:r>
              <a:rPr lang="pt-BR" sz="2200" dirty="0" err="1" smtClean="0">
                <a:latin typeface="Calibri" pitchFamily="34" charset="0"/>
              </a:rPr>
              <a:t>Marquetalia</a:t>
            </a:r>
            <a:r>
              <a:rPr lang="pt-BR" sz="2200" dirty="0" smtClean="0">
                <a:latin typeface="Calibri" pitchFamily="34" charset="0"/>
              </a:rPr>
              <a:t> foi exterminada obrigando o partido comunista a redefinir sua estratégia de luta que incluía a formação de frentes eleitorais. Milhares de seus membros foram assassinados, e as FARC foram dando continuidade às ações armadas. 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357562"/>
            <a:ext cx="3567549" cy="245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5786446" y="5857892"/>
            <a:ext cx="2313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Participantes da</a:t>
            </a:r>
            <a:r>
              <a:rPr lang="pt-BR" sz="1200" dirty="0" smtClean="0">
                <a:latin typeface="+mj-lt"/>
              </a:rPr>
              <a:t> </a:t>
            </a:r>
            <a:r>
              <a:rPr lang="pt-BR" sz="1200" b="1" dirty="0" err="1" smtClean="0">
                <a:latin typeface="+mj-lt"/>
              </a:rPr>
              <a:t>Marquetalia</a:t>
            </a:r>
            <a:r>
              <a:rPr lang="pt-BR" sz="1200" b="1" dirty="0" smtClean="0">
                <a:latin typeface="+mj-lt"/>
              </a:rPr>
              <a:t> </a:t>
            </a:r>
            <a:endParaRPr lang="pt-BR" sz="1200" b="1" dirty="0"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86314" y="1285860"/>
            <a:ext cx="3857620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C00000"/>
                </a:solidFill>
                <a:latin typeface="Calibri" pitchFamily="34" charset="0"/>
              </a:rPr>
              <a:t>Colômbia</a:t>
            </a:r>
            <a:endParaRPr lang="pt-BR" sz="2200" dirty="0" smtClean="0">
              <a:latin typeface="Calibri" pitchFamily="34" charset="0"/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A resistência armada de </a:t>
            </a:r>
            <a:r>
              <a:rPr lang="pt-BR" sz="2200" b="1" dirty="0" err="1" smtClean="0">
                <a:solidFill>
                  <a:schemeClr val="tx1"/>
                </a:solidFill>
                <a:latin typeface="Calibri" pitchFamily="34" charset="0"/>
              </a:rPr>
              <a:t>Marquetalia</a:t>
            </a:r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 e o partido comunista dirigiram várias ações de “autodefesa”.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7158" y="1142984"/>
            <a:ext cx="81439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b="1" dirty="0" smtClean="0">
                <a:solidFill>
                  <a:srgbClr val="C00000"/>
                </a:solidFill>
                <a:latin typeface="Calibri" pitchFamily="34" charset="0"/>
              </a:rPr>
              <a:t>Na América Latina, muitos movimentos armados de libertação se fundaram sobre as bases de antigos movimentos derrotados. </a:t>
            </a:r>
            <a:endParaRPr lang="pt-BR" sz="23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00034" y="2143116"/>
            <a:ext cx="80010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300" dirty="0" smtClean="0">
                <a:latin typeface="Calibri" pitchFamily="34" charset="0"/>
              </a:rPr>
              <a:t> Frente Sandinista de Libertação Nacional da Nicarágua que proclamava sua lealdade às guerrilhas de Augusto César </a:t>
            </a:r>
            <a:r>
              <a:rPr lang="pt-BR" sz="2300" dirty="0" err="1" smtClean="0">
                <a:latin typeface="Calibri" pitchFamily="34" charset="0"/>
              </a:rPr>
              <a:t>Sandino</a:t>
            </a:r>
            <a:r>
              <a:rPr lang="pt-BR" sz="2300" dirty="0" smtClean="0">
                <a:latin typeface="Calibri" pitchFamily="34" charset="0"/>
              </a:rPr>
              <a:t> que lutou contra as tropas norte-americanas nos anos 20; 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00034" y="4000504"/>
            <a:ext cx="51435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300" dirty="0" smtClean="0">
                <a:latin typeface="Calibri" pitchFamily="34" charset="0"/>
              </a:rPr>
              <a:t> MR-13 da Guatemala, fundado em 1962 por jovens oficiais do exército e leais à memória do regime nacionalista de </a:t>
            </a:r>
            <a:r>
              <a:rPr lang="pt-BR" sz="2300" dirty="0" err="1" smtClean="0">
                <a:latin typeface="Calibri" pitchFamily="34" charset="0"/>
              </a:rPr>
              <a:t>Jacobo</a:t>
            </a:r>
            <a:r>
              <a:rPr lang="pt-BR" sz="2300" dirty="0" smtClean="0">
                <a:latin typeface="Calibri" pitchFamily="34" charset="0"/>
              </a:rPr>
              <a:t> </a:t>
            </a:r>
            <a:r>
              <a:rPr lang="pt-BR" sz="2300" dirty="0" err="1" smtClean="0">
                <a:latin typeface="Calibri" pitchFamily="34" charset="0"/>
              </a:rPr>
              <a:t>Arbenz</a:t>
            </a:r>
            <a:r>
              <a:rPr lang="pt-BR" sz="2300" dirty="0" smtClean="0">
                <a:latin typeface="Calibri" pitchFamily="34" charset="0"/>
              </a:rPr>
              <a:t> derrocado pela CIA em 1954.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86124"/>
            <a:ext cx="2071702" cy="293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6143636" y="6286520"/>
            <a:ext cx="1973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/>
              <a:t>Augusto César </a:t>
            </a:r>
            <a:r>
              <a:rPr lang="pt-BR" sz="1200" b="1" dirty="0" err="1" smtClean="0"/>
              <a:t>Sandino</a:t>
            </a:r>
            <a:r>
              <a:rPr lang="pt-BR" sz="1200" b="1" dirty="0" smtClean="0"/>
              <a:t> </a:t>
            </a:r>
            <a:endParaRPr lang="pt-BR" sz="12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8596" y="157161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triunfo de Fidel Castro sobre as tropas mal treinadas  e comandadas pelo ditador </a:t>
            </a:r>
            <a:r>
              <a:rPr lang="pt-BR" sz="2400" dirty="0" err="1" smtClean="0">
                <a:latin typeface="Calibri" pitchFamily="34" charset="0"/>
              </a:rPr>
              <a:t>Fulgêncio</a:t>
            </a:r>
            <a:r>
              <a:rPr lang="pt-BR" sz="2400" dirty="0" smtClean="0">
                <a:latin typeface="Calibri" pitchFamily="34" charset="0"/>
              </a:rPr>
              <a:t> Batista, ajudou a criar a teoria do “foco”.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57224" y="37666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Você conhece a teoria do “foco”? Sabe em que consistia?</a:t>
            </a:r>
          </a:p>
        </p:txBody>
      </p:sp>
      <p:pic>
        <p:nvPicPr>
          <p:cNvPr id="14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980801"/>
            <a:ext cx="1571636" cy="2091273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42910" y="1785926"/>
            <a:ext cx="8072494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Sustentavam os proponentes desta teoria que, mediante cuidadosa escolha de uma base rebelde no campo, um pequeno contingente de guerrilheiros disciplinados podia, através da ação armada e da propaganda dirigida no sentido de agitar as massas, desestabilizar um governo opressor e posteriormente derrubá-lo.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00232" y="5000636"/>
            <a:ext cx="66437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Esta teoria, que funcionou em Cuba, não logrou êxito em nenhum outro lugar da América Latina.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/13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28596" y="1643050"/>
            <a:ext cx="8286808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Exército de Libertação Nacional de Carlos </a:t>
            </a:r>
            <a:r>
              <a:rPr lang="pt-BR" sz="2200" dirty="0" err="1" smtClean="0">
                <a:latin typeface="Calibri" pitchFamily="34" charset="0"/>
              </a:rPr>
              <a:t>Marighella</a:t>
            </a:r>
            <a:r>
              <a:rPr lang="pt-BR" sz="2200" dirty="0" smtClean="0">
                <a:latin typeface="Calibri" pitchFamily="34" charset="0"/>
              </a:rPr>
              <a:t> no Brasil,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</a:t>
            </a:r>
            <a:r>
              <a:rPr lang="pt-BR" sz="2200" dirty="0" err="1" smtClean="0">
                <a:latin typeface="Calibri" pitchFamily="34" charset="0"/>
              </a:rPr>
              <a:t>Montoneros</a:t>
            </a:r>
            <a:r>
              <a:rPr lang="pt-BR" sz="2200" dirty="0" smtClean="0">
                <a:latin typeface="Calibri" pitchFamily="34" charset="0"/>
              </a:rPr>
              <a:t>, na Argentina,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MIR chileno fundado em 1967,  </a:t>
            </a:r>
            <a:endParaRPr lang="pt-BR" sz="2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0034" y="1142984"/>
            <a:ext cx="63971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latin typeface="Calibri" pitchFamily="34" charset="0"/>
              </a:rPr>
              <a:t>Grupos guerrilheiros concentrados nas áreas urbanas</a:t>
            </a:r>
            <a:endParaRPr lang="pt-BR" sz="2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3286124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Movimento de Libertação Nacional Uruguaio – Tupamaros que fora exterminado ferozmente após o golpe militar de 1974.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429132"/>
            <a:ext cx="4665910" cy="2224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tângulo 9"/>
          <p:cNvSpPr/>
          <p:nvPr/>
        </p:nvSpPr>
        <p:spPr>
          <a:xfrm>
            <a:off x="6929454" y="5572140"/>
            <a:ext cx="1266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+mj-lt"/>
              </a:rPr>
              <a:t>Tupamaros em</a:t>
            </a:r>
          </a:p>
          <a:p>
            <a:r>
              <a:rPr lang="pt-BR" sz="1200" b="1" dirty="0" smtClean="0">
                <a:latin typeface="+mj-lt"/>
              </a:rPr>
              <a:t> manifestação</a:t>
            </a:r>
            <a:endParaRPr lang="pt-BR" sz="1200" b="1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00034" y="114298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Na Bolívia Che Guevara organiza um movimento revolucionário que lhe trouxe o martírio e a morte em outubro de 1967.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0034" y="2571744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desastre do Che não desencorajou os revolucionários que aspiravam  impor suas idéias em outros países da América Latina. Confrontados com regimes militares repressivos, na maioria jovens e da classe média, recusaram-se a abandonar seu compromisso revolucionário.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2978226" cy="392584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tângulo 7"/>
          <p:cNvSpPr/>
          <p:nvPr/>
        </p:nvSpPr>
        <p:spPr>
          <a:xfrm rot="21217355">
            <a:off x="5767763" y="5999221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Ernesto "Che" Guevara, na famosa imagem de Alberto </a:t>
            </a:r>
            <a:r>
              <a:rPr lang="pt-BR" sz="1200" b="1" dirty="0" err="1" smtClean="0">
                <a:latin typeface="+mj-lt"/>
              </a:rPr>
              <a:t>Korda</a:t>
            </a:r>
            <a:endParaRPr lang="pt-BR" sz="1200" b="1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2910" y="285751"/>
            <a:ext cx="79296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16 – </a:t>
            </a:r>
            <a:r>
              <a:rPr lang="pt-BR" sz="2000" b="1" dirty="0" smtClean="0">
                <a:latin typeface="Calibri" pitchFamily="34" charset="0"/>
              </a:rPr>
              <a:t>Movimentos de Esquerda Fora do Brasil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4819</TotalTime>
  <Words>1161</Words>
  <Application>Microsoft Office PowerPoint</Application>
  <PresentationFormat>Apresentação na tela (4:3)</PresentationFormat>
  <Paragraphs>91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548</cp:revision>
  <dcterms:created xsi:type="dcterms:W3CDTF">2009-05-14T20:59:51Z</dcterms:created>
  <dcterms:modified xsi:type="dcterms:W3CDTF">2009-08-13T14:39:40Z</dcterms:modified>
</cp:coreProperties>
</file>