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8" r:id="rId2"/>
    <p:sldId id="284" r:id="rId3"/>
    <p:sldId id="259" r:id="rId4"/>
    <p:sldId id="287" r:id="rId5"/>
    <p:sldId id="288" r:id="rId6"/>
    <p:sldId id="260" r:id="rId7"/>
    <p:sldId id="276" r:id="rId8"/>
    <p:sldId id="281" r:id="rId9"/>
    <p:sldId id="273" r:id="rId10"/>
    <p:sldId id="261" r:id="rId11"/>
    <p:sldId id="285" r:id="rId12"/>
    <p:sldId id="268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13/7/2009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13/7/2009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3143240" y="3071810"/>
            <a:ext cx="54292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Apresentar como se desenvolveram os movimentos de resistência no Brasil no período autoritário.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33084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/12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00034" y="5392838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Outra razão para o declínio foi o fato de os grupos armados se isolarem da massa da população, cuja atração pela suas ações era mínima.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00034" y="1500174"/>
            <a:ext cx="450059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Os grupos, que a princípio deram a impressão de desestabilizar o regime com suas ações espetaculares, declinaram ou praticamente desapareceram.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67881">
            <a:off x="5424513" y="1774447"/>
            <a:ext cx="3143249" cy="2250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tângulo 7"/>
          <p:cNvSpPr/>
          <p:nvPr/>
        </p:nvSpPr>
        <p:spPr>
          <a:xfrm rot="436153">
            <a:off x="5375829" y="4103475"/>
            <a:ext cx="2786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latin typeface="Calibri" pitchFamily="34" charset="0"/>
              </a:rPr>
              <a:t>Atentado a bomba contra Quartel </a:t>
            </a:r>
          </a:p>
          <a:p>
            <a:pPr algn="ctr"/>
            <a:r>
              <a:rPr lang="pt-BR" sz="1200" b="1" dirty="0" smtClean="0">
                <a:latin typeface="Calibri" pitchFamily="34" charset="0"/>
              </a:rPr>
              <a:t>General do II Exército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00034" y="1071546"/>
            <a:ext cx="8215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Não houve articulação entre os movimentos de resistência urbana. 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00066" y="3286124"/>
            <a:ext cx="46434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Declinaram devido a eficácia da repressão, que acabou com os ativistas da luta armada e de seus simpatizantes – a chamada “rede de apoio” constituída em sua maioria de jovens profissionais.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214810" y="3037360"/>
            <a:ext cx="43576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ilusão de que o Brasil pudesse ser visto como um país em que uma revolução armada, através de guerrilhas, obtivesse êxito foi um ponto fraco dos movimentos de resistência contra o governo ditatorial vigente.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00034" y="1285860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Como resultado das condições </a:t>
            </a:r>
            <a:r>
              <a:rPr lang="pt-BR" sz="2400" smtClean="0">
                <a:latin typeface="Calibri" pitchFamily="34" charset="0"/>
              </a:rPr>
              <a:t>econômicas favoráveis, </a:t>
            </a:r>
            <a:r>
              <a:rPr lang="pt-BR" sz="2400" dirty="0" smtClean="0">
                <a:latin typeface="Calibri" pitchFamily="34" charset="0"/>
              </a:rPr>
              <a:t>da </a:t>
            </a:r>
            <a:r>
              <a:rPr lang="pt-BR" sz="2400" smtClean="0">
                <a:latin typeface="Calibri" pitchFamily="34" charset="0"/>
              </a:rPr>
              <a:t>repressão e, </a:t>
            </a:r>
            <a:r>
              <a:rPr lang="pt-BR" sz="2400" dirty="0" smtClean="0">
                <a:latin typeface="Calibri" pitchFamily="34" charset="0"/>
              </a:rPr>
              <a:t>em menor escala da campanha pelo voto nulo, opositores do governo apresentavam-se mais amenos.</a:t>
            </a:r>
            <a:endParaRPr lang="pt-BR" sz="2400" b="1" dirty="0">
              <a:latin typeface="Calibri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81583"/>
            <a:ext cx="3305017" cy="3067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Retângulo 12"/>
          <p:cNvSpPr/>
          <p:nvPr/>
        </p:nvSpPr>
        <p:spPr>
          <a:xfrm>
            <a:off x="642911" y="5824855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latin typeface="Calibri" pitchFamily="34" charset="0"/>
              </a:rPr>
              <a:t>Sequestro realizado por guerrilheiros </a:t>
            </a:r>
          </a:p>
          <a:p>
            <a:pPr algn="ctr"/>
            <a:r>
              <a:rPr lang="pt-BR" sz="1200" b="1" dirty="0" smtClean="0">
                <a:latin typeface="Calibri" pitchFamily="34" charset="0"/>
              </a:rPr>
              <a:t>urbanos, no Rio de Janeiro.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43174" y="2143116"/>
            <a:ext cx="6143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Durante os anos da ditadura alguns grupos foram criados para lutarem contra o regime. Ocorreram guerrilhas, tanto urbanas como rurais. </a:t>
            </a: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643174" y="5086191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Os focos guerrilheiros urbanos no Brasil falharam em suas ações armadas por falta de logística, união e coordenação.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43174" y="3585993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A guerrilha rural mais importante </a:t>
            </a:r>
            <a:r>
              <a:rPr lang="pt-BR" sz="2400" dirty="0" smtClean="0">
                <a:latin typeface="Calibri" pitchFamily="34" charset="0"/>
              </a:rPr>
              <a:t>foi </a:t>
            </a:r>
            <a:r>
              <a:rPr lang="pt-BR" sz="2400" dirty="0" smtClean="0">
                <a:latin typeface="Calibri" pitchFamily="34" charset="0"/>
              </a:rPr>
              <a:t>a </a:t>
            </a:r>
            <a:r>
              <a:rPr lang="pt-BR" sz="2400" dirty="0" smtClean="0">
                <a:latin typeface="Calibri" pitchFamily="34" charset="0"/>
              </a:rPr>
              <a:t>do </a:t>
            </a:r>
            <a:r>
              <a:rPr lang="pt-BR" sz="2400" dirty="0" smtClean="0">
                <a:latin typeface="Calibri" pitchFamily="34" charset="0"/>
              </a:rPr>
              <a:t>Araguaia no Pará, a qual o governo derrotou utilizando uma incrível força militar.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4100" name="Picture 4" descr="http://www.otempo.com.br/capa/img/trans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84138"/>
            <a:ext cx="47625" cy="47625"/>
          </a:xfrm>
          <a:prstGeom prst="rect">
            <a:avLst/>
          </a:prstGeom>
          <a:noFill/>
        </p:spPr>
      </p:pic>
      <p:sp>
        <p:nvSpPr>
          <p:cNvPr id="19" name="Retângulo 18"/>
          <p:cNvSpPr/>
          <p:nvPr/>
        </p:nvSpPr>
        <p:spPr>
          <a:xfrm>
            <a:off x="571472" y="1214422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luta armada no Brasil, rapidamente assumiu a forma de guerra de guerrilhas, inspirada na vitoriosa revolução cubana de Fidel Castro e na Guerra do Vietnã. Três focos guerrilheiros acabam sendo formados no Brasil: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42910" y="5026895"/>
            <a:ext cx="485778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Vamos estudar detalhadamente  cada um dos focos guerrilheiros?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71472" y="2812317"/>
            <a:ext cx="5143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b="1" dirty="0" smtClean="0">
                <a:latin typeface="Calibri" pitchFamily="34" charset="0"/>
              </a:rPr>
              <a:t>na Serra do Caparaó</a:t>
            </a:r>
            <a:r>
              <a:rPr lang="pt-BR" sz="2400" dirty="0" smtClean="0">
                <a:latin typeface="Calibri" pitchFamily="34" charset="0"/>
              </a:rPr>
              <a:t>, entre Minas Gerais e Espírito Santo;</a:t>
            </a:r>
          </a:p>
          <a:p>
            <a:pPr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 no Vale do Ribeira</a:t>
            </a:r>
            <a:r>
              <a:rPr lang="pt-BR" sz="2400" dirty="0" smtClean="0">
                <a:latin typeface="Calibri" pitchFamily="34" charset="0"/>
              </a:rPr>
              <a:t>, em São Paulo; 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b="1" dirty="0" smtClean="0">
                <a:latin typeface="Calibri" pitchFamily="34" charset="0"/>
              </a:rPr>
              <a:t>na Região do baixo Araguaia</a:t>
            </a:r>
            <a:r>
              <a:rPr lang="pt-BR" sz="2400" dirty="0" smtClean="0">
                <a:latin typeface="Calibri" pitchFamily="34" charset="0"/>
              </a:rPr>
              <a:t>, no Pará.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9418" y="2428868"/>
            <a:ext cx="2932156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" name="Retângulo 32"/>
          <p:cNvSpPr/>
          <p:nvPr/>
        </p:nvSpPr>
        <p:spPr>
          <a:xfrm>
            <a:off x="6643702" y="6000768"/>
            <a:ext cx="15550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dirty="0" smtClean="0">
                <a:latin typeface="Calibri" pitchFamily="34" charset="0"/>
              </a:rPr>
              <a:t>Militares no Araguaia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57158" y="1714488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Ligação muito forte com o exilado político Leonel Brizola que permanecia no Uruguai. </a:t>
            </a:r>
            <a:endParaRPr lang="pt-BR" sz="2400" dirty="0" smtClean="0">
              <a:latin typeface="Calibri" pitchFamily="34" charset="0"/>
            </a:endParaRPr>
          </a:p>
          <a:p>
            <a:pPr algn="just"/>
            <a:endParaRPr lang="pt-BR" sz="12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Foi derrotado pela rápida intervenção das forças militares do governo. </a:t>
            </a:r>
          </a:p>
        </p:txBody>
      </p:sp>
      <p:sp>
        <p:nvSpPr>
          <p:cNvPr id="6" name="Retângulo 5"/>
          <p:cNvSpPr/>
          <p:nvPr/>
        </p:nvSpPr>
        <p:spPr>
          <a:xfrm>
            <a:off x="428596" y="1142984"/>
            <a:ext cx="5295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Movimentos da Serra do Caparaó - 1967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7158" y="5000636"/>
            <a:ext cx="4286280" cy="1154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300" b="1" dirty="0" smtClean="0">
                <a:latin typeface="Calibri" pitchFamily="34" charset="0"/>
              </a:rPr>
              <a:t>Brizola assumiu </a:t>
            </a:r>
            <a:r>
              <a:rPr lang="pt-BR" sz="2300" b="1" dirty="0" smtClean="0">
                <a:latin typeface="Calibri" pitchFamily="34" charset="0"/>
              </a:rPr>
              <a:t>posteriormente</a:t>
            </a:r>
            <a:r>
              <a:rPr lang="pt-BR" sz="2300" b="1" dirty="0" smtClean="0">
                <a:latin typeface="Calibri" pitchFamily="34" charset="0"/>
              </a:rPr>
              <a:t>, que a guerrilha não era possível num país como o Brasil.</a:t>
            </a:r>
            <a:endParaRPr lang="pt-BR" sz="2300" b="1" dirty="0">
              <a:latin typeface="Calibri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214686"/>
            <a:ext cx="3828773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tângulo 10"/>
          <p:cNvSpPr/>
          <p:nvPr/>
        </p:nvSpPr>
        <p:spPr>
          <a:xfrm>
            <a:off x="357158" y="3500438"/>
            <a:ext cx="4286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Alguns guerrilheiros foram capturados pela empreitada militar, mas muitos fugiram.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643570" y="6223835"/>
            <a:ext cx="21431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latin typeface="+mj-lt"/>
              </a:rPr>
              <a:t>Guerrilheiros presos</a:t>
            </a:r>
            <a:endParaRPr lang="pt-BR" sz="1200" b="1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 rot="16200000">
            <a:off x="7430085" y="4642881"/>
            <a:ext cx="278608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Acervo Última Hora/Arquivo Público do Estado de São Paulo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28596" y="135729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Vale do Ribeira - 1969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57158" y="1928802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Chefiado pelo capitão do exército Carlos Lamarca que desertou para as fileiras do Vanguarda Popular Revolucionária - VPR.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Esse movimento rural resistiu por mais tempo que o anterior, porém acabou também sendo derrotado.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285852" y="4714884"/>
            <a:ext cx="414340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b="1" dirty="0" smtClean="0">
                <a:latin typeface="Calibri" pitchFamily="34" charset="0"/>
              </a:rPr>
              <a:t>Lamarca foi morto no sertão da Bahia em 1971.</a:t>
            </a:r>
            <a:endParaRPr lang="pt-BR" sz="2400" b="1" dirty="0">
              <a:latin typeface="Calibri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/>
          <a:srcRect l="51517"/>
          <a:stretch>
            <a:fillRect/>
          </a:stretch>
        </p:blipFill>
        <p:spPr bwMode="auto">
          <a:xfrm>
            <a:off x="5929322" y="3714752"/>
            <a:ext cx="2143140" cy="2460666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6" name="Retângulo 15"/>
          <p:cNvSpPr/>
          <p:nvPr/>
        </p:nvSpPr>
        <p:spPr>
          <a:xfrm rot="21203138">
            <a:off x="6605023" y="6142775"/>
            <a:ext cx="12413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dirty="0" smtClean="0">
                <a:latin typeface="Calibri" pitchFamily="34" charset="0"/>
              </a:rPr>
              <a:t>Capitão Lamarca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28596" y="1357298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Movimento do Araguaia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28596" y="1871481"/>
            <a:ext cx="47149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Movimento que envolveu o maior número de pessoas e durou mais tempo.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Os participantes tinham conseguido apoio da população local, utilizando-se das propostas de Mao </a:t>
            </a:r>
            <a:r>
              <a:rPr lang="pt-BR" sz="2400" dirty="0" err="1" smtClean="0">
                <a:latin typeface="Calibri" pitchFamily="34" charset="0"/>
              </a:rPr>
              <a:t>Tse</a:t>
            </a:r>
            <a:r>
              <a:rPr lang="pt-BR" sz="2400" dirty="0" smtClean="0">
                <a:latin typeface="Calibri" pitchFamily="34" charset="0"/>
              </a:rPr>
              <a:t> Tung.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5340" y="2214554"/>
            <a:ext cx="3272734" cy="2786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CaixaDeTexto 14"/>
          <p:cNvSpPr txBox="1"/>
          <p:nvPr/>
        </p:nvSpPr>
        <p:spPr>
          <a:xfrm>
            <a:off x="6126095" y="5072074"/>
            <a:ext cx="1946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 smtClean="0">
                <a:latin typeface="+mj-lt"/>
              </a:rPr>
              <a:t>Militares em helicóptero</a:t>
            </a:r>
            <a:endParaRPr lang="pt-BR" sz="1200" b="1" dirty="0"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28596" y="4514687"/>
            <a:ext cx="4714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Foco guerrilheiro alocado em plena floresta amazônica, região de difícil acesso.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28596" y="3371679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foco guerrilheiro só veio a ser descoberto pelo exército em 1972 e destruído em 1975.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142976" y="4943315"/>
            <a:ext cx="678661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A operação militar organizada pelo exército brasileiro para lutar na guerrilha do Araguaia foi a maior desde a Segunda Guerra Mundial.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00034" y="1428736"/>
            <a:ext cx="4357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Sua atuação permaneceu ignorada nos grandes centros do país, o que tornava inviável a desestabilização do regime nessas condições.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143636" y="4143380"/>
            <a:ext cx="1678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latin typeface="Calibri" pitchFamily="34" charset="0"/>
              </a:rPr>
              <a:t>Corpos de guerrilheiros</a:t>
            </a:r>
            <a:endParaRPr lang="pt-BR" sz="1200" b="1" dirty="0">
              <a:latin typeface="Calibri" pitchFamily="34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71612"/>
            <a:ext cx="3827886" cy="2523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 flipH="1">
            <a:off x="500034" y="150017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fracasso das guerrilhas no interior do país foi inesperadamente acompanhado pelo sucesso da guerrilha urbana, organizada pelo baiano, veterano comunista, Carlos </a:t>
            </a:r>
            <a:r>
              <a:rPr lang="pt-BR" sz="2400" dirty="0" err="1" smtClean="0">
                <a:latin typeface="Calibri" pitchFamily="34" charset="0"/>
              </a:rPr>
              <a:t>Marighella</a:t>
            </a:r>
            <a:r>
              <a:rPr lang="pt-BR" sz="2400" dirty="0" smtClean="0">
                <a:latin typeface="Calibri" pitchFamily="34" charset="0"/>
              </a:rPr>
              <a:t>.</a:t>
            </a:r>
          </a:p>
        </p:txBody>
      </p:sp>
      <p:sp>
        <p:nvSpPr>
          <p:cNvPr id="8" name="Retângulo 7"/>
          <p:cNvSpPr/>
          <p:nvPr/>
        </p:nvSpPr>
        <p:spPr>
          <a:xfrm>
            <a:off x="1071538" y="369518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Por que a guerrilha urbana parecia ter mais sucesso que a rural? </a:t>
            </a:r>
          </a:p>
        </p:txBody>
      </p:sp>
      <p:pic>
        <p:nvPicPr>
          <p:cNvPr id="12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195115"/>
            <a:ext cx="1571636" cy="2091273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/12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642910" y="1857364"/>
            <a:ext cx="8072494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 movimento guerrilheiro urbano apresentava maiores condições de desestabilizar o regime do que os focos rurais. Talvez porque isso seja um reflexo da própria formação social brasileira, visto que nos anos de 1960 o Brasil estava em pleno êxodo rural, tornando-se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assim um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país em sua maioria urbana.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714744" y="5072074"/>
            <a:ext cx="492922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Vamos conhecer como ocorreram as guerrilhas urbanas?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/12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428596" y="1071546"/>
            <a:ext cx="8286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Como início </a:t>
            </a:r>
            <a:r>
              <a:rPr lang="pt-BR" sz="2200" dirty="0" smtClean="0">
                <a:latin typeface="Calibri" pitchFamily="34" charset="0"/>
              </a:rPr>
              <a:t>destacamos, em 1968, </a:t>
            </a:r>
            <a:r>
              <a:rPr lang="pt-BR" sz="2200" dirty="0" smtClean="0">
                <a:latin typeface="Calibri" pitchFamily="34" charset="0"/>
              </a:rPr>
              <a:t>quando uma bomba foi colocada no consulado americano em São Paulo e ocorriam também na cidade </a:t>
            </a:r>
            <a:r>
              <a:rPr lang="pt-BR" sz="2200" dirty="0" smtClean="0">
                <a:latin typeface="Calibri" pitchFamily="34" charset="0"/>
              </a:rPr>
              <a:t>assaltos </a:t>
            </a:r>
            <a:r>
              <a:rPr lang="pt-BR" sz="2200" dirty="0" smtClean="0">
                <a:latin typeface="Calibri" pitchFamily="34" charset="0"/>
              </a:rPr>
              <a:t>para reunir fundos destinados a financiar os </a:t>
            </a:r>
            <a:r>
              <a:rPr lang="pt-BR" sz="2200" dirty="0" smtClean="0">
                <a:latin typeface="Calibri" pitchFamily="34" charset="0"/>
              </a:rPr>
              <a:t>movimentos.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000364" y="2498047"/>
            <a:ext cx="39760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Objetivos da Guerrilhas Urbanas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2" name="Texto explicativo em seta para a direita 11"/>
          <p:cNvSpPr/>
          <p:nvPr/>
        </p:nvSpPr>
        <p:spPr>
          <a:xfrm>
            <a:off x="428596" y="3000372"/>
            <a:ext cx="914400" cy="91440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itchFamily="34" charset="0"/>
              </a:rPr>
              <a:t>1º</a:t>
            </a:r>
            <a:endParaRPr lang="pt-BR" sz="2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Texto explicativo em seta para a direita 14"/>
          <p:cNvSpPr/>
          <p:nvPr/>
        </p:nvSpPr>
        <p:spPr>
          <a:xfrm>
            <a:off x="428596" y="4143380"/>
            <a:ext cx="914400" cy="91440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itchFamily="34" charset="0"/>
              </a:rPr>
              <a:t>2º</a:t>
            </a:r>
            <a:endParaRPr lang="pt-BR" sz="2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o explicativo em seta para a direita 15"/>
          <p:cNvSpPr/>
          <p:nvPr/>
        </p:nvSpPr>
        <p:spPr>
          <a:xfrm>
            <a:off x="428596" y="5286388"/>
            <a:ext cx="914400" cy="91440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  <a:latin typeface="Calibri" pitchFamily="34" charset="0"/>
              </a:rPr>
              <a:t>3º</a:t>
            </a:r>
            <a:endParaRPr lang="pt-BR" sz="2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643042" y="2928934"/>
            <a:ext cx="7000924" cy="985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Almejavam conquistar a população pobre para entrar em suas fileiras e irem contra os principais símbolos capitalistas.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643042" y="4143380"/>
            <a:ext cx="7000924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Queriam demonstrar ao regime vigente que uma resistência era possível.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643042" y="5357826"/>
            <a:ext cx="7000924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Conquista de recursos através de roubos a bancos para sustentar a clandestinidade dessas milícias, já que muitos não podiam trabalhar.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15 – </a:t>
            </a:r>
            <a:r>
              <a:rPr lang="pt-BR" sz="2000" b="1" dirty="0" smtClean="0">
                <a:latin typeface="Calibri" pitchFamily="34" charset="0"/>
              </a:rPr>
              <a:t>Movimentos de Resistência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4595</TotalTime>
  <Words>1004</Words>
  <Application>Microsoft Office PowerPoint</Application>
  <PresentationFormat>Apresentação na tela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519</cp:revision>
  <dcterms:created xsi:type="dcterms:W3CDTF">2009-05-14T20:59:51Z</dcterms:created>
  <dcterms:modified xsi:type="dcterms:W3CDTF">2009-07-13T19:55:31Z</dcterms:modified>
</cp:coreProperties>
</file>