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handoutMasterIdLst>
    <p:handoutMasterId r:id="rId17"/>
  </p:handoutMasterIdLst>
  <p:sldIdLst>
    <p:sldId id="258" r:id="rId2"/>
    <p:sldId id="284" r:id="rId3"/>
    <p:sldId id="259" r:id="rId4"/>
    <p:sldId id="287" r:id="rId5"/>
    <p:sldId id="260" r:id="rId6"/>
    <p:sldId id="276" r:id="rId7"/>
    <p:sldId id="281" r:id="rId8"/>
    <p:sldId id="273" r:id="rId9"/>
    <p:sldId id="261" r:id="rId10"/>
    <p:sldId id="285" r:id="rId11"/>
    <p:sldId id="262" r:id="rId12"/>
    <p:sldId id="288" r:id="rId13"/>
    <p:sldId id="277" r:id="rId14"/>
    <p:sldId id="268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ED6D03"/>
    <a:srgbClr val="FF0066"/>
    <a:srgbClr val="CC00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13/7/2009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13/7/2009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13/7/2009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Censura na Educação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3286116" y="3071810"/>
            <a:ext cx="521497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 Apresentar como o regime autoritário moldou a educação no Brasil sob parâmetros ideológicos conservadores.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281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33084" y="2643182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/14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142976" y="3143248"/>
            <a:ext cx="40786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Com a lei profissionalizante aprovada, o Ensino Médio se integrou com o </a:t>
            </a:r>
            <a:r>
              <a:rPr lang="pt-BR" sz="2400" dirty="0" smtClean="0">
                <a:latin typeface="Calibri" pitchFamily="34" charset="0"/>
              </a:rPr>
              <a:t>ensino profissionalizante</a:t>
            </a:r>
            <a:r>
              <a:rPr lang="pt-BR" sz="2400" dirty="0" smtClean="0">
                <a:latin typeface="Calibri" pitchFamily="34" charset="0"/>
              </a:rPr>
              <a:t>. 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500034" y="1500174"/>
            <a:ext cx="41434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Em 1971, os militares alteraram o ensino profissionalizante, promulgando a lei nº 5.692, a qual excluía a pré-escola, 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10" name="Picture 18" descr="C:\Documents and Settings\Administrador\Configurações locais\Temporary Internet Files\Content.IE5\4TS12DOL\MPj0422237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15900">
            <a:off x="5317324" y="1760687"/>
            <a:ext cx="3179959" cy="2377517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3" name="Retângulo 12"/>
          <p:cNvSpPr/>
          <p:nvPr/>
        </p:nvSpPr>
        <p:spPr>
          <a:xfrm>
            <a:off x="714348" y="5014753"/>
            <a:ext cx="764386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Os professores lutavam pela aprovação da Lei de Diretrizes e Bases - LDB, que englobava uma reforma educacional como um todo.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Censura na Educação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571472" y="1285860"/>
            <a:ext cx="80724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Por meio do Ministério da Educação foi possível firmar com o governo americano vários acordos internacionais de integração. Os mais relevantes foram os 12 acordos com a </a:t>
            </a:r>
            <a:r>
              <a:rPr lang="pt-BR" sz="2400" dirty="0" err="1" smtClean="0">
                <a:latin typeface="Calibri" pitchFamily="34" charset="0"/>
              </a:rPr>
              <a:t>United</a:t>
            </a:r>
            <a:r>
              <a:rPr lang="pt-BR" sz="2400" dirty="0" smtClean="0">
                <a:latin typeface="Calibri" pitchFamily="34" charset="0"/>
              </a:rPr>
              <a:t> States </a:t>
            </a:r>
            <a:r>
              <a:rPr lang="pt-BR" sz="2400" dirty="0" err="1" smtClean="0">
                <a:latin typeface="Calibri" pitchFamily="34" charset="0"/>
              </a:rPr>
              <a:t>Agency</a:t>
            </a:r>
            <a:r>
              <a:rPr lang="pt-BR" sz="2400" dirty="0" smtClean="0">
                <a:latin typeface="Calibri" pitchFamily="34" charset="0"/>
              </a:rPr>
              <a:t> for </a:t>
            </a:r>
            <a:r>
              <a:rPr lang="pt-BR" sz="2400" dirty="0" err="1" smtClean="0">
                <a:latin typeface="Calibri" pitchFamily="34" charset="0"/>
              </a:rPr>
              <a:t>International</a:t>
            </a:r>
            <a:r>
              <a:rPr lang="pt-BR" sz="2400" dirty="0" smtClean="0">
                <a:latin typeface="Calibri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</a:rPr>
              <a:t>Development</a:t>
            </a:r>
            <a:r>
              <a:rPr lang="pt-BR" sz="2400" dirty="0" smtClean="0">
                <a:latin typeface="Calibri" pitchFamily="34" charset="0"/>
              </a:rPr>
              <a:t> - USAID, conhecida como MEC-USAID.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071934" y="35004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Esses acordos tinham o objetivo de implementar </a:t>
            </a:r>
            <a:r>
              <a:rPr lang="pt-BR" sz="2400" dirty="0" smtClean="0">
                <a:latin typeface="Calibri" pitchFamily="34" charset="0"/>
              </a:rPr>
              <a:t>no </a:t>
            </a:r>
            <a:r>
              <a:rPr lang="pt-BR" sz="2400" dirty="0" smtClean="0">
                <a:latin typeface="Calibri" pitchFamily="34" charset="0"/>
              </a:rPr>
              <a:t>Brasil o </a:t>
            </a:r>
            <a:r>
              <a:rPr lang="pt-BR" sz="2400" dirty="0" smtClean="0">
                <a:latin typeface="Calibri" pitchFamily="34" charset="0"/>
              </a:rPr>
              <a:t>modelo universitário </a:t>
            </a:r>
            <a:r>
              <a:rPr lang="pt-BR" sz="2400" dirty="0" smtClean="0">
                <a:latin typeface="Calibri" pitchFamily="34" charset="0"/>
              </a:rPr>
              <a:t>americano. </a:t>
            </a:r>
            <a:r>
              <a:rPr lang="pt-BR" sz="2400" dirty="0" smtClean="0">
                <a:latin typeface="Calibri" pitchFamily="34" charset="0"/>
              </a:rPr>
              <a:t>A Reforma Universitária brasileira foi uma forma de equiparação ao modelo norte-americano.</a:t>
            </a:r>
            <a:endParaRPr lang="pt-BR" sz="2400" dirty="0"/>
          </a:p>
        </p:txBody>
      </p:sp>
      <p:pic>
        <p:nvPicPr>
          <p:cNvPr id="12" name="Picture 25" descr="C:\Documents and Settings\Administrador\Configurações locais\Temporary Internet Files\Content.IE5\4V27KVG3\MPj04278250000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4348" y="3643314"/>
            <a:ext cx="2962723" cy="2661254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3" name="CaixaDeTexto 12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Censura na Educação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12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214282" y="1228539"/>
            <a:ext cx="8602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educação brasileira passou por esse período sem avanços, sem investimento pedagógico e sem políticas condizentes à sua importância no cenário nacional.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3" name="Texto explicativo em seta para a direita 12"/>
          <p:cNvSpPr/>
          <p:nvPr/>
        </p:nvSpPr>
        <p:spPr>
          <a:xfrm>
            <a:off x="214281" y="3214686"/>
            <a:ext cx="3071835" cy="1357322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População em idade escolar 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39992" y="2605720"/>
            <a:ext cx="76073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Censo de 1980 - após 16 anos de ditadura 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6187598" y="3214686"/>
            <a:ext cx="267068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Cerca de um terço </a:t>
            </a:r>
          </a:p>
          <a:p>
            <a:pPr algn="ctr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7.540.451 não freqüentavam a escola 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Texto explicativo em seta para a direita 15"/>
          <p:cNvSpPr/>
          <p:nvPr/>
        </p:nvSpPr>
        <p:spPr>
          <a:xfrm>
            <a:off x="3286117" y="3214686"/>
            <a:ext cx="2857520" cy="1357322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22.968.515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Texto explicativo em seta para a direita 16"/>
          <p:cNvSpPr/>
          <p:nvPr/>
        </p:nvSpPr>
        <p:spPr>
          <a:xfrm>
            <a:off x="214281" y="4786322"/>
            <a:ext cx="3071835" cy="1357322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População rural em idade escolar 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187598" y="4857760"/>
            <a:ext cx="267068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Cerca da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metade</a:t>
            </a:r>
          </a:p>
          <a:p>
            <a:pPr algn="ctr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4.816.806  freqüentavam a escola 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9" name="Texto explicativo em seta para a direita 18"/>
          <p:cNvSpPr/>
          <p:nvPr/>
        </p:nvSpPr>
        <p:spPr>
          <a:xfrm>
            <a:off x="3286116" y="4786322"/>
            <a:ext cx="2857520" cy="1357322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9.229.511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Censura na Educação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13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57158" y="1214422"/>
            <a:ext cx="5072066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educação, propriamente dita, não era o que os militares almejavam e, sim, a manutenção de seu regime. Para isso era preciso destruir a “geração pensante”.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857388" y="3514555"/>
            <a:ext cx="45720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Percebem como a educação que temos hoje ainda é fruto das imposições do Regime Militar?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643306" y="4929198"/>
            <a:ext cx="514353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Precisamos levar essas discussões para sala de aula e construir uma nova geração pensante. </a:t>
            </a:r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Vamos lá!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Censura na Educação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42976" y="1214422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71736" y="2143116"/>
            <a:ext cx="61436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O regime militar interferiu na educação brasileira durante os anos de sua vigência. A ditadura militar que se dispunha a controlar todos os segmentos da sociedade não deixou de fora o sistema educacional, o qual sofreu várias alterações para se adaptar aos interesses dos militares no poder.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14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2571736" y="4800439"/>
            <a:ext cx="614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</a:rPr>
              <a:t>O governo não se preocupou com a qualidade ou desenvolvimento da educação, mas sim em sua manipulação.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Censura na Educação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pic>
        <p:nvPicPr>
          <p:cNvPr id="4100" name="Picture 4" descr="http://www.otempo.com.br/capa/img/trans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84138"/>
            <a:ext cx="47625" cy="47625"/>
          </a:xfrm>
          <a:prstGeom prst="rect">
            <a:avLst/>
          </a:prstGeom>
          <a:noFill/>
        </p:spPr>
      </p:pic>
      <p:sp>
        <p:nvSpPr>
          <p:cNvPr id="17" name="Retângulo 16"/>
          <p:cNvSpPr/>
          <p:nvPr/>
        </p:nvSpPr>
        <p:spPr>
          <a:xfrm>
            <a:off x="500034" y="1692180"/>
            <a:ext cx="40719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Com o Golpe Militar, o ensino em todas as áreas da educação brasileira passou a ser rigidamente vigiado pelos comandantes das Forças Armadas. 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428596" y="4429132"/>
            <a:ext cx="8286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presença das Forças Armadas como elemento principal à frente do Aparelho do Estado, determinando o conteúdo e a forma da política educacional no Brasil, contribuiu no modo como se organizaram as instituições educacionais neste contexto histórico-ideológico.</a:t>
            </a:r>
          </a:p>
        </p:txBody>
      </p:sp>
      <p:pic>
        <p:nvPicPr>
          <p:cNvPr id="13314" name="Picture 2" descr="vestibulandos_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571612"/>
            <a:ext cx="3619492" cy="25336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etângulo 8"/>
          <p:cNvSpPr/>
          <p:nvPr/>
        </p:nvSpPr>
        <p:spPr>
          <a:xfrm>
            <a:off x="4357686" y="4143380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latin typeface="Calibri" pitchFamily="34" charset="0"/>
              </a:rPr>
              <a:t>Estudantes em passeata  -1968, no Rio de Janeiro.</a:t>
            </a:r>
            <a:endParaRPr lang="pt-BR" sz="1200" b="1" dirty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 rot="16200000">
            <a:off x="8226336" y="3060812"/>
            <a:ext cx="76495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800" dirty="0" smtClean="0">
                <a:latin typeface="Calibri" pitchFamily="34" charset="0"/>
              </a:rPr>
              <a:t>Foto: O Globo</a:t>
            </a:r>
            <a:endParaRPr lang="pt-BR" sz="800" dirty="0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Censura na Educação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500034" y="1214422"/>
            <a:ext cx="821537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300" dirty="0" smtClean="0">
                <a:latin typeface="Calibri" pitchFamily="34" charset="0"/>
              </a:rPr>
              <a:t>Nesse período houve grande intervenção nas Universidades brasileiras.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Censura na Educação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00034" y="4929198"/>
            <a:ext cx="8001056" cy="15081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300" dirty="0" smtClean="0">
                <a:latin typeface="Calibri" pitchFamily="34" charset="0"/>
              </a:rPr>
              <a:t>O </a:t>
            </a:r>
            <a:r>
              <a:rPr lang="pt-BR" sz="2300" b="1" dirty="0" smtClean="0">
                <a:latin typeface="Calibri" pitchFamily="34" charset="0"/>
              </a:rPr>
              <a:t>Inquérito Policial Militar </a:t>
            </a:r>
            <a:r>
              <a:rPr lang="pt-BR" sz="2300" dirty="0" smtClean="0">
                <a:latin typeface="Calibri" pitchFamily="34" charset="0"/>
              </a:rPr>
              <a:t>julgava sem possibilitar ao “suposto réu” qualquer forma de apresentação de protestos, desrespeitando os princípios legais do contraditório e da ampla defesa.</a:t>
            </a:r>
            <a:endParaRPr lang="pt-BR" sz="2300" dirty="0">
              <a:latin typeface="Calibri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00034" y="3286124"/>
            <a:ext cx="800105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300" dirty="0" smtClean="0">
                <a:latin typeface="Calibri" pitchFamily="34" charset="0"/>
              </a:rPr>
              <a:t>Na Universidade de Brasília – UnB, ocorreu invasão por tropas, destituindo o reitor Anísio Teixeira, prendendo professores e alunos suspeitos de serem subversivos, encaminhando-os para Inquérito Policial Militar.</a:t>
            </a:r>
          </a:p>
        </p:txBody>
      </p:sp>
      <p:sp>
        <p:nvSpPr>
          <p:cNvPr id="9" name="Retângulo 8"/>
          <p:cNvSpPr/>
          <p:nvPr/>
        </p:nvSpPr>
        <p:spPr>
          <a:xfrm>
            <a:off x="500034" y="2071678"/>
            <a:ext cx="800105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300" dirty="0" smtClean="0">
                <a:latin typeface="Calibri" pitchFamily="34" charset="0"/>
              </a:rPr>
              <a:t>O Conselho Federal de Educação – CFE – nomeou reitores militares para diversas instituições de ensino tentando assegurar o controle militar. 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57158" y="1214422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Grandes educadores foram calados ou perseguidos em função de posicionamentos ideológicos. </a:t>
            </a:r>
            <a:endParaRPr lang="pt-BR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642910" y="4143380"/>
            <a:ext cx="1155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solidFill>
                  <a:prstClr val="black"/>
                </a:solidFill>
                <a:latin typeface="Calibri" pitchFamily="34" charset="0"/>
              </a:rPr>
              <a:t>Anísio Teixeira</a:t>
            </a:r>
            <a:endParaRPr lang="pt-BR" sz="1200" b="1" dirty="0"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357422" y="4143380"/>
            <a:ext cx="186713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solidFill>
                  <a:prstClr val="black"/>
                </a:solidFill>
                <a:latin typeface="Calibri" pitchFamily="34" charset="0"/>
              </a:rPr>
              <a:t>Fernando de Azevedo</a:t>
            </a:r>
            <a:endParaRPr lang="pt-BR" sz="1200" b="1" dirty="0">
              <a:latin typeface="Calibri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2825999" y="6429396"/>
            <a:ext cx="11775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solidFill>
                  <a:prstClr val="black"/>
                </a:solidFill>
                <a:latin typeface="Calibri" pitchFamily="34" charset="0"/>
              </a:rPr>
              <a:t>Lourenço Filho</a:t>
            </a:r>
            <a:endParaRPr lang="pt-BR" sz="1200" b="1" dirty="0"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857752" y="6357958"/>
            <a:ext cx="11161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solidFill>
                  <a:prstClr val="black"/>
                </a:solidFill>
                <a:latin typeface="Calibri" pitchFamily="34" charset="0"/>
              </a:rPr>
              <a:t>Carneiro Leão</a:t>
            </a:r>
            <a:endParaRPr lang="pt-BR" sz="1200" b="1" dirty="0">
              <a:latin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6696684" y="6286520"/>
            <a:ext cx="130603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solidFill>
                  <a:prstClr val="black"/>
                </a:solidFill>
                <a:latin typeface="Calibri" pitchFamily="34" charset="0"/>
              </a:rPr>
              <a:t>Paschoal </a:t>
            </a:r>
            <a:r>
              <a:rPr lang="pt-BR" sz="1200" b="1" dirty="0" err="1" smtClean="0">
                <a:solidFill>
                  <a:prstClr val="black"/>
                </a:solidFill>
                <a:latin typeface="Calibri" pitchFamily="34" charset="0"/>
              </a:rPr>
              <a:t>Lemme</a:t>
            </a:r>
            <a:endParaRPr lang="pt-BR" sz="1200" b="1" dirty="0">
              <a:latin typeface="Calibri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15206" y="4143380"/>
            <a:ext cx="9907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solidFill>
                  <a:prstClr val="black"/>
                </a:solidFill>
                <a:latin typeface="Calibri" pitchFamily="34" charset="0"/>
              </a:rPr>
              <a:t>Paulo Freire</a:t>
            </a:r>
            <a:endParaRPr lang="pt-BR" sz="1200" b="1" dirty="0">
              <a:latin typeface="Calibri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4429124" y="4214818"/>
            <a:ext cx="16430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solidFill>
                  <a:prstClr val="black"/>
                </a:solidFill>
                <a:latin typeface="Calibri" pitchFamily="34" charset="0"/>
              </a:rPr>
              <a:t>Lauro de Oliveira Lima</a:t>
            </a:r>
            <a:endParaRPr lang="pt-BR" sz="1200" b="1" dirty="0">
              <a:latin typeface="Calibri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626779" y="6357958"/>
            <a:ext cx="14751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err="1" smtClean="0">
                <a:latin typeface="Calibri" pitchFamily="34" charset="0"/>
              </a:rPr>
              <a:t>Durmeval</a:t>
            </a:r>
            <a:r>
              <a:rPr lang="pt-BR" sz="1200" b="1" dirty="0" smtClean="0">
                <a:latin typeface="Calibri" pitchFamily="34" charset="0"/>
              </a:rPr>
              <a:t> Trigueiro</a:t>
            </a:r>
            <a:endParaRPr lang="pt-BR" sz="1200" b="1" dirty="0">
              <a:latin typeface="Calibri" pitchFamily="34" charset="0"/>
            </a:endParaRPr>
          </a:p>
        </p:txBody>
      </p:sp>
      <p:pic>
        <p:nvPicPr>
          <p:cNvPr id="11266" name="Picture 2" descr="Anísio Teixei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31400"/>
            <a:ext cx="1714512" cy="19956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68" name="Picture 4" descr="http://www.educacaomoral.org.br/reconstruir/Imagens/foto_fernando_azeved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071678"/>
            <a:ext cx="1428760" cy="20466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70" name="Picture 6" descr="http://www.canalciencia.ibict.br/notaveis/img/resumo-paschoal_lemm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4500570"/>
            <a:ext cx="1785950" cy="1826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72" name="Picture 8" descr="http://www.proedes.fe.ufrj.br/images/acervo_durmeva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4643446"/>
            <a:ext cx="1857388" cy="17356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74" name="Picture 10" descr="http://www.cienciahoje.pt/files/16/1693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2" y="2048676"/>
            <a:ext cx="1960348" cy="20947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76" name="Picture 12" descr="http://www.biblio.com.br/conteudo/biografias/carneiroleao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3438" y="4572008"/>
            <a:ext cx="1428760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78" name="Picture 14" descr="http://www.jeanpiaget.com.br/img/lauro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00562" y="2071678"/>
            <a:ext cx="1501234" cy="2071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80" name="Picture 16" descr="Lourenço Filh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714612" y="4572008"/>
            <a:ext cx="1357322" cy="18967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CaixaDeTexto 20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Censura na Educação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1000"/>
                            </p:stCondLst>
                            <p:childTnLst>
                              <p:par>
                                <p:cTn id="8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2000"/>
                            </p:stCondLst>
                            <p:childTnLst>
                              <p:par>
                                <p:cTn id="8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643306" y="4429132"/>
            <a:ext cx="5000660" cy="1938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Calibri" pitchFamily="34" charset="0"/>
              </a:rPr>
              <a:t>Os militares substituíram as propostas desse movimento pelo </a:t>
            </a:r>
            <a:r>
              <a:rPr lang="pt-BR" sz="2000" b="1" dirty="0" smtClean="0">
                <a:latin typeface="Calibri" pitchFamily="34" charset="0"/>
              </a:rPr>
              <a:t>Mobral</a:t>
            </a:r>
            <a:r>
              <a:rPr lang="pt-BR" sz="2000" dirty="0" smtClean="0">
                <a:latin typeface="Calibri" pitchFamily="34" charset="0"/>
              </a:rPr>
              <a:t>, que não previa um círculo de alfabetização, fazendo com que logo esquecessem o que aprenderam. </a:t>
            </a:r>
            <a:r>
              <a:rPr lang="pt-BR" sz="2000" b="1" dirty="0" smtClean="0">
                <a:latin typeface="Calibri" pitchFamily="34" charset="0"/>
              </a:rPr>
              <a:t>Não era objetivo dos militares desenvolver qualquer mentalidade política para os adultos. </a:t>
            </a:r>
            <a:endParaRPr lang="pt-BR" sz="2000" b="1" dirty="0"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57158" y="1132818"/>
            <a:ext cx="77867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Os militares cessaram com o movimento de alfabetização de adultos. </a:t>
            </a:r>
            <a:endParaRPr lang="pt-BR" sz="20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57158" y="1571612"/>
            <a:ext cx="50006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Calibri" pitchFamily="34" charset="0"/>
              </a:rPr>
              <a:t>Paulo Freire, no início dos anos de 60, liderava o </a:t>
            </a:r>
            <a:r>
              <a:rPr lang="pt-BR" sz="2000" b="1" dirty="0" smtClean="0">
                <a:latin typeface="Calibri" pitchFamily="34" charset="0"/>
              </a:rPr>
              <a:t>movimento de alfabetização de adultos</a:t>
            </a:r>
            <a:r>
              <a:rPr lang="pt-BR" sz="2000" dirty="0" smtClean="0">
                <a:latin typeface="Calibri" pitchFamily="34" charset="0"/>
              </a:rPr>
              <a:t>, tanto para alfabetizar quanto para desenvolver a consciência política dos adultos analfabetos. Essa iniciativa de Paulo Freire ia totalmente de encontro com a perspectiva militar.</a:t>
            </a:r>
            <a:endParaRPr lang="pt-BR" sz="2000" dirty="0">
              <a:latin typeface="Calibri" pitchFamily="34" charset="0"/>
            </a:endParaRPr>
          </a:p>
        </p:txBody>
      </p:sp>
      <p:pic>
        <p:nvPicPr>
          <p:cNvPr id="10242" name="Picture 2" descr="http://www.riogrande.com.br/Clipart/simbolos/MOBR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5" y="4000504"/>
            <a:ext cx="3090084" cy="22796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4" name="Picture 4" descr="http://upload.wikimedia.org/wikipedia/commons/6/60/Method_Paulo_Frei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3" y="1500174"/>
            <a:ext cx="2857519" cy="29596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1" name="CaixaDeTexto 10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Censura na Educação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 flipH="1">
            <a:off x="571472" y="1714488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O governo militar no Brasil não tinha o intuito de melhorar a educação no país, seu objetivo era muito mais político influenciado pelo contexto internacional.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714348" y="3714752"/>
            <a:ext cx="35719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Guerra Fria tinha um papel preponderante nas políticas implementadas pelo governo.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9" name="Imagem 8" descr="foto_aul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2571744"/>
            <a:ext cx="3409950" cy="3200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Censura na Educação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857224" y="1500174"/>
            <a:ext cx="70723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As autoridades militares valeram-se de variadas formas para “decapitar” os movimentos oposicionistas dentro das faculdades.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28662" y="3645290"/>
            <a:ext cx="52149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Você já ouviu falar na </a:t>
            </a:r>
            <a:r>
              <a:rPr lang="pt-BR" sz="2400" b="1" i="1" dirty="0" smtClean="0">
                <a:solidFill>
                  <a:srgbClr val="C00000"/>
                </a:solidFill>
                <a:latin typeface="Calibri" pitchFamily="34" charset="0"/>
              </a:rPr>
              <a:t>delação </a:t>
            </a:r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ideológica? Sabe o que significou no caso da educação durante o Regime Militar?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7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2930910"/>
            <a:ext cx="1571636" cy="2091273"/>
          </a:xfrm>
          <a:prstGeom prst="rect">
            <a:avLst/>
          </a:prstGeom>
          <a:noFill/>
        </p:spPr>
      </p:pic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Censura na Educação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/14</a:t>
            </a:r>
            <a:endParaRPr lang="pt-BR" dirty="0"/>
          </a:p>
        </p:txBody>
      </p:sp>
      <p:pic>
        <p:nvPicPr>
          <p:cNvPr id="9" name="Imagem 8" descr="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642910" y="2181517"/>
            <a:ext cx="7929618" cy="193899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Alunos complacentes com os militares, chamados “olheiros”, eram colocados nos cursos, principalmente da área de humanas, para relacionarem e denunciarem professores que tinham programas de cunho supostamente subversivo e alunos descontentes e contrários ao Regime Militar.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071538" y="5110475"/>
            <a:ext cx="6929486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Uma verdadeira agressão aos direitos de expressão!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Censura na Educação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/14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428596" y="1928802"/>
            <a:ext cx="82153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Com a </a:t>
            </a:r>
            <a:r>
              <a:rPr lang="pt-BR" sz="2200" dirty="0" smtClean="0">
                <a:latin typeface="Calibri" pitchFamily="34" charset="0"/>
              </a:rPr>
              <a:t>EMC </a:t>
            </a:r>
            <a:r>
              <a:rPr lang="pt-BR" sz="2200" dirty="0" smtClean="0">
                <a:latin typeface="Calibri" pitchFamily="34" charset="0"/>
              </a:rPr>
              <a:t>a estratégia foi controlar e moldar os comportamentos dos estudantes e, com isso, convencê-los sobre os benefícios do atual regime, para que não houvesse qualquer pensamento contrário.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500034" y="1142984"/>
            <a:ext cx="80724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Os militares instituíram a Educação Moral e Cívica – EMC e baniram disciplinas como sociologia e filosofia</a:t>
            </a:r>
            <a:endParaRPr lang="pt-BR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143372" y="3214686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Ao mesmo tempo o regime autoritário espelhava na educação o caráter anti-democrático de sua proposta ideológica de governo por meio do Decreto-Lei 477 com base na Lei de Segurança Nacional que terminou calando a boca de alunos e professores sob pressão da intimidação e delação. 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8" name="Picture 2" descr="http://demokratia.blogs.sapo.pt/arquivo/Censu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00438"/>
            <a:ext cx="3643306" cy="2702119"/>
          </a:xfrm>
          <a:prstGeom prst="rect">
            <a:avLst/>
          </a:prstGeom>
          <a:ln w="762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0" name="CaixaDeTexto 9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14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Censura na Educação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4342</TotalTime>
  <Words>1138</Words>
  <Application>Microsoft Office PowerPoint</Application>
  <PresentationFormat>Apresentação na tela (4:3)</PresentationFormat>
  <Paragraphs>100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Cleia</cp:lastModifiedBy>
  <cp:revision>491</cp:revision>
  <dcterms:created xsi:type="dcterms:W3CDTF">2009-05-14T20:59:51Z</dcterms:created>
  <dcterms:modified xsi:type="dcterms:W3CDTF">2009-07-13T19:44:02Z</dcterms:modified>
</cp:coreProperties>
</file>