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4" r:id="rId3"/>
    <p:sldId id="259" r:id="rId4"/>
    <p:sldId id="287" r:id="rId5"/>
    <p:sldId id="260" r:id="rId6"/>
    <p:sldId id="276" r:id="rId7"/>
    <p:sldId id="281" r:id="rId8"/>
    <p:sldId id="273" r:id="rId9"/>
    <p:sldId id="261" r:id="rId10"/>
    <p:sldId id="285" r:id="rId11"/>
    <p:sldId id="262" r:id="rId12"/>
    <p:sldId id="277" r:id="rId13"/>
    <p:sldId id="288" r:id="rId14"/>
    <p:sldId id="268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22/10/2009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143240" y="3071810"/>
            <a:ext cx="5000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Apresentar o impacto da censura nas diversas expressões culturais, como foi o caso do Teatro.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4522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/14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857620" y="2643182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teatro sofreu uma constante censura, principalmente pelo sentido crítico e reflexivo com o qual expunha o drama social.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57620" y="4429132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1980, as peças </a:t>
            </a:r>
            <a:r>
              <a:rPr lang="pt-BR" sz="2400" i="1" dirty="0" smtClean="0">
                <a:latin typeface="Calibri" pitchFamily="34" charset="0"/>
              </a:rPr>
              <a:t>Barrela</a:t>
            </a:r>
            <a:r>
              <a:rPr lang="pt-BR" sz="2400" dirty="0" smtClean="0">
                <a:latin typeface="Calibri" pitchFamily="34" charset="0"/>
              </a:rPr>
              <a:t> e </a:t>
            </a:r>
            <a:r>
              <a:rPr lang="pt-BR" sz="2400" i="1" dirty="0" err="1" smtClean="0">
                <a:latin typeface="Calibri" pitchFamily="34" charset="0"/>
              </a:rPr>
              <a:t>Abajour</a:t>
            </a:r>
            <a:r>
              <a:rPr lang="pt-BR" sz="2400" i="1" dirty="0" smtClean="0">
                <a:latin typeface="Calibri" pitchFamily="34" charset="0"/>
              </a:rPr>
              <a:t> lilás</a:t>
            </a:r>
            <a:r>
              <a:rPr lang="pt-BR" sz="2400" dirty="0" smtClean="0">
                <a:latin typeface="Calibri" pitchFamily="34" charset="0"/>
              </a:rPr>
              <a:t>, ambas de Plínio Marcos, foram liberadas depois de mais de vinte anos de proibição.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128586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Por toda a década de 70, a censura exerceu seu papel contra a movimentação da cultura no Brasil, ou vinda de fora, contra a proliferação dos meios e abertura política. 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3194351" cy="200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1296171" y="5000636"/>
            <a:ext cx="1632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</a:rPr>
              <a:t>Artista da peça Barrela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315574" y="3886288"/>
            <a:ext cx="1415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www.pliniomarcos.com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28586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Além do teatro e da música, também o cinema foi censurado, sendo substituído por um cinema erótico, conhecido como as </a:t>
            </a:r>
            <a:r>
              <a:rPr lang="pt-BR" sz="2400" i="1" dirty="0" smtClean="0">
                <a:latin typeface="Calibri" pitchFamily="34" charset="0"/>
              </a:rPr>
              <a:t>pornochanchadas</a:t>
            </a:r>
            <a:r>
              <a:rPr lang="pt-BR" sz="2400" dirty="0" smtClean="0">
                <a:latin typeface="Calibri" pitchFamily="34" charset="0"/>
              </a:rPr>
              <a:t>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14348" y="3429000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Por que a indústria da pornochanchada não foi censurada?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28934"/>
            <a:ext cx="1571636" cy="2091273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1857364"/>
            <a:ext cx="8143932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pornochanchada atendia aos interesses do governo, pois enchia os cinemas de maneira inédita. Mudava muitas vezes o foco de atenção do povo, que sofria com medidas arbitrárias e abruptas. O Estado queria passar a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ideia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de que zelava e zelaria sempre pela moral e pelos bons costumes, propiciando ao povo brasileiro uma verdadeira educação militar e direcionada à ordem e o progresso da nação, o que não condizia com o que se passava nos filmes de pornochanchadas.</a:t>
            </a:r>
          </a:p>
          <a:p>
            <a:pPr algn="r"/>
            <a:r>
              <a:rPr lang="pt-BR" sz="2200" i="1" dirty="0" smtClean="0">
                <a:solidFill>
                  <a:schemeClr val="tx1"/>
                </a:solidFill>
                <a:latin typeface="Calibri" pitchFamily="34" charset="0"/>
              </a:rPr>
              <a:t>Professor Francisco Alexandrino</a:t>
            </a:r>
            <a:endParaRPr lang="pt-BR" sz="2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42910" y="185736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a censura na mídia, música e teatro muitas informações deixaram de ser registradas, outras foram destruídas e muitas permanecem em segredo até hoje.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4348" y="5014753"/>
            <a:ext cx="75724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Trata-se da violação do nosso direito humano a cultura. Nosso direito à memória e à verdade queimado assim como muitos documentos.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1028" name="Picture 4" descr="C:\Documents and Settings\Administrador\Configurações locais\Temporary Internet Files\Content.IE5\TFBZ590E\MPj043877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7572428" cy="1500198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714348" y="1214422"/>
            <a:ext cx="169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Para refletir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8662" y="1026367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1785926"/>
            <a:ext cx="6143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 teatro brasileiro, como toda forma de arte desenvolvida durante o regime militar, possuía função de engajamento.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2857496"/>
            <a:ext cx="61436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A partir das representações, expressava-se o desejo ao retorno das liberdades. Mas como ocorreu com tudo que contrariava os ideais do governo, o teatro e seus atores também sofreram com a repressão, sendo muitas peças censuradas, escritores presos, atores </a:t>
            </a:r>
            <a:r>
              <a:rPr lang="pt-BR" sz="2200" dirty="0" err="1" smtClean="0">
                <a:latin typeface="Calibri" pitchFamily="34" charset="0"/>
              </a:rPr>
              <a:t>sequestrados</a:t>
            </a:r>
            <a:r>
              <a:rPr lang="pt-BR" sz="2200" dirty="0" smtClean="0">
                <a:latin typeface="Calibri" pitchFamily="34" charset="0"/>
              </a:rPr>
              <a:t>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71736" y="4930044"/>
            <a:ext cx="61436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 medo do governo de ter um povo consciente de sua situação no contexto autoritário era tamanho que os censores preferiam que se assistisse a apresentações promíscuas àquelas que têm caráter social pragmático.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500034" y="1142984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C00000"/>
                </a:solidFill>
                <a:latin typeface="Calibri" pitchFamily="34" charset="0"/>
              </a:rPr>
              <a:t>Nesta aula vamos conhecer como a censura agiu no teatro. Mais uma representação da violação do nosso direito a cultura.</a:t>
            </a:r>
            <a:endParaRPr lang="pt-BR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00034" y="2125326"/>
            <a:ext cx="5429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teatro no Brasil entre as décadas de 50 e 60, deixou de ser uma mera diversão pública para se tornar uma expressão social e de identidade nacional. Foi estimulado pelos movimentos: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86050" y="5445641"/>
            <a:ext cx="60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b="1" dirty="0" smtClean="0">
                <a:latin typeface="Calibri" pitchFamily="34" charset="0"/>
              </a:rPr>
              <a:t>passeatas dos movimentos estudantis europeus -  </a:t>
            </a:r>
            <a:r>
              <a:rPr lang="pt-BR" sz="2200" dirty="0" smtClean="0">
                <a:latin typeface="Calibri" pitchFamily="34" charset="0"/>
              </a:rPr>
              <a:t>que reivindicavam liberdade e justiça.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86050" y="4286256"/>
            <a:ext cx="6072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b="1" dirty="0" smtClean="0">
                <a:latin typeface="Calibri" pitchFamily="34" charset="0"/>
              </a:rPr>
              <a:t>contracultura norte-americana -</a:t>
            </a:r>
            <a:r>
              <a:rPr lang="pt-BR" sz="2200" dirty="0" smtClean="0">
                <a:latin typeface="Calibri" pitchFamily="34" charset="0"/>
              </a:rPr>
              <a:t> que debatia questões políticas e sociais como a luta contra as desigualdades sociais e raciais;</a:t>
            </a:r>
          </a:p>
        </p:txBody>
      </p:sp>
      <p:pic>
        <p:nvPicPr>
          <p:cNvPr id="2053" name="Picture 5" descr="C:\Documents and Settings\Administrador\Configurações locais\Temporary Internet Files\Content.IE5\TFBZ590E\MCj043365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2286016" cy="2159078"/>
          </a:xfrm>
          <a:prstGeom prst="rect">
            <a:avLst/>
          </a:prstGeom>
          <a:noFill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857364"/>
            <a:ext cx="2857520" cy="21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CaixaDeTexto 29"/>
          <p:cNvSpPr txBox="1"/>
          <p:nvPr/>
        </p:nvSpPr>
        <p:spPr>
          <a:xfrm>
            <a:off x="6286512" y="4000504"/>
            <a:ext cx="2400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Teatro Municipal do Rio de Janeiro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42873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o golpe de 64 a repressão não somente foi intensa no campo da política senão também procurou atingir a produção cultural e artística. O Brasil vivia o apogeu de uma explosão de arte e cultura.</a:t>
            </a:r>
            <a:endParaRPr lang="pt-BR" sz="2200" dirty="0" smtClean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71604" y="3786190"/>
            <a:ext cx="628654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Uma verdadeira paranóia anticomunista cruzou as universidades e os sindicatos, seguindo para as escolas de arte, os grupos artísticos, os festivais, os seminários, as salas de aula, as editoras e os meios de comunicação.</a:t>
            </a:r>
            <a:endParaRPr lang="pt-BR" sz="2200" dirty="0" smtClean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58" y="142873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palcos se tornaram um espaço de debate onde se discutiam de forma apaixonada o momento histórico brasileiro. No Rio de Janeiro estreou a obra de teatro </a:t>
            </a:r>
            <a:r>
              <a:rPr lang="pt-BR" sz="2400" i="1" dirty="0" smtClean="0">
                <a:latin typeface="Calibri" pitchFamily="34" charset="0"/>
              </a:rPr>
              <a:t>Show de Opinião.</a:t>
            </a:r>
            <a:r>
              <a:rPr lang="pt-BR" sz="2400" dirty="0" smtClean="0">
                <a:latin typeface="Calibri" pitchFamily="34" charset="0"/>
              </a:rPr>
              <a:t>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3406692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o “teatro de resistência” um público formado por estudantes e de uma classe média liberal que começavam a se decepcionar com o Exército, assistia a espetáculos em que se ouviam gritos de guerra.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071810"/>
            <a:ext cx="2714631" cy="271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5929322" y="5786454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A peça </a:t>
            </a:r>
            <a:r>
              <a:rPr lang="pt-BR" sz="1200" b="1" dirty="0" smtClean="0">
                <a:latin typeface="Calibri" pitchFamily="34" charset="0"/>
              </a:rPr>
              <a:t>Ponto de Partida</a:t>
            </a:r>
            <a:r>
              <a:rPr lang="pt-BR" sz="1200" dirty="0" smtClean="0">
                <a:latin typeface="Calibri" pitchFamily="34" charset="0"/>
              </a:rPr>
              <a:t> é um dos 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marcos  do teatro de resistência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00496" y="3857628"/>
            <a:ext cx="4786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No ano seguinte, estréia Roda Viva, que inovava e se tornou exemplo de uma “guerrilha teatral”.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7158" y="1357298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Em São Paulo, em 1965, estreava a peça </a:t>
            </a:r>
            <a:r>
              <a:rPr lang="pt-BR" sz="2200" i="1" dirty="0" smtClean="0">
                <a:latin typeface="Calibri" pitchFamily="34" charset="0"/>
              </a:rPr>
              <a:t>Arena </a:t>
            </a:r>
            <a:r>
              <a:rPr lang="pt-BR" sz="2200" i="1" dirty="0" smtClean="0">
                <a:latin typeface="Calibri" pitchFamily="34" charset="0"/>
              </a:rPr>
              <a:t>conta </a:t>
            </a:r>
            <a:r>
              <a:rPr lang="pt-BR" sz="2200" i="1" dirty="0" smtClean="0">
                <a:latin typeface="Calibri" pitchFamily="34" charset="0"/>
              </a:rPr>
              <a:t>Zumbi</a:t>
            </a:r>
            <a:r>
              <a:rPr lang="pt-BR" sz="2200" dirty="0" smtClean="0">
                <a:latin typeface="Calibri" pitchFamily="34" charset="0"/>
              </a:rPr>
              <a:t>, de Augusto </a:t>
            </a:r>
            <a:r>
              <a:rPr lang="pt-BR" sz="2200" dirty="0" err="1" smtClean="0">
                <a:latin typeface="Calibri" pitchFamily="34" charset="0"/>
              </a:rPr>
              <a:t>Boal</a:t>
            </a:r>
            <a:r>
              <a:rPr lang="pt-BR" sz="2200" dirty="0" smtClean="0">
                <a:latin typeface="Calibri" pitchFamily="34" charset="0"/>
              </a:rPr>
              <a:t> e Gianfrancesco Guarnieri, a qual, através de metáforas, apresentava as diferentes formas de opressão que marcavam nossa história.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2290" name="Picture 2" descr="http://1.bp.blogspot.com/_i7cZcYz-gfI/SaPdnHsnywI/AAAAAAAAJgo/kxuN4uU8zVk/s320/1968_RodaViva_co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85" y="3286124"/>
            <a:ext cx="3353597" cy="241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1000100" y="5786454"/>
            <a:ext cx="2344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Peça Roda Viva de Chico Buarque 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flipH="1">
            <a:off x="428596" y="128586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Além da censura prévia ao teatro, a intolerância e violência tomaram proporções constantes.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533475" cy="240983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357158" y="5143512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Apesar da oferta do governo de amenizar a censura, em julho daquele ano, o Comando de Caça aos Comunistas – CCC invadiu o camarim do teatro onde se apresentava </a:t>
            </a:r>
            <a:r>
              <a:rPr lang="pt-BR" sz="2200" i="1" dirty="0" smtClean="0">
                <a:latin typeface="Calibri" pitchFamily="34" charset="0"/>
              </a:rPr>
              <a:t>Roda Viva</a:t>
            </a:r>
            <a:r>
              <a:rPr lang="pt-BR" sz="2200" dirty="0" smtClean="0">
                <a:latin typeface="Calibri" pitchFamily="34" charset="0"/>
              </a:rPr>
              <a:t>.  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2571744"/>
            <a:ext cx="4429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Em fevereiro de 1968 foi retirada de cena a peça "Um Bonde Chamado Desejo", de </a:t>
            </a:r>
            <a:r>
              <a:rPr lang="pt-BR" sz="2200" dirty="0" err="1" smtClean="0">
                <a:latin typeface="Calibri" pitchFamily="34" charset="0"/>
              </a:rPr>
              <a:t>Tennesse</a:t>
            </a:r>
            <a:r>
              <a:rPr lang="pt-BR" sz="2200" dirty="0" smtClean="0">
                <a:latin typeface="Calibri" pitchFamily="34" charset="0"/>
              </a:rPr>
              <a:t> Williams, o que provocou a greve dos teatros do Rio de Janeiro e de São Paulo. </a:t>
            </a:r>
          </a:p>
        </p:txBody>
      </p:sp>
      <p:sp>
        <p:nvSpPr>
          <p:cNvPr id="9" name="CaixaDeTexto 8"/>
          <p:cNvSpPr txBox="1"/>
          <p:nvPr/>
        </p:nvSpPr>
        <p:spPr>
          <a:xfrm rot="21176335">
            <a:off x="6010471" y="4618073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Um Bonde Chamado Desejo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5910355">
            <a:off x="8252502" y="3009505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Claudio Reis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357686" y="1215268"/>
            <a:ext cx="43577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Marilia Pêra, Rodrigo Santiago e Norma </a:t>
            </a:r>
            <a:r>
              <a:rPr lang="pt-BR" sz="2200" dirty="0" err="1" smtClean="0">
                <a:latin typeface="Calibri" pitchFamily="34" charset="0"/>
              </a:rPr>
              <a:t>Bengell</a:t>
            </a:r>
            <a:r>
              <a:rPr lang="pt-BR" sz="2200" dirty="0" smtClean="0">
                <a:latin typeface="Calibri" pitchFamily="34" charset="0"/>
              </a:rPr>
              <a:t> chegaram a ser seqüestrados em São Paulo e Elizabeth </a:t>
            </a:r>
            <a:r>
              <a:rPr lang="pt-BR" sz="2200" dirty="0" err="1" smtClean="0">
                <a:latin typeface="Calibri" pitchFamily="34" charset="0"/>
              </a:rPr>
              <a:t>Gasper</a:t>
            </a:r>
            <a:r>
              <a:rPr lang="pt-BR" sz="2200" dirty="0" smtClean="0">
                <a:latin typeface="Calibri" pitchFamily="34" charset="0"/>
              </a:rPr>
              <a:t> e o compositor </a:t>
            </a:r>
            <a:r>
              <a:rPr lang="pt-BR" sz="2200" dirty="0" err="1" smtClean="0">
                <a:latin typeface="Calibri" pitchFamily="34" charset="0"/>
              </a:rPr>
              <a:t>Zelão</a:t>
            </a:r>
            <a:r>
              <a:rPr lang="pt-BR" sz="2200" dirty="0" smtClean="0">
                <a:latin typeface="Calibri" pitchFamily="34" charset="0"/>
              </a:rPr>
              <a:t>, em Porto Alegre.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0034" y="3857628"/>
            <a:ext cx="4643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 teatro de Ruth Escobar foi invadido e outras salas como as de Gil Vicente (RS) e Opinião (RJ), sofreram atentados a bomba.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633797" cy="252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429024" cy="219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500034" y="5500702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Alguns atores sofreram agressão física, muitos foram demitidos de seus empregos na televisão, e outros se viram forçados a morar no exílio.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/14</a:t>
            </a:r>
            <a:endParaRPr lang="pt-B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/14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85786" y="2214554"/>
            <a:ext cx="792961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Em 1967, mais de 40 filmes foram realizados no Brasil, artistas e público não temiam a repressão. </a:t>
            </a:r>
          </a:p>
          <a:p>
            <a:pPr algn="just"/>
            <a:endParaRPr lang="pt-BR" sz="24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Peças que permaneceram proibidas por muito tempo transformavam-se em grandes sucessos quando liberadas.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57224" y="4643446"/>
            <a:ext cx="7786742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situação tornava-se mais crítica, no entanto, os militares se preparavam para uma ação mais radical contra a liberdade de expressão.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57224" y="1428736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Nada parecia intimidar os artistas e o público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00034" y="2714620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Tinha como objetivo encobrir a censura cada vez mais policialesca e assumidamente política. Os militares defendiam a </a:t>
            </a:r>
            <a:r>
              <a:rPr lang="pt-BR" sz="2400" dirty="0" err="1" smtClean="0">
                <a:latin typeface="Calibri" pitchFamily="34" charset="0"/>
              </a:rPr>
              <a:t>ideia</a:t>
            </a:r>
            <a:r>
              <a:rPr lang="pt-BR" sz="2400" dirty="0" smtClean="0">
                <a:latin typeface="Calibri" pitchFamily="34" charset="0"/>
              </a:rPr>
              <a:t> de que o controle da produção artística era atividade do estado e responsabilidade de órgãos que, muitas vezes, agiam de forma secreta.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00034" y="121442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1968, foi criado o Conselho Superior de Censura - CSC composto por dezesseis membros, sete dos quais ligados ao governo e os demais, a organizações não-governamentais.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2843" y="2643182"/>
            <a:ext cx="3889709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O Teatro e a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4477</TotalTime>
  <Words>1315</Words>
  <Application>Microsoft Office PowerPoint</Application>
  <PresentationFormat>Apresentação na tela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500</cp:revision>
  <dcterms:created xsi:type="dcterms:W3CDTF">2009-05-14T20:59:51Z</dcterms:created>
  <dcterms:modified xsi:type="dcterms:W3CDTF">2009-10-22T18:57:33Z</dcterms:modified>
</cp:coreProperties>
</file>