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6"/>
  </p:notesMasterIdLst>
  <p:handoutMasterIdLst>
    <p:handoutMasterId r:id="rId17"/>
  </p:handoutMasterIdLst>
  <p:sldIdLst>
    <p:sldId id="258" r:id="rId2"/>
    <p:sldId id="284" r:id="rId3"/>
    <p:sldId id="259" r:id="rId4"/>
    <p:sldId id="287" r:id="rId5"/>
    <p:sldId id="260" r:id="rId6"/>
    <p:sldId id="276" r:id="rId7"/>
    <p:sldId id="281" r:id="rId8"/>
    <p:sldId id="273" r:id="rId9"/>
    <p:sldId id="261" r:id="rId10"/>
    <p:sldId id="285" r:id="rId11"/>
    <p:sldId id="262" r:id="rId12"/>
    <p:sldId id="277" r:id="rId13"/>
    <p:sldId id="286" r:id="rId14"/>
    <p:sldId id="268" r:id="rId1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ED6D03"/>
    <a:srgbClr val="FF0066"/>
    <a:srgbClr val="CC00CC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58" autoAdjust="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1603F-566E-4B0A-94E3-1938CFEFC072}" type="datetimeFigureOut">
              <a:rPr lang="pt-BR" smtClean="0"/>
              <a:pPr/>
              <a:t>13/7/2009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8FBD1-738E-4AF3-99F1-6CC739B6D85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B4713-4D87-4DB1-97C6-505AEE12DC09}" type="datetimeFigureOut">
              <a:rPr lang="pt-BR" smtClean="0"/>
              <a:pPr/>
              <a:t>13/7/2009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F79AF-378D-49A1-9133-09C0C320240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F79AF-378D-49A1-9133-09C0C320240E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Títu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cxnSp>
        <p:nvCxnSpPr>
          <p:cNvPr id="8" name="Conector reto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spaço Reservado para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62A16A-D185-4B48-A8CD-5DA57B0E2C39}" type="datetime1">
              <a:rPr lang="pt-BR" smtClean="0"/>
              <a:pPr>
                <a:defRPr/>
              </a:pPr>
              <a:t>13/7/2009</a:t>
            </a:fld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2E3DC8-423D-4111-8941-38EFD054DACE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A55F0F-30D7-4AD8-968F-90602E59EEA6}" type="datetime1">
              <a:rPr lang="pt-BR" smtClean="0"/>
              <a:pPr>
                <a:defRPr/>
              </a:pPr>
              <a:t>13/7/2009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7F833-A429-49B8-AEAF-080EEB237D2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597FC2-EC9C-4003-8C54-1E527C52544E}" type="datetime1">
              <a:rPr lang="pt-BR" smtClean="0"/>
              <a:pPr>
                <a:defRPr/>
              </a:pPr>
              <a:t>13/7/2009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00654-27EE-4D54-B15E-DA7EA2F9C4EA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DFEE0245-91DF-4C85-AD9D-CB3EAD1DBDEB}" type="datetime1">
              <a:rPr lang="pt-BR" smtClean="0"/>
              <a:pPr>
                <a:defRPr/>
              </a:pPr>
              <a:t>13/7/2009</a:t>
            </a:fld>
            <a:endParaRPr lang="pt-BR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1704C48-8926-4CBC-ADDD-BB48FA6255B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6" name="Espaço Reservado para Rodapé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7B5B98-9A8F-4B7F-8D27-22825B2183F6}" type="datetime1">
              <a:rPr lang="pt-BR" smtClean="0"/>
              <a:pPr>
                <a:defRPr/>
              </a:pPr>
              <a:t>13/7/2009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0241C8-D059-407A-BD31-5A9F8CE3F88B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FF481C-812C-4182-929E-3AD4F4F3CFD4}" type="datetime1">
              <a:rPr lang="pt-BR" smtClean="0"/>
              <a:pPr>
                <a:defRPr/>
              </a:pPr>
              <a:t>13/7/2009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F3673D-6A3D-4E79-99F1-F619AA439E4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BF45EE-7F30-416E-8BCA-E1154C37056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EAADD2-83D5-4F68-ABE4-DBC9BA9EF67A}" type="datetime1">
              <a:rPr lang="pt-BR" smtClean="0"/>
              <a:pPr>
                <a:defRPr/>
              </a:pPr>
              <a:t>13/7/2009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2" name="Espaço Reservado para Conteúd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34" name="Espaço Reservado para Conteúd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27277F-3B70-4E30-AAD6-EFBE2CFC35C0}" type="datetime1">
              <a:rPr lang="pt-BR" smtClean="0"/>
              <a:pPr>
                <a:defRPr/>
              </a:pPr>
              <a:t>13/7/2009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1C0330-1A9A-4538-9E98-2CDB1AC954F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56F3A6-AF8C-4BE6-9059-4E9BAFD4FAD2}" type="datetime1">
              <a:rPr lang="pt-BR" smtClean="0"/>
              <a:pPr>
                <a:defRPr/>
              </a:pPr>
              <a:t>13/7/2009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ço Reservado para Conteúd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1" name="Títu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F1270479-A53A-4728-B069-1710156BEC98}" type="datetime1">
              <a:rPr lang="pt-BR" smtClean="0"/>
              <a:pPr>
                <a:defRPr/>
              </a:pPr>
              <a:t>13/7/2009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F69B2B3-798A-4371-9138-A0006428FFE3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4BADCB-35B1-4DBD-8416-60BEFA2DC6AD}" type="datetime1">
              <a:rPr lang="pt-BR" smtClean="0"/>
              <a:pPr>
                <a:defRPr/>
              </a:pPr>
              <a:t>13/7/2009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0B8E41-6238-4177-8AB0-1EADC0918D5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5C247E8-0C3B-4E89-A17C-02907ACC231C}" type="datetime1">
              <a:rPr lang="pt-BR" smtClean="0"/>
              <a:pPr>
                <a:defRPr/>
              </a:pPr>
              <a:t>13/7/2009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104B705-FB4A-44AE-98CD-3073F7BF0BD1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push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12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Música e Censura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052" name="CaixaDeTexto 9"/>
          <p:cNvSpPr txBox="1">
            <a:spLocks noChangeArrowheads="1"/>
          </p:cNvSpPr>
          <p:nvPr/>
        </p:nvSpPr>
        <p:spPr bwMode="auto">
          <a:xfrm>
            <a:off x="3286116" y="3071810"/>
            <a:ext cx="47149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latin typeface="Calibri" pitchFamily="34" charset="0"/>
              </a:rPr>
              <a:t> Apresentar o impacto da censura nas diversas expressões culturais, como foi o caso da música.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2053" name="CaixaDeTexto 10"/>
          <p:cNvSpPr txBox="1">
            <a:spLocks noChangeArrowheads="1"/>
          </p:cNvSpPr>
          <p:nvPr/>
        </p:nvSpPr>
        <p:spPr bwMode="auto">
          <a:xfrm>
            <a:off x="1500166" y="1571612"/>
            <a:ext cx="22812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  <a:latin typeface="Calibri" pitchFamily="34" charset="0"/>
              </a:rPr>
              <a:t>Objetivo </a:t>
            </a:r>
            <a:r>
              <a:rPr lang="pt-BR" sz="2400" b="1" dirty="0">
                <a:solidFill>
                  <a:srgbClr val="C00000"/>
                </a:solidFill>
                <a:latin typeface="Calibri" pitchFamily="34" charset="0"/>
              </a:rPr>
              <a:t>da aula</a:t>
            </a:r>
          </a:p>
        </p:txBody>
      </p:sp>
      <p:pic>
        <p:nvPicPr>
          <p:cNvPr id="2059" name="Picture 11" descr="C:\Documents and Settings\Administrador\Configurações locais\Temporary Internet Files\Content.IE5\JHDW83QR\MCj03259220000[1].wm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02070" y="2643182"/>
            <a:ext cx="2152966" cy="197007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</a:t>
            </a:fld>
            <a:r>
              <a:rPr lang="pt-BR" dirty="0" smtClean="0"/>
              <a:t>/14</a:t>
            </a:r>
            <a:endParaRPr lang="pt-BR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10</a:t>
            </a:fld>
            <a:r>
              <a:rPr lang="pt-BR" dirty="0" smtClean="0"/>
              <a:t>/14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4214810" y="3643314"/>
            <a:ext cx="4572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latin typeface="Calibri" pitchFamily="34" charset="0"/>
              </a:rPr>
              <a:t>A política de censura </a:t>
            </a:r>
            <a:r>
              <a:rPr lang="pt-BR" sz="2000" dirty="0" smtClean="0">
                <a:latin typeface="Calibri" pitchFamily="34" charset="0"/>
              </a:rPr>
              <a:t>no </a:t>
            </a:r>
            <a:r>
              <a:rPr lang="pt-BR" sz="2000" dirty="0" smtClean="0">
                <a:latin typeface="Calibri" pitchFamily="34" charset="0"/>
              </a:rPr>
              <a:t>Serviço de Censura de Diversões Públicas </a:t>
            </a:r>
            <a:r>
              <a:rPr lang="pt-BR" sz="2000" dirty="0" smtClean="0">
                <a:latin typeface="Calibri" pitchFamily="34" charset="0"/>
              </a:rPr>
              <a:t>– SCDP </a:t>
            </a:r>
            <a:r>
              <a:rPr lang="pt-BR" sz="2000" dirty="0" smtClean="0">
                <a:latin typeface="Calibri" pitchFamily="34" charset="0"/>
              </a:rPr>
              <a:t>obrigava </a:t>
            </a:r>
            <a:r>
              <a:rPr lang="pt-BR" sz="2000" dirty="0" smtClean="0">
                <a:latin typeface="Calibri" pitchFamily="34" charset="0"/>
              </a:rPr>
              <a:t>que toda letra de canção, antes de ser gravada ou difundida nas rádios, passasse pela análise dos censores</a:t>
            </a:r>
            <a:r>
              <a:rPr lang="pt-BR" sz="2000" dirty="0" smtClean="0">
                <a:latin typeface="Calibri" pitchFamily="34" charset="0"/>
              </a:rPr>
              <a:t>.</a:t>
            </a:r>
            <a:r>
              <a:rPr lang="pt-BR" sz="2000" dirty="0" smtClean="0">
                <a:latin typeface="Calibri" pitchFamily="34" charset="0"/>
              </a:rPr>
              <a:t> </a:t>
            </a:r>
            <a:endParaRPr lang="pt-BR" sz="2000" dirty="0">
              <a:latin typeface="Calibri" pitchFamily="34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 l="21570" t="4243" r="2934" b="10890"/>
          <a:stretch>
            <a:fillRect/>
          </a:stretch>
        </p:blipFill>
        <p:spPr bwMode="auto">
          <a:xfrm>
            <a:off x="285720" y="1142984"/>
            <a:ext cx="3714776" cy="5306823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tângulo 9"/>
          <p:cNvSpPr/>
          <p:nvPr/>
        </p:nvSpPr>
        <p:spPr>
          <a:xfrm>
            <a:off x="3929058" y="6000768"/>
            <a:ext cx="1928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 smtClean="0">
                <a:latin typeface="Calibri" pitchFamily="34" charset="0"/>
              </a:rPr>
              <a:t> </a:t>
            </a:r>
            <a:r>
              <a:rPr lang="pt-BR" sz="1200" b="1" i="1" dirty="0" smtClean="0">
                <a:latin typeface="Calibri" pitchFamily="34" charset="0"/>
              </a:rPr>
              <a:t>Cordão</a:t>
            </a:r>
            <a:r>
              <a:rPr lang="pt-BR" sz="1200" b="1" dirty="0" smtClean="0">
                <a:latin typeface="Calibri" pitchFamily="34" charset="0"/>
              </a:rPr>
              <a:t> de Chico Buarque. </a:t>
            </a:r>
          </a:p>
          <a:p>
            <a:pPr algn="ctr"/>
            <a:r>
              <a:rPr lang="pt-BR" sz="1200" b="1" dirty="0" smtClean="0">
                <a:latin typeface="Calibri" pitchFamily="34" charset="0"/>
              </a:rPr>
              <a:t>Vetada em 1971.</a:t>
            </a:r>
            <a:endParaRPr lang="pt-BR" sz="1200" b="1" dirty="0">
              <a:latin typeface="Calibri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143372" y="1357298"/>
            <a:ext cx="45720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latin typeface="Calibri" pitchFamily="34" charset="0"/>
              </a:rPr>
              <a:t>A repressão governamental passou a prender, torturar e banir diversos compositores e cantores expoentes da Música Popular </a:t>
            </a:r>
            <a:r>
              <a:rPr lang="pt-BR" sz="2000" b="1" dirty="0" smtClean="0">
                <a:latin typeface="Calibri" pitchFamily="34" charset="0"/>
              </a:rPr>
              <a:t>Brasileira - MPB, </a:t>
            </a:r>
            <a:r>
              <a:rPr lang="pt-BR" sz="2000" b="1" dirty="0" smtClean="0">
                <a:latin typeface="Calibri" pitchFamily="34" charset="0"/>
              </a:rPr>
              <a:t>que expressavam direta ou indiretamente sua inconformidade com o governo militar. </a:t>
            </a:r>
            <a:endParaRPr lang="pt-BR" sz="2000" b="1" dirty="0">
              <a:latin typeface="Calibri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12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Música e Censura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11</a:t>
            </a:fld>
            <a:r>
              <a:rPr lang="pt-BR" dirty="0" smtClean="0"/>
              <a:t>/14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572000" y="307181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 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571472" y="1071546"/>
            <a:ext cx="8072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Do compositor e músico Taiguara foram censuradas mais de 100 canções.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71472" y="1857364"/>
            <a:ext cx="80010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A canção </a:t>
            </a:r>
            <a:r>
              <a:rPr lang="pt-BR" sz="2400" b="1" i="1" dirty="0" smtClean="0">
                <a:latin typeface="Calibri" pitchFamily="34" charset="0"/>
              </a:rPr>
              <a:t>Pra não dizer que não falei das flores</a:t>
            </a:r>
            <a:r>
              <a:rPr lang="pt-BR" sz="2400" i="1" dirty="0" smtClean="0">
                <a:latin typeface="Calibri" pitchFamily="34" charset="0"/>
              </a:rPr>
              <a:t>, </a:t>
            </a:r>
            <a:r>
              <a:rPr lang="pt-BR" sz="2400" dirty="0" smtClean="0">
                <a:latin typeface="Calibri" pitchFamily="34" charset="0"/>
              </a:rPr>
              <a:t>composta por Geraldo Vandré em 1968 se tornou o hino que incitava o povo à resistência contra a ditadura militar. Ela foi proibida, por “ofender” a instituição militar em um dos versos que menciona: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00034" y="4133214"/>
            <a:ext cx="48577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i="1" dirty="0" smtClean="0">
                <a:solidFill>
                  <a:srgbClr val="C00000"/>
                </a:solidFill>
                <a:latin typeface="Calibri" pitchFamily="34" charset="0"/>
              </a:rPr>
              <a:t>“há soldados armados, amados ou não/ quase todos perdidos de armas na mão/ nos quartéis lhes ensinam antigas lições/ de morrer pela pátria e viver sem razão”.</a:t>
            </a:r>
            <a:endParaRPr lang="pt-BR" sz="2400" b="1" i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7" y="3500437"/>
            <a:ext cx="2571768" cy="2889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CaixaDeTexto 12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12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Música e Censura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12</a:t>
            </a:fld>
            <a:r>
              <a:rPr lang="pt-BR" dirty="0" smtClean="0"/>
              <a:t>/14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572000" y="307181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 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00034" y="1465724"/>
            <a:ext cx="81439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A população em geral, muitas vezes alienada a respeito de exilados políticos como Herbert José de Souza (Betinho) ou mortos pelo regime militar como Vladimir Herzog, ouviram e continuam a ouvir falar deles pelas vozes de seus artistas, também por vezes exilados.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357290" y="3571876"/>
            <a:ext cx="5857916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Uma expressão disto é a música “</a:t>
            </a:r>
            <a:r>
              <a:rPr lang="pt-BR" sz="2400" b="1" i="1" dirty="0" smtClean="0">
                <a:latin typeface="Calibri" pitchFamily="34" charset="0"/>
              </a:rPr>
              <a:t>O bêbado e a equilibrista”</a:t>
            </a:r>
            <a:r>
              <a:rPr lang="pt-BR" sz="2400" dirty="0" smtClean="0">
                <a:latin typeface="Calibri" pitchFamily="34" charset="0"/>
              </a:rPr>
              <a:t>, de João Bosco e Aldir Blanc (1979) gravada por Elis Regina. Ao mencionar o choro de “</a:t>
            </a:r>
            <a:r>
              <a:rPr lang="pt-BR" sz="2400" dirty="0" err="1" smtClean="0">
                <a:latin typeface="Calibri" pitchFamily="34" charset="0"/>
              </a:rPr>
              <a:t>Marias</a:t>
            </a:r>
            <a:r>
              <a:rPr lang="pt-BR" sz="2400" dirty="0" smtClean="0">
                <a:latin typeface="Calibri" pitchFamily="34" charset="0"/>
              </a:rPr>
              <a:t> e </a:t>
            </a:r>
            <a:r>
              <a:rPr lang="pt-BR" sz="2400" dirty="0" err="1" smtClean="0">
                <a:latin typeface="Calibri" pitchFamily="34" charset="0"/>
              </a:rPr>
              <a:t>Clarisses</a:t>
            </a:r>
            <a:r>
              <a:rPr lang="pt-BR" sz="2400" dirty="0" smtClean="0">
                <a:latin typeface="Calibri" pitchFamily="34" charset="0"/>
              </a:rPr>
              <a:t>” toma a mãe de Betinho e a viúva de Herzog como símbolos.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12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Música e Censura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13</a:t>
            </a:fld>
            <a:r>
              <a:rPr lang="pt-BR" dirty="0" smtClean="0"/>
              <a:t>/14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572000" y="307181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 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4143372" y="1428736"/>
            <a:ext cx="421484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 smtClean="0">
                <a:latin typeface="Calibri" pitchFamily="34" charset="0"/>
              </a:rPr>
              <a:t>A Música Popular Brasileira, a MPB, é um dos principais produtos da cultura brasileira. Inúmeras músicas escritas na época como denúncia à ditadura militar continuam sendo tocadas nas rádios até hoje. </a:t>
            </a:r>
            <a:endParaRPr lang="pt-BR" sz="2200" dirty="0">
              <a:latin typeface="Calibri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71472" y="4321268"/>
            <a:ext cx="78581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 smtClean="0">
                <a:latin typeface="Calibri" pitchFamily="34" charset="0"/>
              </a:rPr>
              <a:t>Precisamos tomar posse da nossa história para ouvirmos essas músicas entendendo o que significaram, e garantir que no futuro continuem tendo significado.</a:t>
            </a:r>
            <a:endParaRPr lang="pt-BR" sz="2200" dirty="0">
              <a:latin typeface="Calibri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500562" y="5786454"/>
            <a:ext cx="3610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  <a:latin typeface="Calibri" pitchFamily="34" charset="0"/>
              </a:rPr>
              <a:t>Vamos fazer a nossa parte!</a:t>
            </a:r>
            <a:endParaRPr lang="pt-BR" sz="2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32775" name="Picture 7" descr="C:\Documents and Settings\Administrador\Configurações locais\Temporary Internet Files\Content.IE5\OJ97E6JX\MPj0409064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3541714" cy="23574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CaixaDeTexto 10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12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Música e Censura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142976" y="1142984"/>
            <a:ext cx="38906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Calibri" pitchFamily="34" charset="0"/>
              </a:rPr>
              <a:t>Chegamos ao final desta aula.</a:t>
            </a:r>
          </a:p>
          <a:p>
            <a:r>
              <a:rPr lang="pt-BR" sz="2400" dirty="0" smtClean="0">
                <a:solidFill>
                  <a:srgbClr val="C00000"/>
                </a:solidFill>
                <a:latin typeface="Calibri" pitchFamily="34" charset="0"/>
              </a:rPr>
              <a:t>Guarde na memória!</a:t>
            </a:r>
            <a:endParaRPr lang="pt-BR" sz="24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571736" y="2000240"/>
            <a:ext cx="61436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Wingdings" pitchFamily="2" charset="2"/>
              <a:buChar char="ü"/>
            </a:pPr>
            <a:r>
              <a:rPr lang="pt-BR" sz="2000" dirty="0" smtClean="0">
                <a:latin typeface="Calibri" pitchFamily="34" charset="0"/>
              </a:rPr>
              <a:t>Com a expansão dos meios de comunicação pelo país, a música encontrava um fator facilitador para a sua propagação, a qual aumentava cada vez mais devido ao desejo da população de consumir aquilo que se produzia no país.</a:t>
            </a:r>
            <a:endParaRPr lang="pt-BR" sz="2000" dirty="0">
              <a:latin typeface="Calibri" pitchFamily="34" charset="0"/>
            </a:endParaRPr>
          </a:p>
        </p:txBody>
      </p:sp>
      <p:pic>
        <p:nvPicPr>
          <p:cNvPr id="21509" name="Picture 5" descr="C:\Documents and Settings\Administrador\Configurações locais\Temporary Internet Files\Content.IE5\W9MBCLYJ\MCj0088978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928934"/>
            <a:ext cx="1857388" cy="2384973"/>
          </a:xfrm>
          <a:prstGeom prst="rect">
            <a:avLst/>
          </a:prstGeom>
          <a:noFill/>
        </p:spPr>
      </p:pic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14</a:t>
            </a:fld>
            <a:r>
              <a:rPr lang="pt-BR" dirty="0" smtClean="0"/>
              <a:t>/14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2571736" y="3571876"/>
            <a:ext cx="61436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000" dirty="0" smtClean="0">
                <a:latin typeface="Calibri" pitchFamily="34" charset="0"/>
              </a:rPr>
              <a:t>Contudo, várias canções foram vetadas e muitos artistas foram exilados, por produzirem algumas dessas com fundo reflexivo e crítico sobre o governo. Os censores não queriam músicas que levassem o povo a pensar ou a refletir sobre a situação submissa a qual vivam.</a:t>
            </a:r>
            <a:endParaRPr lang="pt-BR" sz="2000" dirty="0">
              <a:latin typeface="Calibri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571736" y="5357826"/>
            <a:ext cx="61436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000" dirty="0" smtClean="0">
                <a:latin typeface="Calibri" pitchFamily="34" charset="0"/>
              </a:rPr>
              <a:t>Nesse contexto, alguns compositores esquivaram-se valendo-se de recursos estilísticos, o que incitou produções musicais camufladas, carregadas intrinsecamente de intenções sociais. </a:t>
            </a:r>
            <a:endParaRPr lang="pt-BR" sz="2000" dirty="0">
              <a:latin typeface="Calibri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12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Música e Censura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2</a:t>
            </a:fld>
            <a:r>
              <a:rPr lang="pt-BR" dirty="0" smtClean="0"/>
              <a:t>/14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572000" y="307181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 </a:t>
            </a:r>
            <a:endParaRPr lang="pt-BR" dirty="0"/>
          </a:p>
        </p:txBody>
      </p:sp>
      <p:pic>
        <p:nvPicPr>
          <p:cNvPr id="4100" name="Picture 4" descr="http://www.otempo.com.br/capa/img/trans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84138"/>
            <a:ext cx="47625" cy="47625"/>
          </a:xfrm>
          <a:prstGeom prst="rect">
            <a:avLst/>
          </a:prstGeom>
          <a:noFill/>
        </p:spPr>
      </p:pic>
      <p:sp>
        <p:nvSpPr>
          <p:cNvPr id="17" name="Retângulo 16"/>
          <p:cNvSpPr/>
          <p:nvPr/>
        </p:nvSpPr>
        <p:spPr>
          <a:xfrm>
            <a:off x="357158" y="1214422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Após os primeiros anos do golpe, a censura intensificava-se à medida  que a ditadura se consolidava. 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500034" y="5214950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A efervescência juvenil se manifestara por  meio de atitudes cada vez mais críticas ao contexto sócio-político e cultural vigente.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428596" y="2357430"/>
            <a:ext cx="36433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Apesar </a:t>
            </a:r>
            <a:r>
              <a:rPr lang="pt-BR" sz="2400" dirty="0" smtClean="0">
                <a:latin typeface="Calibri" pitchFamily="34" charset="0"/>
              </a:rPr>
              <a:t>desse contexto, as manifestações estudantis aumentam, tornando claras a inquietação política e a insatisfação  da juventude politizada.</a:t>
            </a:r>
            <a:endParaRPr lang="pt-BR" sz="2400" dirty="0">
              <a:latin typeface="Calibri" pitchFamily="34" charset="0"/>
            </a:endParaRPr>
          </a:p>
        </p:txBody>
      </p:sp>
      <p:pic>
        <p:nvPicPr>
          <p:cNvPr id="1031" name="Picture 7" descr="vestibulandos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000240"/>
            <a:ext cx="4214842" cy="2950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etângulo 19"/>
          <p:cNvSpPr/>
          <p:nvPr/>
        </p:nvSpPr>
        <p:spPr>
          <a:xfrm>
            <a:off x="4286248" y="4929198"/>
            <a:ext cx="42148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 smtClean="0">
                <a:latin typeface="Calibri" pitchFamily="34" charset="0"/>
              </a:rPr>
              <a:t>Manifestação de estudantes mineiros contra a ditadura militar</a:t>
            </a:r>
            <a:endParaRPr lang="pt-BR" sz="1200" b="1" dirty="0">
              <a:latin typeface="Calibri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 rot="16200000">
            <a:off x="8008327" y="3350259"/>
            <a:ext cx="120097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 smtClean="0">
                <a:latin typeface="Calibri" pitchFamily="34" charset="0"/>
              </a:rPr>
              <a:t>Foto: Correio da Manhã </a:t>
            </a:r>
            <a:endParaRPr lang="pt-BR" sz="800" dirty="0">
              <a:latin typeface="Calibri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12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Música e Censura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3</a:t>
            </a:fld>
            <a:r>
              <a:rPr lang="pt-BR" dirty="0" smtClean="0"/>
              <a:t>/14</a:t>
            </a:r>
            <a:endParaRPr lang="pt-BR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428596" y="1285860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Na década de 60 o movimento musical intensificou-se com a ampliação do mercado brasileiro que passou a consumir canções compostas, interpretadas e produzidas no próprio país.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00034" y="3143248"/>
            <a:ext cx="3571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latin typeface="Calibri" pitchFamily="34" charset="0"/>
              </a:rPr>
              <a:t>Em 1968 a TV passa a ser considerada um veículo de massa, disputando com o rádio, o papel de principal meio de comunicação nas grandes cidades brasileiras. </a:t>
            </a:r>
            <a:endParaRPr lang="pt-BR" sz="2400" dirty="0">
              <a:latin typeface="Calibri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857496"/>
            <a:ext cx="3775286" cy="2928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aixaDeTexto 7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12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Música e Censura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4</a:t>
            </a:fld>
            <a:r>
              <a:rPr lang="pt-BR" dirty="0" smtClean="0"/>
              <a:t>/14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285720" y="1357298"/>
            <a:ext cx="47149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latin typeface="Calibri" pitchFamily="34" charset="0"/>
              </a:rPr>
              <a:t>A era dos </a:t>
            </a:r>
            <a:r>
              <a:rPr lang="pt-BR" sz="2400" b="1" dirty="0" smtClean="0">
                <a:latin typeface="Calibri" pitchFamily="34" charset="0"/>
              </a:rPr>
              <a:t>Festivais</a:t>
            </a:r>
            <a:r>
              <a:rPr lang="pt-BR" sz="2400" dirty="0" smtClean="0">
                <a:latin typeface="Calibri" pitchFamily="34" charset="0"/>
              </a:rPr>
              <a:t> com suas canções de protesto adquirem importância, ocupando o papel de contestadoras da sociedade. </a:t>
            </a:r>
          </a:p>
        </p:txBody>
      </p:sp>
      <p:sp>
        <p:nvSpPr>
          <p:cNvPr id="9" name="Retângulo 8"/>
          <p:cNvSpPr/>
          <p:nvPr/>
        </p:nvSpPr>
        <p:spPr>
          <a:xfrm>
            <a:off x="4357686" y="4714884"/>
            <a:ext cx="4286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latin typeface="Calibri" pitchFamily="34" charset="0"/>
              </a:rPr>
              <a:t>Junto com a MPB entrará um novo estilo: o </a:t>
            </a:r>
            <a:r>
              <a:rPr lang="pt-BR" sz="2400" b="1" dirty="0" smtClean="0">
                <a:latin typeface="Calibri" pitchFamily="34" charset="0"/>
              </a:rPr>
              <a:t>tropicalismo</a:t>
            </a:r>
            <a:r>
              <a:rPr lang="pt-BR" sz="2400" dirty="0" smtClean="0">
                <a:latin typeface="Calibri" pitchFamily="34" charset="0"/>
              </a:rPr>
              <a:t> com Caetano Veloso e Gilberto Gil.</a:t>
            </a:r>
            <a:endParaRPr lang="pt-BR" sz="2400" dirty="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05204">
            <a:off x="5143504" y="1714488"/>
            <a:ext cx="3548066" cy="2284067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214686"/>
            <a:ext cx="2928958" cy="285136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Retângulo 9"/>
          <p:cNvSpPr/>
          <p:nvPr/>
        </p:nvSpPr>
        <p:spPr>
          <a:xfrm rot="21413407">
            <a:off x="939081" y="6149378"/>
            <a:ext cx="2857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 smtClean="0">
                <a:latin typeface="Calibri" pitchFamily="34" charset="0"/>
              </a:rPr>
              <a:t>Os tropicalistas reunidos na foto que </a:t>
            </a:r>
          </a:p>
          <a:p>
            <a:pPr algn="ctr"/>
            <a:r>
              <a:rPr lang="pt-BR" sz="1200" b="1" dirty="0" smtClean="0">
                <a:latin typeface="Calibri" pitchFamily="34" charset="0"/>
              </a:rPr>
              <a:t>virou capa do disco "Tropicália"</a:t>
            </a:r>
            <a:endParaRPr lang="pt-BR" sz="1200" b="1" dirty="0">
              <a:latin typeface="Calibri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 rot="490000">
            <a:off x="5333548" y="4071942"/>
            <a:ext cx="23067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latin typeface="Calibri" pitchFamily="34" charset="0"/>
              </a:rPr>
              <a:t>Público em um festival de música</a:t>
            </a:r>
            <a:endParaRPr lang="pt-BR" sz="1200" b="1" dirty="0">
              <a:latin typeface="Calibri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 rot="16518749">
            <a:off x="8009442" y="3206268"/>
            <a:ext cx="16273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 smtClean="0">
                <a:latin typeface="Calibri" pitchFamily="34" charset="0"/>
              </a:rPr>
              <a:t>Foto: Exposição A Era dos Festivais</a:t>
            </a:r>
            <a:endParaRPr lang="pt-BR" sz="800" dirty="0">
              <a:latin typeface="Calibri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12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Música e Censura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5</a:t>
            </a:fld>
            <a:r>
              <a:rPr lang="pt-BR" dirty="0" smtClean="0"/>
              <a:t>/14</a:t>
            </a:r>
            <a:endParaRPr lang="pt-BR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28596" y="3857628"/>
            <a:ext cx="107157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pt-BR" sz="2600" dirty="0" smtClean="0">
              <a:latin typeface="Calibri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143372" y="3342877"/>
            <a:ext cx="435771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 smtClean="0">
                <a:latin typeface="Calibri" pitchFamily="34" charset="0"/>
              </a:rPr>
              <a:t>Mas é a partir de 1965 que uma nova legislação sobre censura foi estabelecida pelo regime militar </a:t>
            </a:r>
            <a:r>
              <a:rPr lang="pt-BR" sz="2200" dirty="0" smtClean="0">
                <a:latin typeface="Calibri" pitchFamily="34" charset="0"/>
              </a:rPr>
              <a:t>de </a:t>
            </a:r>
            <a:r>
              <a:rPr lang="pt-BR" sz="2200" dirty="0" smtClean="0">
                <a:latin typeface="Calibri" pitchFamily="34" charset="0"/>
              </a:rPr>
              <a:t>resguardo à Segurança </a:t>
            </a:r>
            <a:r>
              <a:rPr lang="pt-BR" sz="2200" dirty="0" smtClean="0">
                <a:latin typeface="Calibri" pitchFamily="34" charset="0"/>
              </a:rPr>
              <a:t>Nacional, </a:t>
            </a:r>
            <a:r>
              <a:rPr lang="pt-BR" sz="2200" dirty="0" smtClean="0">
                <a:latin typeface="Calibri" pitchFamily="34" charset="0"/>
              </a:rPr>
              <a:t>para disciplinar todo tipo de atividade cultural à preservação da moral vigente e os bons costumes.</a:t>
            </a:r>
            <a:endParaRPr lang="pt-BR" sz="2200" dirty="0">
              <a:latin typeface="Calibri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85720" y="1142984"/>
            <a:ext cx="835824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 smtClean="0">
                <a:solidFill>
                  <a:srgbClr val="FF0000"/>
                </a:solidFill>
                <a:latin typeface="Calibri" pitchFamily="34" charset="0"/>
              </a:rPr>
              <a:t>A censura prévia era uma atividade legal do Estado</a:t>
            </a:r>
            <a:endParaRPr lang="pt-BR" sz="2200" b="1" dirty="0" smtClean="0">
              <a:latin typeface="Calibri" pitchFamily="34" charset="0"/>
            </a:endParaRPr>
          </a:p>
          <a:p>
            <a:pPr algn="just"/>
            <a:r>
              <a:rPr lang="pt-BR" sz="2200" dirty="0" smtClean="0">
                <a:latin typeface="Calibri" pitchFamily="34" charset="0"/>
              </a:rPr>
              <a:t> </a:t>
            </a:r>
          </a:p>
          <a:p>
            <a:pPr algn="just"/>
            <a:r>
              <a:rPr lang="pt-BR" sz="2200" b="1" dirty="0" smtClean="0">
                <a:latin typeface="Calibri" pitchFamily="34" charset="0"/>
              </a:rPr>
              <a:t>Constituição de 1934 – </a:t>
            </a:r>
            <a:r>
              <a:rPr lang="pt-BR" sz="2200" dirty="0" smtClean="0">
                <a:latin typeface="Calibri" pitchFamily="34" charset="0"/>
              </a:rPr>
              <a:t>introduziu no sistema jurídico a censura prévia aos espetáculos de diversões públicas. </a:t>
            </a:r>
          </a:p>
          <a:p>
            <a:pPr algn="just"/>
            <a:r>
              <a:rPr lang="pt-BR" sz="2200" b="1" dirty="0" smtClean="0">
                <a:latin typeface="Calibri" pitchFamily="34" charset="0"/>
              </a:rPr>
              <a:t>Constituição de 1937 - </a:t>
            </a:r>
            <a:r>
              <a:rPr lang="pt-BR" sz="2200" dirty="0" smtClean="0">
                <a:latin typeface="Calibri" pitchFamily="34" charset="0"/>
              </a:rPr>
              <a:t>incrementou a área de atuação da censura, incluindo a radiodifusão. </a:t>
            </a:r>
          </a:p>
        </p:txBody>
      </p:sp>
      <p:sp>
        <p:nvSpPr>
          <p:cNvPr id="11" name="CaixaDeTexto 10"/>
          <p:cNvSpPr txBox="1"/>
          <p:nvPr/>
        </p:nvSpPr>
        <p:spPr>
          <a:xfrm rot="21083788">
            <a:off x="724876" y="3726936"/>
            <a:ext cx="2133918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pt-BR" sz="2200" b="1" cap="all" dirty="0" smtClean="0">
              <a:ln w="0"/>
              <a:solidFill>
                <a:schemeClr val="tx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Century" pitchFamily="18" charset="0"/>
            </a:endParaRPr>
          </a:p>
          <a:p>
            <a:r>
              <a:rPr lang="pt-BR" sz="2200" b="1" u="sng" cap="all" dirty="0" smtClean="0">
                <a:ln w="0"/>
                <a:solidFill>
                  <a:schemeClr val="tx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stellar" pitchFamily="18" charset="0"/>
              </a:rPr>
              <a:t>CENSURADO</a:t>
            </a:r>
          </a:p>
          <a:p>
            <a:endParaRPr lang="pt-BR" sz="2200" b="1" cap="all" dirty="0">
              <a:ln w="0"/>
              <a:solidFill>
                <a:schemeClr val="tx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Century" pitchFamily="18" charset="0"/>
            </a:endParaRPr>
          </a:p>
        </p:txBody>
      </p:sp>
      <p:pic>
        <p:nvPicPr>
          <p:cNvPr id="15362" name="Picture 2" descr="C:\Documents and Settings\Administrador\Configurações locais\Temporary Internet Files\Content.IE5\OJ97E6JX\MCj02825200000[1]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9686560">
            <a:off x="832355" y="4952441"/>
            <a:ext cx="2598277" cy="1691350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12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Música e Censura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6</a:t>
            </a:fld>
            <a:r>
              <a:rPr lang="pt-BR" dirty="0" smtClean="0"/>
              <a:t>/14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 flipH="1">
            <a:off x="500034" y="1500174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Com o Ato Institucional Nº 5, a censura musical vetou as letras de muitos compositores, algumas na íntegra, outras parcialmente. </a:t>
            </a:r>
            <a:endParaRPr lang="pt-BR" sz="2400" dirty="0">
              <a:latin typeface="Calibri" pitchFamily="34" charset="0"/>
            </a:endParaRPr>
          </a:p>
        </p:txBody>
      </p:sp>
      <p:pic>
        <p:nvPicPr>
          <p:cNvPr id="13" name="Picture 2" descr="C:\Documents and Settings\Administrador\Configurações locais\Temporary Internet Files\Content.IE5\IXP7CMAL\MCj0371076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2909363"/>
            <a:ext cx="1571636" cy="2091273"/>
          </a:xfrm>
          <a:prstGeom prst="rect">
            <a:avLst/>
          </a:prstGeom>
          <a:noFill/>
        </p:spPr>
      </p:pic>
      <p:sp>
        <p:nvSpPr>
          <p:cNvPr id="16" name="Retângulo 15"/>
          <p:cNvSpPr/>
          <p:nvPr/>
        </p:nvSpPr>
        <p:spPr>
          <a:xfrm>
            <a:off x="857224" y="3552305"/>
            <a:ext cx="49292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rgbClr val="C00000"/>
                </a:solidFill>
                <a:latin typeface="Calibri" pitchFamily="34" charset="0"/>
              </a:rPr>
              <a:t>Em meio a tanta censura o que os compositores fizeram para continuar protestando contra o regime militar?</a:t>
            </a:r>
            <a:endParaRPr lang="pt-BR" sz="2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12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Música e Censura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7</a:t>
            </a:fld>
            <a:r>
              <a:rPr lang="pt-BR" dirty="0" smtClean="0"/>
              <a:t>/14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1142976" y="1928802"/>
            <a:ext cx="6643734" cy="1569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Alguns compositores desenvolveram mecanismos muitos específicos tentando sempre enganar a censura com o uso de figuras de linguagem, metáforas, invenção de palavras. </a:t>
            </a:r>
            <a:endParaRPr lang="pt-BR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071670" y="4429132"/>
            <a:ext cx="650085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Os jovens cantores e compositores conseguiram falar e fazer-se ouvir, lutando dignamente para não sucumbir a censura.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12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Música e Censura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8</a:t>
            </a:fld>
            <a:r>
              <a:rPr lang="pt-BR" dirty="0" smtClean="0"/>
              <a:t>/14</a:t>
            </a:r>
            <a:endParaRPr lang="pt-BR" dirty="0"/>
          </a:p>
        </p:txBody>
      </p:sp>
      <p:pic>
        <p:nvPicPr>
          <p:cNvPr id="9" name="Imagem 8" descr="b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571472" y="1643050"/>
            <a:ext cx="5214974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O que estava inicialmente passível de controle pela </a:t>
            </a:r>
            <a:r>
              <a:rPr lang="pt-BR" sz="2400" dirty="0" smtClean="0">
                <a:latin typeface="Calibri" pitchFamily="34" charset="0"/>
              </a:rPr>
              <a:t>censura </a:t>
            </a:r>
            <a:r>
              <a:rPr lang="pt-BR" sz="2400" dirty="0" smtClean="0">
                <a:latin typeface="Calibri" pitchFamily="34" charset="0"/>
              </a:rPr>
              <a:t>era a escrita - o texto. A transgressão, então, fazia-se pela oralidade e por tantas outras possibilidades do dizer não escritas. 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42910" y="4143380"/>
            <a:ext cx="7786742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A utilização dessa estratégia discursiva fez com que muitas canções liberadas pela </a:t>
            </a:r>
            <a:r>
              <a:rPr lang="pt-BR" sz="2400" dirty="0" smtClean="0">
                <a:latin typeface="Calibri" pitchFamily="34" charset="0"/>
              </a:rPr>
              <a:t>censura fossem </a:t>
            </a:r>
            <a:r>
              <a:rPr lang="pt-BR" sz="2400" dirty="0" smtClean="0">
                <a:latin typeface="Calibri" pitchFamily="34" charset="0"/>
              </a:rPr>
              <a:t>censuradas </a:t>
            </a:r>
            <a:r>
              <a:rPr lang="pt-BR" sz="2400" dirty="0" smtClean="0">
                <a:latin typeface="Calibri" pitchFamily="34" charset="0"/>
              </a:rPr>
              <a:t>depois. </a:t>
            </a:r>
            <a:r>
              <a:rPr lang="pt-BR" sz="2400" dirty="0" smtClean="0">
                <a:latin typeface="Calibri" pitchFamily="34" charset="0"/>
              </a:rPr>
              <a:t>O texto cantado assumia um novo sentido, que os censores não conseguiam capturar no texto escrito.</a:t>
            </a:r>
            <a:endParaRPr lang="pt-BR" sz="2400" dirty="0">
              <a:latin typeface="Calibri" pitchFamily="34" charset="0"/>
            </a:endParaRPr>
          </a:p>
        </p:txBody>
      </p:sp>
      <p:pic>
        <p:nvPicPr>
          <p:cNvPr id="12289" name="Picture 1" descr="C:\Documents and Settings\Administrador\Configurações locais\Temporary Internet Files\Content.IE5\OJ97E6JX\MCj0432654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1500174"/>
            <a:ext cx="2285714" cy="2285714"/>
          </a:xfrm>
          <a:prstGeom prst="rec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12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Música e Censura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9</a:t>
            </a:fld>
            <a:r>
              <a:rPr lang="pt-BR" dirty="0" smtClean="0"/>
              <a:t>/14</a:t>
            </a:r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3357554" y="5072074"/>
            <a:ext cx="5429288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200" b="1" dirty="0" smtClean="0">
                <a:latin typeface="Calibri" pitchFamily="34" charset="0"/>
              </a:rPr>
              <a:t>Procure ouvir o samba “</a:t>
            </a:r>
            <a:r>
              <a:rPr lang="pt-BR" sz="2200" b="1" i="1" dirty="0" smtClean="0">
                <a:latin typeface="Calibri" pitchFamily="34" charset="0"/>
              </a:rPr>
              <a:t>Apesar de Você</a:t>
            </a:r>
            <a:r>
              <a:rPr lang="pt-BR" sz="2200" b="1" dirty="0" smtClean="0">
                <a:latin typeface="Calibri" pitchFamily="34" charset="0"/>
              </a:rPr>
              <a:t>”, de Chico Buarque para entender melhor como ele estava denunciando o regime militar. </a:t>
            </a:r>
            <a:endParaRPr lang="pt-BR" sz="2200" b="1" dirty="0">
              <a:latin typeface="Calibri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357554" y="2643182"/>
            <a:ext cx="535785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 smtClean="0">
                <a:latin typeface="Calibri" pitchFamily="34" charset="0"/>
              </a:rPr>
              <a:t>Oficiais do governo invadiram a gravadora, os discos </a:t>
            </a:r>
            <a:r>
              <a:rPr lang="pt-BR" sz="2200" dirty="0" smtClean="0">
                <a:latin typeface="Calibri" pitchFamily="34" charset="0"/>
              </a:rPr>
              <a:t>foram destruídos </a:t>
            </a:r>
            <a:r>
              <a:rPr lang="pt-BR" sz="2200" dirty="0" smtClean="0">
                <a:latin typeface="Calibri" pitchFamily="34" charset="0"/>
              </a:rPr>
              <a:t>e o compositor autuado e interrogado. </a:t>
            </a:r>
            <a:r>
              <a:rPr lang="pt-BR" sz="2200" dirty="0" smtClean="0">
                <a:latin typeface="Calibri" pitchFamily="34" charset="0"/>
              </a:rPr>
              <a:t>Com isso </a:t>
            </a:r>
            <a:r>
              <a:rPr lang="pt-BR" sz="2200" dirty="0" smtClean="0">
                <a:latin typeface="Calibri" pitchFamily="34" charset="0"/>
              </a:rPr>
              <a:t>o Serviço de Censura de Diversões Públicas - SCDP passou a reforçar com mais funcionários a política de censura.</a:t>
            </a:r>
            <a:endParaRPr lang="pt-BR" sz="2200" dirty="0">
              <a:latin typeface="Calibri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500034" y="1214422"/>
            <a:ext cx="821537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 smtClean="0">
                <a:latin typeface="Calibri" pitchFamily="34" charset="0"/>
              </a:rPr>
              <a:t>Na virada do ano de 1970 o </a:t>
            </a:r>
            <a:r>
              <a:rPr lang="pt-BR" sz="2200" i="1" dirty="0" smtClean="0">
                <a:latin typeface="Calibri" pitchFamily="34" charset="0"/>
              </a:rPr>
              <a:t>samba-denúncia</a:t>
            </a:r>
            <a:r>
              <a:rPr lang="pt-BR" sz="2200" dirty="0" smtClean="0">
                <a:latin typeface="Calibri" pitchFamily="34" charset="0"/>
              </a:rPr>
              <a:t> “</a:t>
            </a:r>
            <a:r>
              <a:rPr lang="pt-BR" sz="2200" i="1" dirty="0" smtClean="0">
                <a:latin typeface="Calibri" pitchFamily="34" charset="0"/>
              </a:rPr>
              <a:t>Apesar de Você</a:t>
            </a:r>
            <a:r>
              <a:rPr lang="pt-BR" sz="2200" dirty="0" smtClean="0">
                <a:latin typeface="Calibri" pitchFamily="34" charset="0"/>
              </a:rPr>
              <a:t>” vendeu mais de cem mil cópias </a:t>
            </a:r>
            <a:r>
              <a:rPr lang="pt-BR" sz="2200" dirty="0" smtClean="0">
                <a:latin typeface="Calibri" pitchFamily="34" charset="0"/>
              </a:rPr>
              <a:t>rapidamente. </a:t>
            </a:r>
            <a:r>
              <a:rPr lang="pt-BR" sz="2200" dirty="0" smtClean="0">
                <a:latin typeface="Calibri" pitchFamily="34" charset="0"/>
              </a:rPr>
              <a:t>Quando o órgão censor percebeu o deslize, </a:t>
            </a:r>
            <a:r>
              <a:rPr lang="pt-BR" sz="2200" dirty="0" smtClean="0">
                <a:latin typeface="Calibri" pitchFamily="34" charset="0"/>
              </a:rPr>
              <a:t>proibiu </a:t>
            </a:r>
            <a:r>
              <a:rPr lang="pt-BR" sz="2200" dirty="0" smtClean="0">
                <a:latin typeface="Calibri" pitchFamily="34" charset="0"/>
              </a:rPr>
              <a:t>a execução da música nas rádios. </a:t>
            </a:r>
            <a:endParaRPr lang="pt-BR" sz="2200" dirty="0">
              <a:latin typeface="Calibri" pitchFamily="34" charset="0"/>
            </a:endParaRPr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786058"/>
            <a:ext cx="2503494" cy="3466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aixaDeTexto 9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12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Música e Censura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142976" y="6286520"/>
            <a:ext cx="11470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b="1" dirty="0" smtClean="0">
                <a:latin typeface="Calibri" pitchFamily="34" charset="0"/>
              </a:rPr>
              <a:t>Chico Buarque </a:t>
            </a:r>
            <a:endParaRPr lang="pt-BR" sz="1200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0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Viage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Escritório Clássico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4110</TotalTime>
  <Words>1245</Words>
  <Application>Microsoft Office PowerPoint</Application>
  <PresentationFormat>Apresentação na tela (4:3)</PresentationFormat>
  <Paragraphs>96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Papel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Cleia</dc:creator>
  <cp:lastModifiedBy>Cleia</cp:lastModifiedBy>
  <cp:revision>464</cp:revision>
  <dcterms:created xsi:type="dcterms:W3CDTF">2009-05-14T20:59:51Z</dcterms:created>
  <dcterms:modified xsi:type="dcterms:W3CDTF">2009-07-13T17:00:50Z</dcterms:modified>
</cp:coreProperties>
</file>