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4" r:id="rId3"/>
    <p:sldId id="259" r:id="rId4"/>
    <p:sldId id="260" r:id="rId5"/>
    <p:sldId id="285" r:id="rId6"/>
    <p:sldId id="276" r:id="rId7"/>
    <p:sldId id="281" r:id="rId8"/>
    <p:sldId id="273" r:id="rId9"/>
    <p:sldId id="261" r:id="rId10"/>
    <p:sldId id="269" r:id="rId11"/>
    <p:sldId id="262" r:id="rId12"/>
    <p:sldId id="277" r:id="rId13"/>
    <p:sldId id="278" r:id="rId14"/>
    <p:sldId id="279" r:id="rId15"/>
    <p:sldId id="280" r:id="rId16"/>
    <p:sldId id="282" r:id="rId17"/>
    <p:sldId id="268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13/7/2009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13/7/2009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143240" y="3071810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Destacar o papel dos órgãos da censura na imprensa brasileira.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/17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2143116"/>
            <a:ext cx="5500726" cy="2923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Um dos maiores desafios com que  a censura se defrontou foi o semanário humorístico </a:t>
            </a:r>
            <a:r>
              <a:rPr lang="pt-BR" sz="2300" i="1" dirty="0" smtClean="0">
                <a:solidFill>
                  <a:schemeClr val="tx1"/>
                </a:solidFill>
                <a:latin typeface="Calibri" pitchFamily="34" charset="0"/>
              </a:rPr>
              <a:t>Pasquim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, impiedoso para com os generais tanto nos cartuns quanto no texto. Mesmo quando privado do sarcasmo de seus cartuns e de seus textos, o </a:t>
            </a:r>
            <a:r>
              <a:rPr lang="pt-BR" sz="2300" i="1" dirty="0" smtClean="0">
                <a:solidFill>
                  <a:schemeClr val="tx1"/>
                </a:solidFill>
                <a:latin typeface="Calibri" pitchFamily="34" charset="0"/>
              </a:rPr>
              <a:t>Pasquim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uniu os espíritos contra a edênica propaganda do governo militar.</a:t>
            </a:r>
            <a:endParaRPr lang="pt-BR" sz="23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1472" y="5429264"/>
            <a:ext cx="80724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Outros alvos prediletos dos censores foram: o</a:t>
            </a:r>
            <a:r>
              <a:rPr lang="pt-BR" sz="2300" i="1" dirty="0" smtClean="0">
                <a:latin typeface="Calibri" pitchFamily="34" charset="0"/>
              </a:rPr>
              <a:t> </a:t>
            </a:r>
            <a:r>
              <a:rPr lang="pt-BR" sz="2300" dirty="0" smtClean="0">
                <a:latin typeface="Calibri" pitchFamily="34" charset="0"/>
              </a:rPr>
              <a:t>diário </a:t>
            </a:r>
            <a:r>
              <a:rPr lang="pt-BR" sz="2300" i="1" dirty="0" smtClean="0">
                <a:latin typeface="Calibri" pitchFamily="34" charset="0"/>
              </a:rPr>
              <a:t>O Estado de S. Paulo, </a:t>
            </a:r>
            <a:r>
              <a:rPr lang="pt-BR" sz="2300" dirty="0" smtClean="0">
                <a:latin typeface="Calibri" pitchFamily="34" charset="0"/>
              </a:rPr>
              <a:t>os semanários </a:t>
            </a:r>
            <a:r>
              <a:rPr lang="pt-BR" sz="2300" i="1" dirty="0" smtClean="0">
                <a:latin typeface="Calibri" pitchFamily="34" charset="0"/>
              </a:rPr>
              <a:t>Opinião</a:t>
            </a:r>
            <a:r>
              <a:rPr lang="pt-BR" sz="2300" dirty="0" smtClean="0">
                <a:latin typeface="Calibri" pitchFamily="34" charset="0"/>
              </a:rPr>
              <a:t>, </a:t>
            </a:r>
            <a:r>
              <a:rPr lang="pt-BR" sz="2300" i="1" dirty="0" smtClean="0">
                <a:latin typeface="Calibri" pitchFamily="34" charset="0"/>
              </a:rPr>
              <a:t>Movimento</a:t>
            </a:r>
            <a:r>
              <a:rPr lang="pt-BR" sz="2300" dirty="0" smtClean="0">
                <a:latin typeface="Calibri" pitchFamily="34" charset="0"/>
              </a:rPr>
              <a:t>, </a:t>
            </a:r>
            <a:r>
              <a:rPr lang="pt-BR" sz="2300" i="1" dirty="0" smtClean="0">
                <a:latin typeface="Calibri" pitchFamily="34" charset="0"/>
              </a:rPr>
              <a:t>O São Paulo </a:t>
            </a:r>
            <a:r>
              <a:rPr lang="pt-BR" sz="2300" dirty="0" smtClean="0">
                <a:latin typeface="Calibri" pitchFamily="34" charset="0"/>
              </a:rPr>
              <a:t>e a revista </a:t>
            </a:r>
            <a:r>
              <a:rPr lang="pt-BR" sz="2300" i="1" dirty="0" smtClean="0">
                <a:latin typeface="Calibri" pitchFamily="34" charset="0"/>
              </a:rPr>
              <a:t>Veja</a:t>
            </a:r>
            <a:r>
              <a:rPr lang="pt-BR" sz="2300" dirty="0" smtClean="0">
                <a:latin typeface="Calibri" pitchFamily="34" charset="0"/>
              </a:rPr>
              <a:t>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86050" y="1357298"/>
            <a:ext cx="1092383" cy="4462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300" b="1" dirty="0" smtClean="0">
                <a:solidFill>
                  <a:srgbClr val="C00000"/>
                </a:solidFill>
                <a:latin typeface="+mj-lt"/>
              </a:rPr>
              <a:t>  SIM!</a:t>
            </a:r>
            <a:endParaRPr lang="pt-BR" sz="23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71678"/>
            <a:ext cx="2270844" cy="30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1472" y="128586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meios de comunicação </a:t>
            </a:r>
            <a:r>
              <a:rPr lang="pt-BR" sz="2400" dirty="0" smtClean="0">
                <a:latin typeface="Calibri" pitchFamily="34" charset="0"/>
              </a:rPr>
              <a:t>mais </a:t>
            </a:r>
            <a:r>
              <a:rPr lang="pt-BR" sz="2400" dirty="0" smtClean="0">
                <a:latin typeface="Calibri" pitchFamily="34" charset="0"/>
              </a:rPr>
              <a:t>importantes, do ponto de vista do impacto público, eram a televisão e o rádio.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1472" y="2571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Eram especialmente controladas as músicas de certos compositores-cantores, como Chico Buarque de Holanda, Gilberto Gil e Caetano </a:t>
            </a:r>
            <a:r>
              <a:rPr lang="pt-BR" sz="2400" dirty="0" smtClean="0">
                <a:latin typeface="Calibri" pitchFamily="34" charset="0"/>
              </a:rPr>
              <a:t>Veloso.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14348" y="5072074"/>
            <a:ext cx="4286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Calibri" pitchFamily="34" charset="0"/>
              </a:rPr>
              <a:t>Controlando a mídia, os generais pensavam que podiam controlar o comportamento. </a:t>
            </a:r>
            <a:endParaRPr lang="pt-BR" sz="24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14554"/>
            <a:ext cx="2857520" cy="3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5286380" y="6000768"/>
            <a:ext cx="2991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/>
              <a:t>Artistas em passeata contra a censura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714744" y="1847198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Nenhuma oposição, especialmente sob um regime altamente autoritário, pode organizar-se, se lhe faltam meios de comunicar-se internamente com o público.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8596" y="442913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censores controlavam facilmente o rádio e a televisão porque seus proprietários podiam ser ameaçados com a perda de suas concessões (dadas pelo governo) ou através de pressão sobre os anunciantes.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2071702" cy="2771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42910" y="142873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No caso da imprensa </a:t>
            </a:r>
            <a:r>
              <a:rPr lang="pt-BR" sz="2400" dirty="0" smtClean="0">
                <a:latin typeface="Calibri" pitchFamily="34" charset="0"/>
              </a:rPr>
              <a:t>escrita era </a:t>
            </a:r>
            <a:r>
              <a:rPr lang="pt-BR" sz="2400" dirty="0" smtClean="0">
                <a:latin typeface="Calibri" pitchFamily="34" charset="0"/>
              </a:rPr>
              <a:t>diferente. O Brasil possuía uma antiga e ilustre tradição </a:t>
            </a:r>
            <a:r>
              <a:rPr lang="pt-BR" sz="2400" dirty="0" smtClean="0">
                <a:latin typeface="Calibri" pitchFamily="34" charset="0"/>
              </a:rPr>
              <a:t>jornalística. Os principais jornais eram o </a:t>
            </a:r>
            <a:r>
              <a:rPr lang="pt-BR" sz="2400" i="1" dirty="0" smtClean="0">
                <a:latin typeface="Calibri" pitchFamily="34" charset="0"/>
              </a:rPr>
              <a:t>Jornal do Brasil,</a:t>
            </a:r>
            <a:r>
              <a:rPr lang="pt-BR" sz="2400" dirty="0" smtClean="0">
                <a:latin typeface="Calibri" pitchFamily="34" charset="0"/>
              </a:rPr>
              <a:t> do Rio, o</a:t>
            </a:r>
            <a:r>
              <a:rPr lang="pt-BR" sz="2400" i="1" dirty="0" smtClean="0">
                <a:latin typeface="Calibri" pitchFamily="34" charset="0"/>
              </a:rPr>
              <a:t> Estado de S. Paulo</a:t>
            </a:r>
            <a:r>
              <a:rPr lang="pt-BR" sz="2400" dirty="0" smtClean="0">
                <a:latin typeface="Calibri" pitchFamily="34" charset="0"/>
              </a:rPr>
              <a:t> e o </a:t>
            </a:r>
            <a:r>
              <a:rPr lang="pt-BR" sz="2400" i="1" dirty="0" smtClean="0">
                <a:latin typeface="Calibri" pitchFamily="34" charset="0"/>
              </a:rPr>
              <a:t>Jornal da Tarde.</a:t>
            </a:r>
            <a:r>
              <a:rPr lang="pt-BR" sz="2400" dirty="0" smtClean="0">
                <a:latin typeface="Calibri" pitchFamily="34" charset="0"/>
              </a:rPr>
              <a:t>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500562" y="3643314"/>
            <a:ext cx="4071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Estes </a:t>
            </a:r>
            <a:r>
              <a:rPr lang="pt-BR" sz="2400" dirty="0" smtClean="0">
                <a:latin typeface="Calibri" pitchFamily="34" charset="0"/>
              </a:rPr>
              <a:t>eram os jornais mais respeitados, lidos em todo o país, e que exerciam o maior impacto sobre a opinião da classe média para cima.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2290" name="Picture 2" descr="Primeira página do Jornal do Brasil: Sábado, 28 de fevereiro de 197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96656"/>
            <a:ext cx="3793168" cy="285752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285852" y="6072206"/>
            <a:ext cx="260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Jornal de 28 de fevereiro de 1970</a:t>
            </a:r>
            <a:endParaRPr lang="pt-BR" sz="1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643174" y="3500438"/>
            <a:ext cx="40719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</a:t>
            </a:r>
            <a:r>
              <a:rPr lang="pt-BR" sz="2300" dirty="0" smtClean="0">
                <a:latin typeface="Calibri" pitchFamily="34" charset="0"/>
              </a:rPr>
              <a:t>simples fato de que esses dois semanários sobreviveram nos primeiros anos do governo Geisel demonstra que havia restado algum espaço para a oposição.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34" y="128586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rigorosa censura à imprensa estimulou a criação de um novo gênero de publicações, o semanário político. </a:t>
            </a:r>
            <a:r>
              <a:rPr lang="pt-BR" sz="2400" i="1" dirty="0" smtClean="0">
                <a:solidFill>
                  <a:srgbClr val="FF0000"/>
                </a:solidFill>
                <a:latin typeface="Calibri" pitchFamily="34" charset="0"/>
              </a:rPr>
              <a:t>Opinião</a:t>
            </a:r>
            <a:r>
              <a:rPr lang="pt-BR" sz="2400" i="1" dirty="0" smtClean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e </a:t>
            </a:r>
            <a:r>
              <a:rPr lang="pt-BR" sz="2400" i="1" dirty="0" smtClean="0">
                <a:solidFill>
                  <a:srgbClr val="FF0000"/>
                </a:solidFill>
                <a:latin typeface="Calibri" pitchFamily="34" charset="0"/>
              </a:rPr>
              <a:t>Movimento</a:t>
            </a:r>
            <a:r>
              <a:rPr lang="pt-BR" sz="2400" i="1" dirty="0" smtClean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permaneceram como pontos de reunião, especialmente para os intelectuais. </a:t>
            </a:r>
            <a:endParaRPr lang="pt-BR" sz="2400" dirty="0" smtClean="0">
              <a:latin typeface="Calibri" pitchFamily="34" charset="0"/>
            </a:endParaRPr>
          </a:p>
        </p:txBody>
      </p:sp>
      <p:pic>
        <p:nvPicPr>
          <p:cNvPr id="11268" name="Picture 4" descr="http://www.vermelho.org.br/hoje/07_07_princip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143248"/>
            <a:ext cx="2000264" cy="291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Revista Opini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286016" cy="295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15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428596" y="1571612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1975, com a remoção da censura ao jornal </a:t>
            </a:r>
            <a:r>
              <a:rPr lang="pt-BR" sz="2400" i="1" dirty="0" smtClean="0">
                <a:latin typeface="Calibri" pitchFamily="34" charset="0"/>
              </a:rPr>
              <a:t>O Estado de S. Paulo</a:t>
            </a:r>
            <a:r>
              <a:rPr lang="pt-BR" sz="2400" dirty="0" smtClean="0">
                <a:latin typeface="Calibri" pitchFamily="34" charset="0"/>
              </a:rPr>
              <a:t> e a criação de um clima de liberalização, tiveram consequências imprevistas. </a:t>
            </a:r>
          </a:p>
          <a:p>
            <a:pPr algn="just"/>
            <a:endParaRPr lang="pt-BR" sz="2400" b="1" dirty="0" smtClean="0">
              <a:latin typeface="Calibri" pitchFamily="34" charset="0"/>
            </a:endParaRPr>
          </a:p>
          <a:p>
            <a:pPr algn="just"/>
            <a:r>
              <a:rPr lang="pt-BR" sz="2400" b="1" dirty="0" smtClean="0">
                <a:latin typeface="Calibri" pitchFamily="34" charset="0"/>
              </a:rPr>
              <a:t>A tortura e outras violações dos direitos humanos pelas forças de segurança continuavam e a elas a imprensa passou a dar o maior destaque. 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28728" y="4429132"/>
            <a:ext cx="61436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morte do jornalista Vladimir Herzog, por exemplo, em outubro de 1975 foi amplamente coberta pelos principais jornais.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16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214414" y="5286388"/>
            <a:ext cx="707236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A barbárie do governo autoritário induzia lentamente a sociedade civil a despertar novamente.</a:t>
            </a:r>
            <a:endParaRPr lang="pt-B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857224" y="1428736"/>
            <a:ext cx="7786742" cy="1571636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Ao criar uma atmosfera ligeiramente menos rígida para a imprensa, o regime Geisel tornou possível uma opinião pública mais bem informada e mais facilmente mobilizada. 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o explicativo em seta para baixo 10"/>
          <p:cNvSpPr/>
          <p:nvPr/>
        </p:nvSpPr>
        <p:spPr>
          <a:xfrm>
            <a:off x="857224" y="3357562"/>
            <a:ext cx="7786742" cy="155734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E essa opinião estava se inclinando maciçamente, especialmente nas cidades, para a oposição, como ficou provado nas eleições de 1974. 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57422" y="2053888"/>
            <a:ext cx="6357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Na fase crítica do regime, os meios de comunicação apenas veiculavam aquilo que antes fosse aprovado pelo comitê de censura. Logo, à população eram transmitidas apenas notícias pró-governo.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17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357422" y="3429000"/>
            <a:ext cx="6357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Em meio a torneios de futebol intercalados por reclames “Ninguém segura este país!”, a população vivia a euforia da possível conquista do tricampeonato mundial, fato que acobertava a situação </a:t>
            </a:r>
            <a:r>
              <a:rPr lang="pt-BR" sz="2200" dirty="0" err="1" smtClean="0">
                <a:latin typeface="Calibri" pitchFamily="34" charset="0"/>
              </a:rPr>
              <a:t>ultrarrepressiva</a:t>
            </a:r>
            <a:r>
              <a:rPr lang="pt-BR" sz="2200" dirty="0" smtClean="0">
                <a:latin typeface="Calibri" pitchFamily="34" charset="0"/>
              </a:rPr>
              <a:t> do Brasil, a qual não dava espaço para maiores mobilizações.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7422" y="5464276"/>
            <a:ext cx="6357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Com a chegada de Geisel a presidência, promove-se certa liberdade, e o clima autoritário passa a se atenuar.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1525381" y="1500174"/>
          <a:ext cx="5546950" cy="3929090"/>
        </p:xfrm>
        <a:graphic>
          <a:graphicData uri="http://schemas.openxmlformats.org/presentationml/2006/ole">
            <p:oleObj spid="_x0000_s1026" name="Imagem de bitmap" r:id="rId4" imgW="3123810" imgH="3266667" progId="PBrush">
              <p:embed/>
            </p:oleObj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 rot="21446849">
            <a:off x="2200757" y="2087639"/>
            <a:ext cx="39845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 esta aula iniciamos a </a:t>
            </a:r>
            <a:r>
              <a:rPr lang="pt-BR" sz="2400" b="1" dirty="0" smtClean="0">
                <a:latin typeface="Calibri" pitchFamily="34" charset="0"/>
              </a:rPr>
              <a:t>Unidade II - Vítimas da Violência. </a:t>
            </a:r>
            <a:r>
              <a:rPr lang="pt-BR" sz="2400" dirty="0" smtClean="0">
                <a:latin typeface="Calibri" pitchFamily="34" charset="0"/>
              </a:rPr>
              <a:t>Vamos aprofundar um pouco mais nosso estudo sobre a censura e os censurados após o Golpe de 1964. </a:t>
            </a:r>
            <a:endParaRPr lang="pt-BR" sz="2400" b="1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21356695">
            <a:off x="4203792" y="4461712"/>
            <a:ext cx="246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libri" pitchFamily="34" charset="0"/>
              </a:rPr>
              <a:t>Vamos em frente!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7158" y="14287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censura foi um dos instrumentos governamentais de repressão mais importante do regime autoritário.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472" y="2928934"/>
            <a:ext cx="471487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partir do AI-5 foi exercida por oficiais do Exército, depois a autocensura negociada entre donos de jornais e as autoridades militares e por fim foi assumida pela Polícia Federal em setembro de 1972.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86058"/>
            <a:ext cx="2873823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9159" b="20747"/>
          <a:stretch>
            <a:fillRect/>
          </a:stretch>
        </p:blipFill>
        <p:spPr bwMode="auto">
          <a:xfrm>
            <a:off x="1643042" y="1142984"/>
            <a:ext cx="5715040" cy="529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 rot="16200000">
            <a:off x="6336978" y="3616998"/>
            <a:ext cx="2462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Censura a revista Veja em 1973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43108" y="3214686"/>
            <a:ext cx="4929222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trabalho dos censores era impedir que a mídia lançasse qualquer dúvida sobre o quadro apresentado pela Assessoria Especial de Relações Públicas  - AERP de uma nação dinâmica e eficientemente governada sob a liderança de militares, avidamente apoiados pela cidadania.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720" y="14287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assuntos geralmente proibidos eram atividades políticas estudantis, movimentos trabalhistas, pessoas privadas dos seus direitos políticos e más notícias sobre a economia. As notícias mais sensíveis eram as referentes aos militares.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28596" y="1142984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Calibri" pitchFamily="34" charset="0"/>
              </a:rPr>
              <a:t>A política de propaganda do Governo</a:t>
            </a: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428596" y="185736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ofensiva de relações públicas do Planalto era montada e executada na Assessoria Especial de Relações Públicas – AERP. 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Certas frases de efeito davam bem a medida da filosofia que embasava a AERP:</a:t>
            </a:r>
          </a:p>
          <a:p>
            <a:pPr algn="just"/>
            <a:endParaRPr lang="pt-BR" sz="24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21229922">
            <a:off x="871678" y="4446394"/>
            <a:ext cx="3004092" cy="43088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200" i="1" dirty="0" smtClean="0">
                <a:solidFill>
                  <a:schemeClr val="tx1"/>
                </a:solidFill>
                <a:latin typeface="Calibri" pitchFamily="34" charset="0"/>
              </a:rPr>
              <a:t>“Você constrói o Brasil!” </a:t>
            </a:r>
            <a:endParaRPr lang="pt-BR" sz="2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 rot="21184587">
            <a:off x="3199703" y="5716162"/>
            <a:ext cx="3525324" cy="43088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200" i="1" dirty="0" smtClean="0">
                <a:solidFill>
                  <a:schemeClr val="tx1"/>
                </a:solidFill>
                <a:latin typeface="Calibri" pitchFamily="34" charset="0"/>
              </a:rPr>
              <a:t>“Ninguém Segura Este País!” </a:t>
            </a:r>
            <a:endParaRPr lang="pt-BR" sz="2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rot="393404">
            <a:off x="5515908" y="4234411"/>
            <a:ext cx="2870338" cy="430887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200" i="1" dirty="0" smtClean="0">
                <a:solidFill>
                  <a:schemeClr val="tx1"/>
                </a:solidFill>
                <a:latin typeface="Calibri" pitchFamily="34" charset="0"/>
              </a:rPr>
              <a:t>“Brasil, Conte Comigo!”</a:t>
            </a:r>
            <a:endParaRPr lang="pt-BR" sz="2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flipH="1">
            <a:off x="357158" y="1428736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Brasil emergira subitamente como um dos mais dinâmicos mercados de TV do Terceiro Mundo. Generosos planos de compras a crédito tinham sido estendidos aos aparelhos de TV em </a:t>
            </a:r>
            <a:r>
              <a:rPr lang="pt-BR" sz="2200" dirty="0" smtClean="0">
                <a:latin typeface="Calibri" pitchFamily="34" charset="0"/>
              </a:rPr>
              <a:t>1968.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071810"/>
            <a:ext cx="49292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Quando Médici assumiu, o Brasil tinha 45 emissoras de TV licenciadas. Seu governo concedeu mais 20 licenças e nesse processo ajudou o crescimento da </a:t>
            </a:r>
            <a:r>
              <a:rPr lang="pt-BR" sz="2200" i="1" dirty="0" smtClean="0">
                <a:latin typeface="Calibri" pitchFamily="34" charset="0"/>
              </a:rPr>
              <a:t>Rede Globo</a:t>
            </a:r>
            <a:r>
              <a:rPr lang="pt-BR" sz="2200" dirty="0" smtClean="0">
                <a:latin typeface="Calibri" pitchFamily="34" charset="0"/>
              </a:rPr>
              <a:t>. Diziam seus críticos que esta ascensão podia ser explicada pela defesa dos interesses oficiais através da programação da Rede Globo durante o governo Médici.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14942" y="5786454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Em 1960 apenas 9,5 por cento das residências urbanas tinham TV, mas em 1970 já chegavam a 40 por cento.</a:t>
            </a:r>
            <a:endParaRPr lang="pt-B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071809"/>
            <a:ext cx="3024192" cy="266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/17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28596" y="1198891"/>
            <a:ext cx="800105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Uma das técnicas mais eficientes da AERP consistiu em associar futebol, música popular, presidente Médici e progresso brasileiro. </a:t>
            </a:r>
            <a:r>
              <a:rPr lang="pt-BR" sz="2200" dirty="0" smtClean="0">
                <a:latin typeface="Calibri" pitchFamily="34" charset="0"/>
              </a:rPr>
              <a:t>Após </a:t>
            </a:r>
            <a:r>
              <a:rPr lang="pt-BR" sz="2200" dirty="0" smtClean="0">
                <a:latin typeface="Calibri" pitchFamily="34" charset="0"/>
              </a:rPr>
              <a:t>voltar como tricampeão mundial de futebol em 1970 o governo aproveitou a popularidade da seleção.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158" y="2786058"/>
            <a:ext cx="8072494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 marchinha “Pra Frente Brasil”, era tocada em todos os eventos públicos. </a:t>
            </a:r>
            <a:r>
              <a:rPr lang="pt-BR" sz="2200" dirty="0" smtClean="0">
                <a:latin typeface="Calibri" pitchFamily="34" charset="0"/>
              </a:rPr>
              <a:t>Cartazes mostrando </a:t>
            </a:r>
            <a:r>
              <a:rPr lang="pt-BR" sz="2200" dirty="0" smtClean="0">
                <a:latin typeface="Calibri" pitchFamily="34" charset="0"/>
              </a:rPr>
              <a:t>Pelé e ao </a:t>
            </a:r>
            <a:endParaRPr lang="pt-BR" sz="2200" dirty="0" smtClean="0">
              <a:latin typeface="Calibri" pitchFamily="34" charset="0"/>
            </a:endParaRPr>
          </a:p>
          <a:p>
            <a:pPr algn="just"/>
            <a:r>
              <a:rPr lang="pt-BR" sz="2200" dirty="0" smtClean="0">
                <a:latin typeface="Calibri" pitchFamily="34" charset="0"/>
              </a:rPr>
              <a:t>seu </a:t>
            </a:r>
            <a:r>
              <a:rPr lang="pt-BR" sz="2200" dirty="0" smtClean="0">
                <a:latin typeface="Calibri" pitchFamily="34" charset="0"/>
              </a:rPr>
              <a:t>lado o </a:t>
            </a:r>
            <a:r>
              <a:rPr lang="pt-BR" sz="2200" i="1" dirty="0" smtClean="0">
                <a:latin typeface="Calibri" pitchFamily="34" charset="0"/>
              </a:rPr>
              <a:t>slogan</a:t>
            </a:r>
            <a:r>
              <a:rPr lang="pt-BR" sz="2200" dirty="0" smtClean="0">
                <a:latin typeface="Calibri" pitchFamily="34" charset="0"/>
              </a:rPr>
              <a:t> do </a:t>
            </a:r>
            <a:r>
              <a:rPr lang="pt-BR" sz="2200" dirty="0" smtClean="0">
                <a:latin typeface="Calibri" pitchFamily="34" charset="0"/>
              </a:rPr>
              <a:t>governo “</a:t>
            </a:r>
            <a:r>
              <a:rPr lang="pt-BR" sz="2200" i="1" dirty="0" smtClean="0">
                <a:latin typeface="Calibri" pitchFamily="34" charset="0"/>
              </a:rPr>
              <a:t>Ninguém </a:t>
            </a:r>
            <a:endParaRPr lang="pt-BR" sz="2200" i="1" dirty="0" smtClean="0">
              <a:latin typeface="Calibri" pitchFamily="34" charset="0"/>
            </a:endParaRPr>
          </a:p>
          <a:p>
            <a:pPr algn="just"/>
            <a:r>
              <a:rPr lang="pt-BR" sz="2200" i="1" dirty="0" smtClean="0">
                <a:latin typeface="Calibri" pitchFamily="34" charset="0"/>
              </a:rPr>
              <a:t>Segura </a:t>
            </a:r>
            <a:r>
              <a:rPr lang="pt-BR" sz="2200" i="1" dirty="0" smtClean="0">
                <a:latin typeface="Calibri" pitchFamily="34" charset="0"/>
              </a:rPr>
              <a:t>Mais Este País</a:t>
            </a:r>
            <a:r>
              <a:rPr lang="pt-BR" sz="2200" dirty="0" smtClean="0">
                <a:latin typeface="Calibri" pitchFamily="34" charset="0"/>
              </a:rPr>
              <a:t>”.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4643446"/>
            <a:ext cx="45720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Esta estratégia de pão e circo funcionou brilhantemente, para desgosto da oposição desmoralizada e fragmentada.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316525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5286380" y="5786454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O capitão da seleção de 1970, Carlos Alberto, </a:t>
            </a:r>
          </a:p>
          <a:p>
            <a:pPr algn="ctr"/>
            <a:r>
              <a:rPr lang="pt-BR" sz="1200" b="1" dirty="0" smtClean="0"/>
              <a:t>e o general Médici seguram a taça </a:t>
            </a:r>
          </a:p>
          <a:p>
            <a:pPr algn="ctr"/>
            <a:r>
              <a:rPr lang="pt-BR" sz="1200" b="1" dirty="0" smtClean="0"/>
              <a:t>Jules </a:t>
            </a:r>
            <a:r>
              <a:rPr lang="pt-BR" sz="1200" b="1" dirty="0" err="1" smtClean="0"/>
              <a:t>Rimet</a:t>
            </a:r>
            <a:endParaRPr lang="pt-BR" sz="1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/17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14348" y="157161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setembro de 1972, o governo militar decidiu assumir mais diretamente o controle da imprensa. As ordens agora eram dadas por escrito, especificando o que não podia ser publicado. Na lista de assuntos proibidos, a prioridade era para as atividades do aparelho de segurança e a luta pela sucessão presidencial.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00100" y="4429132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Mas será que os excessos da censura produziram alguma reação contrária?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714752"/>
            <a:ext cx="1571636" cy="2091273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Mídia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3903</TotalTime>
  <Words>1430</Words>
  <Application>Microsoft Office PowerPoint</Application>
  <PresentationFormat>Apresentação na tela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Papel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441</cp:revision>
  <dcterms:created xsi:type="dcterms:W3CDTF">2009-05-14T20:59:51Z</dcterms:created>
  <dcterms:modified xsi:type="dcterms:W3CDTF">2009-07-13T16:01:08Z</dcterms:modified>
</cp:coreProperties>
</file>