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8" r:id="rId2"/>
    <p:sldId id="284" r:id="rId3"/>
    <p:sldId id="259" r:id="rId4"/>
    <p:sldId id="260" r:id="rId5"/>
    <p:sldId id="276" r:id="rId6"/>
    <p:sldId id="281" r:id="rId7"/>
    <p:sldId id="273" r:id="rId8"/>
    <p:sldId id="261" r:id="rId9"/>
    <p:sldId id="269" r:id="rId10"/>
    <p:sldId id="262" r:id="rId11"/>
    <p:sldId id="277" r:id="rId12"/>
    <p:sldId id="278" r:id="rId13"/>
    <p:sldId id="279" r:id="rId14"/>
    <p:sldId id="280" r:id="rId15"/>
    <p:sldId id="282" r:id="rId16"/>
    <p:sldId id="283" r:id="rId17"/>
    <p:sldId id="268" r:id="rId1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D03"/>
    <a:srgbClr val="339933"/>
    <a:srgbClr val="FF0066"/>
    <a:srgbClr val="CC00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74" d="100"/>
          <a:sy n="74" d="100"/>
        </p:scale>
        <p:origin x="-4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41603F-566E-4B0A-94E3-1938CFEFC072}" type="datetimeFigureOut">
              <a:rPr lang="pt-BR" smtClean="0"/>
              <a:pPr/>
              <a:t>30/6/2009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58FBD1-738E-4AF3-99F1-6CC739B6D85E}" type="slidenum">
              <a:rPr lang="pt-BR" smtClean="0"/>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B4713-4D87-4DB1-97C6-505AEE12DC09}" type="datetimeFigureOut">
              <a:rPr lang="pt-BR" smtClean="0"/>
              <a:pPr/>
              <a:t>30/6/2009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79AF-378D-49A1-9133-09C0C320240E}" type="slidenum">
              <a:rPr lang="pt-BR" smtClean="0"/>
              <a:pPr/>
              <a:t>‹nº›</a:t>
            </a:fld>
            <a:endParaRPr lang="pt-B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E12F79AF-378D-49A1-9133-09C0C320240E}"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estilo do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pPr>
              <a:defRPr/>
            </a:pPr>
            <a:fld id="{0662A16A-D185-4B48-A8CD-5DA57B0E2C39}" type="datetime1">
              <a:rPr lang="pt-BR" smtClean="0"/>
              <a:pPr>
                <a:defRPr/>
              </a:pPr>
              <a:t>30/6/2009</a:t>
            </a:fld>
            <a:endParaRPr lang="pt-BR"/>
          </a:p>
        </p:txBody>
      </p:sp>
      <p:sp>
        <p:nvSpPr>
          <p:cNvPr id="16" name="Espaço Reservado para Número de Slide 15"/>
          <p:cNvSpPr>
            <a:spLocks noGrp="1"/>
          </p:cNvSpPr>
          <p:nvPr>
            <p:ph type="sldNum" sz="quarter" idx="11"/>
          </p:nvPr>
        </p:nvSpPr>
        <p:spPr/>
        <p:txBody>
          <a:bodyPr/>
          <a:lstStyle/>
          <a:p>
            <a:pPr>
              <a:defRPr/>
            </a:pPr>
            <a:fld id="{432E3DC8-423D-4111-8941-38EFD054DACE}" type="slidenum">
              <a:rPr lang="pt-BR" smtClean="0"/>
              <a:pPr>
                <a:defRPr/>
              </a:pPr>
              <a:t>‹nº›</a:t>
            </a:fld>
            <a:endParaRPr lang="pt-BR"/>
          </a:p>
        </p:txBody>
      </p:sp>
      <p:sp>
        <p:nvSpPr>
          <p:cNvPr id="17" name="Espaço Reservado para Rodapé 16"/>
          <p:cNvSpPr>
            <a:spLocks noGrp="1"/>
          </p:cNvSpPr>
          <p:nvPr>
            <p:ph type="ftr" sz="quarter" idx="12"/>
          </p:nvPr>
        </p:nvSpPr>
        <p:spPr/>
        <p:txBody>
          <a:bodyPr/>
          <a:lstStyle/>
          <a:p>
            <a:pPr>
              <a:defRPr/>
            </a:pPr>
            <a:endParaRPr lang="pt-B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B4A55F0F-30D7-4AD8-968F-90602E59EEA6}" type="datetime1">
              <a:rPr lang="pt-BR" smtClean="0"/>
              <a:pPr>
                <a:defRPr/>
              </a:pPr>
              <a:t>30/6/2009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417F833-A429-49B8-AEAF-080EEB237D22}" type="slidenum">
              <a:rPr lang="pt-BR" smtClean="0"/>
              <a:pPr>
                <a:defRPr/>
              </a:pPr>
              <a:t>‹nº›</a:t>
            </a:fld>
            <a:endParaRPr lang="pt-B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85597FC2-EC9C-4003-8C54-1E527C52544E}" type="datetime1">
              <a:rPr lang="pt-BR" smtClean="0"/>
              <a:pPr>
                <a:defRPr/>
              </a:pPr>
              <a:t>30/6/2009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5A300654-27EE-4D54-B15E-DA7EA2F9C4EA}" type="slidenum">
              <a:rPr lang="pt-BR" smtClean="0"/>
              <a:pPr>
                <a:defRPr/>
              </a:pPr>
              <a:t>‹nº›</a:t>
            </a:fld>
            <a:endParaRPr lang="pt-B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pPr>
              <a:defRPr/>
            </a:pPr>
            <a:fld id="{DFEE0245-91DF-4C85-AD9D-CB3EAD1DBDEB}" type="datetime1">
              <a:rPr lang="pt-BR" smtClean="0"/>
              <a:pPr>
                <a:defRPr/>
              </a:pPr>
              <a:t>30/6/2009</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pPr>
              <a:defRPr/>
            </a:pPr>
            <a:fld id="{71704C48-8926-4CBC-ADDD-BB48FA6255B4}" type="slidenum">
              <a:rPr lang="pt-BR" smtClean="0"/>
              <a:pPr>
                <a:defRPr/>
              </a:pPr>
              <a:t>‹nº›</a:t>
            </a:fld>
            <a:endParaRPr lang="pt-BR"/>
          </a:p>
        </p:txBody>
      </p:sp>
      <p:sp>
        <p:nvSpPr>
          <p:cNvPr id="16" name="Espaço Reservado para Rodapé 15"/>
          <p:cNvSpPr>
            <a:spLocks noGrp="1"/>
          </p:cNvSpPr>
          <p:nvPr>
            <p:ph type="ftr" sz="quarter" idx="16"/>
          </p:nvPr>
        </p:nvSpPr>
        <p:spPr/>
        <p:txBody>
          <a:bodyPr/>
          <a:lstStyle/>
          <a:p>
            <a:pPr>
              <a:defRPr/>
            </a:pPr>
            <a:endParaRPr lang="pt-BR"/>
          </a:p>
        </p:txBody>
      </p:sp>
      <p:sp>
        <p:nvSpPr>
          <p:cNvPr id="17" name="Título 16"/>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pPr>
              <a:defRPr/>
            </a:pPr>
            <a:fld id="{247B5B98-9A8F-4B7F-8D27-22825B2183F6}" type="datetime1">
              <a:rPr lang="pt-BR" smtClean="0"/>
              <a:pPr>
                <a:defRPr/>
              </a:pPr>
              <a:t>30/6/2009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760241C8-D059-407A-BD31-5A9F8CE3F88B}" type="slidenum">
              <a:rPr lang="pt-BR" smtClean="0"/>
              <a:pPr>
                <a:defRPr/>
              </a:pPr>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pPr>
              <a:defRPr/>
            </a:pPr>
            <a:fld id="{43FF481C-812C-4182-929E-3AD4F4F3CFD4}" type="datetime1">
              <a:rPr lang="pt-BR" smtClean="0"/>
              <a:pPr>
                <a:defRPr/>
              </a:pPr>
              <a:t>30/6/2009</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35F3673D-6A3D-4E79-99F1-F619AA439E44}" type="slidenum">
              <a:rPr lang="pt-BR" smtClean="0"/>
              <a:pPr>
                <a:defRPr/>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pPr>
              <a:defRPr/>
            </a:pPr>
            <a:fld id="{FDBF45EE-7F30-416E-8BCA-E1154C370564}" type="slidenum">
              <a:rPr lang="pt-BR" smtClean="0"/>
              <a:pPr>
                <a:defRPr/>
              </a:pPr>
              <a:t>‹nº›</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7" name="Espaço Reservado para Data 6"/>
          <p:cNvSpPr>
            <a:spLocks noGrp="1"/>
          </p:cNvSpPr>
          <p:nvPr>
            <p:ph type="dt" sz="half" idx="10"/>
          </p:nvPr>
        </p:nvSpPr>
        <p:spPr/>
        <p:txBody>
          <a:bodyPr/>
          <a:lstStyle/>
          <a:p>
            <a:pPr>
              <a:defRPr/>
            </a:pPr>
            <a:fld id="{34EAADD2-83D5-4F68-ABE4-DBC9BA9EF67A}" type="datetime1">
              <a:rPr lang="pt-BR" smtClean="0"/>
              <a:pPr>
                <a:defRPr/>
              </a:pPr>
              <a:t>30/6/2009</a:t>
            </a:fld>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estilo do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pPr>
              <a:defRPr/>
            </a:pPr>
            <a:fld id="{0027277F-3B70-4E30-AAD6-EFBE2CFC35C0}" type="datetime1">
              <a:rPr lang="pt-BR" smtClean="0"/>
              <a:pPr>
                <a:defRPr/>
              </a:pPr>
              <a:t>30/6/2009</a:t>
            </a:fld>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FB1C0330-1A9A-4538-9E98-2CDB1AC954F4}" type="slidenum">
              <a:rPr lang="pt-BR" smtClean="0"/>
              <a:pPr>
                <a:defRPr/>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1D56F3A6-AF8C-4BE6-9059-4E9BAFD4FAD2}" type="datetime1">
              <a:rPr lang="pt-BR" smtClean="0"/>
              <a:pPr>
                <a:defRPr/>
              </a:pPr>
              <a:t>30/6/2009</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‹nº›</a:t>
            </a:fld>
            <a:endParaRPr lang="pt-B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8" name="Espaço Reservado para Data 7"/>
          <p:cNvSpPr>
            <a:spLocks noGrp="1"/>
          </p:cNvSpPr>
          <p:nvPr>
            <p:ph type="dt" sz="half" idx="14"/>
          </p:nvPr>
        </p:nvSpPr>
        <p:spPr/>
        <p:txBody>
          <a:bodyPr/>
          <a:lstStyle/>
          <a:p>
            <a:pPr>
              <a:defRPr/>
            </a:pPr>
            <a:fld id="{F1270479-A53A-4728-B069-1710156BEC98}" type="datetime1">
              <a:rPr lang="pt-BR" smtClean="0"/>
              <a:pPr>
                <a:defRPr/>
              </a:pPr>
              <a:t>30/6/2009</a:t>
            </a:fld>
            <a:endParaRPr lang="pt-BR"/>
          </a:p>
        </p:txBody>
      </p:sp>
      <p:sp>
        <p:nvSpPr>
          <p:cNvPr id="9" name="Espaço Reservado para Número de Slide 8"/>
          <p:cNvSpPr>
            <a:spLocks noGrp="1"/>
          </p:cNvSpPr>
          <p:nvPr>
            <p:ph type="sldNum" sz="quarter" idx="15"/>
          </p:nvPr>
        </p:nvSpPr>
        <p:spPr/>
        <p:txBody>
          <a:bodyPr/>
          <a:lstStyle/>
          <a:p>
            <a:pPr>
              <a:defRPr/>
            </a:pPr>
            <a:fld id="{DF69B2B3-798A-4371-9138-A0006428FFE3}" type="slidenum">
              <a:rPr lang="pt-BR" smtClean="0"/>
              <a:pPr>
                <a:defRPr/>
              </a:pPr>
              <a:t>‹nº›</a:t>
            </a:fld>
            <a:endParaRPr lang="pt-BR"/>
          </a:p>
        </p:txBody>
      </p:sp>
      <p:sp>
        <p:nvSpPr>
          <p:cNvPr id="10" name="Espaço Reservado para Rodapé 9"/>
          <p:cNvSpPr>
            <a:spLocks noGrp="1"/>
          </p:cNvSpPr>
          <p:nvPr>
            <p:ph type="ftr" sz="quarter" idx="16"/>
          </p:nvPr>
        </p:nvSpPr>
        <p:spPr/>
        <p:txBody>
          <a:bodyPr/>
          <a:lstStyle/>
          <a:p>
            <a:pPr>
              <a:defRPr/>
            </a:pPr>
            <a:endParaRPr lang="pt-B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8" name="Espaço Reservado para Data 7"/>
          <p:cNvSpPr>
            <a:spLocks noGrp="1"/>
          </p:cNvSpPr>
          <p:nvPr>
            <p:ph type="dt" sz="half" idx="10"/>
          </p:nvPr>
        </p:nvSpPr>
        <p:spPr/>
        <p:txBody>
          <a:bodyPr/>
          <a:lstStyle/>
          <a:p>
            <a:pPr>
              <a:defRPr/>
            </a:pPr>
            <a:fld id="{B04BADCB-35B1-4DBD-8416-60BEFA2DC6AD}" type="datetime1">
              <a:rPr lang="pt-BR" smtClean="0"/>
              <a:pPr>
                <a:defRPr/>
              </a:pPr>
              <a:t>30/6/2009</a:t>
            </a:fld>
            <a:endParaRPr lang="pt-BR"/>
          </a:p>
        </p:txBody>
      </p:sp>
      <p:sp>
        <p:nvSpPr>
          <p:cNvPr id="9" name="Espaço Reservado para Número de Slide 8"/>
          <p:cNvSpPr>
            <a:spLocks noGrp="1"/>
          </p:cNvSpPr>
          <p:nvPr>
            <p:ph type="sldNum" sz="quarter" idx="11"/>
          </p:nvPr>
        </p:nvSpPr>
        <p:spPr/>
        <p:txBody>
          <a:bodyPr/>
          <a:lstStyle/>
          <a:p>
            <a:pPr>
              <a:defRPr/>
            </a:pPr>
            <a:fld id="{F60B8E41-6238-4177-8AB0-1EADC0918D52}" type="slidenum">
              <a:rPr lang="pt-BR" smtClean="0"/>
              <a:pPr>
                <a:defRPr/>
              </a:pPr>
              <a:t>‹nº›</a:t>
            </a:fld>
            <a:endParaRPr lang="pt-BR"/>
          </a:p>
        </p:txBody>
      </p:sp>
      <p:sp>
        <p:nvSpPr>
          <p:cNvPr id="10" name="Espaço Reservado para Rodapé 9"/>
          <p:cNvSpPr>
            <a:spLocks noGrp="1"/>
          </p:cNvSpPr>
          <p:nvPr>
            <p:ph type="ftr" sz="quarter" idx="12"/>
          </p:nvPr>
        </p:nvSpPr>
        <p:spPr/>
        <p:txBody>
          <a:bodyPr/>
          <a:lstStyle/>
          <a:p>
            <a:pPr>
              <a:defRPr/>
            </a:pPr>
            <a:endParaRPr lang="pt-B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65C247E8-0C3B-4E89-A17C-02907ACC231C}" type="datetime1">
              <a:rPr lang="pt-BR" smtClean="0"/>
              <a:pPr>
                <a:defRPr/>
              </a:pPr>
              <a:t>30/6/2009</a:t>
            </a:fld>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C104B705-FB4A-44AE-98CD-3073F7BF0BD1}" type="slidenum">
              <a:rPr lang="pt-BR" smtClean="0"/>
              <a:pPr>
                <a:defRPr/>
              </a:pPr>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estilo do título mestre</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push/>
  </p:transition>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runogarschagen.com/wp-content/uploads/2008/12/ai-5.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
        <p:nvSpPr>
          <p:cNvPr id="2052" name="CaixaDeTexto 9"/>
          <p:cNvSpPr txBox="1">
            <a:spLocks noChangeArrowheads="1"/>
          </p:cNvSpPr>
          <p:nvPr/>
        </p:nvSpPr>
        <p:spPr bwMode="auto">
          <a:xfrm>
            <a:off x="2786050" y="2714620"/>
            <a:ext cx="6072230" cy="830997"/>
          </a:xfrm>
          <a:prstGeom prst="rect">
            <a:avLst/>
          </a:prstGeom>
          <a:noFill/>
          <a:ln w="9525">
            <a:noFill/>
            <a:miter lim="800000"/>
            <a:headEnd/>
            <a:tailEnd/>
          </a:ln>
        </p:spPr>
        <p:txBody>
          <a:bodyPr wrap="square">
            <a:spAutoFit/>
          </a:bodyPr>
          <a:lstStyle/>
          <a:p>
            <a:pPr algn="just">
              <a:buFont typeface="Wingdings" pitchFamily="2" charset="2"/>
              <a:buChar char="ü"/>
            </a:pPr>
            <a:r>
              <a:rPr lang="pt-BR" sz="2400" dirty="0" smtClean="0">
                <a:latin typeface="Calibri" pitchFamily="34" charset="0"/>
              </a:rPr>
              <a:t> Apresentar os efeitos dos </a:t>
            </a:r>
            <a:r>
              <a:rPr lang="pt-BR" sz="2400" dirty="0" smtClean="0">
                <a:latin typeface="Calibri" pitchFamily="34" charset="0"/>
              </a:rPr>
              <a:t>atos institucionais  </a:t>
            </a:r>
            <a:r>
              <a:rPr lang="pt-BR" sz="2400" dirty="0" smtClean="0">
                <a:latin typeface="Calibri" pitchFamily="34" charset="0"/>
              </a:rPr>
              <a:t>na  vida  pública </a:t>
            </a:r>
            <a:r>
              <a:rPr lang="pt-BR" sz="2400" dirty="0" smtClean="0">
                <a:latin typeface="Calibri" pitchFamily="34" charset="0"/>
              </a:rPr>
              <a:t>brasileira.</a:t>
            </a:r>
            <a:endParaRPr lang="pt-BR" sz="2400" dirty="0">
              <a:latin typeface="Calibri" pitchFamily="34" charset="0"/>
            </a:endParaRPr>
          </a:p>
        </p:txBody>
      </p:sp>
      <p:sp>
        <p:nvSpPr>
          <p:cNvPr id="2053" name="CaixaDeTexto 10"/>
          <p:cNvSpPr txBox="1">
            <a:spLocks noChangeArrowheads="1"/>
          </p:cNvSpPr>
          <p:nvPr/>
        </p:nvSpPr>
        <p:spPr bwMode="auto">
          <a:xfrm>
            <a:off x="1500166" y="1571612"/>
            <a:ext cx="2281202" cy="461665"/>
          </a:xfrm>
          <a:prstGeom prst="rect">
            <a:avLst/>
          </a:prstGeom>
          <a:noFill/>
          <a:ln w="9525">
            <a:noFill/>
            <a:miter lim="800000"/>
            <a:headEnd/>
            <a:tailEnd/>
          </a:ln>
        </p:spPr>
        <p:txBody>
          <a:bodyPr wrap="none">
            <a:spAutoFit/>
          </a:bodyPr>
          <a:lstStyle/>
          <a:p>
            <a:r>
              <a:rPr lang="pt-BR" sz="2400" b="1" dirty="0" smtClean="0">
                <a:solidFill>
                  <a:srgbClr val="C00000"/>
                </a:solidFill>
                <a:latin typeface="Calibri" pitchFamily="34" charset="0"/>
              </a:rPr>
              <a:t>Objetivo </a:t>
            </a:r>
            <a:r>
              <a:rPr lang="pt-BR" sz="2400" b="1" dirty="0">
                <a:solidFill>
                  <a:srgbClr val="C00000"/>
                </a:solidFill>
                <a:latin typeface="Calibri" pitchFamily="34" charset="0"/>
              </a:rPr>
              <a:t>da aula</a:t>
            </a:r>
          </a:p>
        </p:txBody>
      </p:sp>
      <p:pic>
        <p:nvPicPr>
          <p:cNvPr id="2059" name="Picture 11" descr="C:\Documents and Settings\Administrador\Configurações locais\Temporary Internet Files\Content.IE5\JHDW83QR\MCj03259220000[1].wmf"/>
          <p:cNvPicPr>
            <a:picLocks noChangeAspect="1" noChangeArrowheads="1"/>
          </p:cNvPicPr>
          <p:nvPr/>
        </p:nvPicPr>
        <p:blipFill>
          <a:blip r:embed="rId3"/>
          <a:stretch>
            <a:fillRect/>
          </a:stretch>
        </p:blipFill>
        <p:spPr bwMode="auto">
          <a:xfrm>
            <a:off x="402070" y="2643182"/>
            <a:ext cx="2152966" cy="1970077"/>
          </a:xfrm>
          <a:prstGeom prst="rect">
            <a:avLst/>
          </a:prstGeom>
          <a:noFill/>
          <a:ln>
            <a:noFill/>
          </a:ln>
        </p:spPr>
      </p:pic>
      <p:sp>
        <p:nvSpPr>
          <p:cNvPr id="6" name="Espaço Reservado para Número de Slide 5"/>
          <p:cNvSpPr>
            <a:spLocks noGrp="1"/>
          </p:cNvSpPr>
          <p:nvPr>
            <p:ph type="sldNum" sz="quarter" idx="12"/>
          </p:nvPr>
        </p:nvSpPr>
        <p:spPr/>
        <p:txBody>
          <a:bodyPr/>
          <a:lstStyle/>
          <a:p>
            <a:pPr>
              <a:defRPr/>
            </a:pPr>
            <a:fld id="{C0907652-5656-450B-B9E2-D997CC12C975}" type="slidenum">
              <a:rPr lang="pt-BR" smtClean="0"/>
              <a:pPr>
                <a:defRPr/>
              </a:pPr>
              <a:t>1</a:t>
            </a:fld>
            <a:r>
              <a:rPr lang="pt-BR" dirty="0" smtClean="0"/>
              <a:t>/17</a:t>
            </a:r>
            <a:endParaRPr lang="pt-BR"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5000" fill="hold"/>
                                        <p:tgtEl>
                                          <p:spTgt spid="2059"/>
                                        </p:tgtEl>
                                        <p:attrNameLst>
                                          <p:attrName>ppt_w</p:attrName>
                                        </p:attrNameLst>
                                      </p:cBhvr>
                                      <p:tavLst>
                                        <p:tav tm="0" fmla="#ppt_w*sin(2.5*pi*$)">
                                          <p:val>
                                            <p:fltVal val="0"/>
                                          </p:val>
                                        </p:tav>
                                        <p:tav tm="100000">
                                          <p:val>
                                            <p:fltVal val="1"/>
                                          </p:val>
                                        </p:tav>
                                      </p:tavLst>
                                    </p:anim>
                                    <p:anim calcmode="lin" valueType="num">
                                      <p:cBhvr>
                                        <p:cTn id="8" dur="5000" fill="hold"/>
                                        <p:tgtEl>
                                          <p:spTgt spid="20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10</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sp>
        <p:nvSpPr>
          <p:cNvPr id="9" name="Retângulo 8"/>
          <p:cNvSpPr/>
          <p:nvPr/>
        </p:nvSpPr>
        <p:spPr>
          <a:xfrm>
            <a:off x="571472" y="1357298"/>
            <a:ext cx="8072494" cy="1569660"/>
          </a:xfrm>
          <a:prstGeom prst="rect">
            <a:avLst/>
          </a:prstGeom>
        </p:spPr>
        <p:txBody>
          <a:bodyPr wrap="square">
            <a:spAutoFit/>
          </a:bodyPr>
          <a:lstStyle/>
          <a:p>
            <a:pPr algn="just"/>
            <a:r>
              <a:rPr lang="pt-BR" sz="2400" dirty="0" smtClean="0">
                <a:latin typeface="Calibri" pitchFamily="34" charset="0"/>
              </a:rPr>
              <a:t>No início de 1969 um decreto-lei criou compulsoriamente o curso de </a:t>
            </a:r>
            <a:r>
              <a:rPr lang="pt-BR" sz="2400" b="1" dirty="0" smtClean="0">
                <a:latin typeface="Calibri" pitchFamily="34" charset="0"/>
              </a:rPr>
              <a:t>Educação Moral e Cívica </a:t>
            </a:r>
            <a:r>
              <a:rPr lang="pt-BR" sz="2400" dirty="0" smtClean="0">
                <a:latin typeface="Calibri" pitchFamily="34" charset="0"/>
              </a:rPr>
              <a:t>que todos os estudantes deviam fazer anualmente. A lei definia o programa como destinado a: </a:t>
            </a:r>
            <a:endParaRPr lang="pt-BR" sz="2400" dirty="0">
              <a:latin typeface="Calibri" pitchFamily="34" charset="0"/>
            </a:endParaRPr>
          </a:p>
        </p:txBody>
      </p:sp>
      <p:sp>
        <p:nvSpPr>
          <p:cNvPr id="11" name="Retângulo 10"/>
          <p:cNvSpPr/>
          <p:nvPr/>
        </p:nvSpPr>
        <p:spPr>
          <a:xfrm>
            <a:off x="1214414" y="3571876"/>
            <a:ext cx="678661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2400" i="1" dirty="0" smtClean="0">
                <a:latin typeface="Calibri" pitchFamily="34" charset="0"/>
              </a:rPr>
              <a:t>“defender os princípios democráticos pela preservação do espírito religioso, da dignidade do ser humano e do amor à liberdade, com responsabilidade sob a inspiração de Deus”. Destinava-se também a promover “obediência à lei, dedicação ao trabalho e integração na comunidade”. </a:t>
            </a:r>
            <a:endParaRPr lang="pt-BR" sz="2400" i="1" dirty="0">
              <a:latin typeface="Calibri" pitchFamily="34" charset="0"/>
            </a:endParaRPr>
          </a:p>
        </p:txBody>
      </p:sp>
      <p:sp>
        <p:nvSpPr>
          <p:cNvPr id="12" name="CaixaDeTexto 11"/>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11</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sp>
        <p:nvSpPr>
          <p:cNvPr id="8" name="Retângulo 7"/>
          <p:cNvSpPr/>
          <p:nvPr/>
        </p:nvSpPr>
        <p:spPr>
          <a:xfrm>
            <a:off x="500034" y="1071546"/>
            <a:ext cx="7858180" cy="1785104"/>
          </a:xfrm>
          <a:prstGeom prst="rect">
            <a:avLst/>
          </a:prstGeom>
        </p:spPr>
        <p:txBody>
          <a:bodyPr wrap="square">
            <a:spAutoFit/>
          </a:bodyPr>
          <a:lstStyle/>
          <a:p>
            <a:pPr algn="just"/>
            <a:r>
              <a:rPr lang="pt-BR" sz="2200" dirty="0" smtClean="0">
                <a:latin typeface="Calibri" pitchFamily="34" charset="0"/>
              </a:rPr>
              <a:t>Todo o material de ensino tinha que ter a aprovação do governo, que estimulava a produção de um amontoado de volumes medíocres com histórias de heróis e a discussão de problemas, como a necessidade de mais projetos hidrelétricos e mais tecnologia. </a:t>
            </a:r>
            <a:endParaRPr lang="pt-BR" sz="2200" dirty="0">
              <a:latin typeface="Calibri" pitchFamily="34" charset="0"/>
            </a:endParaRPr>
          </a:p>
        </p:txBody>
      </p:sp>
      <p:sp>
        <p:nvSpPr>
          <p:cNvPr id="12" name="CaixaDeTexto 11"/>
          <p:cNvSpPr txBox="1"/>
          <p:nvPr/>
        </p:nvSpPr>
        <p:spPr>
          <a:xfrm>
            <a:off x="3214678" y="3357562"/>
            <a:ext cx="5214974" cy="2123658"/>
          </a:xfrm>
          <a:prstGeom prst="rect">
            <a:avLst/>
          </a:prstGeom>
          <a:noFill/>
        </p:spPr>
        <p:txBody>
          <a:bodyPr wrap="square" rtlCol="0">
            <a:spAutoFit/>
          </a:bodyPr>
          <a:lstStyle/>
          <a:p>
            <a:pPr algn="just"/>
            <a:r>
              <a:rPr lang="pt-BR" sz="2200" dirty="0" smtClean="0">
                <a:latin typeface="Calibri" pitchFamily="34" charset="0"/>
              </a:rPr>
              <a:t>Você se lembra de ter estudado Educação Moral e Cívica? Ainda hoje encontramos pessoas que não conhecem completamente a história e saudosistas defendem o Regime Militar e gostariam de ter novamente este curso.</a:t>
            </a:r>
            <a:endParaRPr lang="pt-BR" sz="2200" dirty="0">
              <a:latin typeface="Calibri" pitchFamily="34" charset="0"/>
            </a:endParaRPr>
          </a:p>
        </p:txBody>
      </p:sp>
      <p:sp>
        <p:nvSpPr>
          <p:cNvPr id="13" name="CaixaDeTexto 12"/>
          <p:cNvSpPr txBox="1"/>
          <p:nvPr/>
        </p:nvSpPr>
        <p:spPr>
          <a:xfrm>
            <a:off x="428596" y="6143644"/>
            <a:ext cx="2367956" cy="461665"/>
          </a:xfrm>
          <a:prstGeom prst="rect">
            <a:avLst/>
          </a:prstGeom>
          <a:noFill/>
        </p:spPr>
        <p:txBody>
          <a:bodyPr wrap="none" rtlCol="0">
            <a:spAutoFit/>
          </a:bodyPr>
          <a:lstStyle/>
          <a:p>
            <a:pPr algn="ctr"/>
            <a:r>
              <a:rPr lang="pt-BR" sz="1200" dirty="0" smtClean="0"/>
              <a:t>Capa de um livro de  Educação </a:t>
            </a:r>
          </a:p>
          <a:p>
            <a:pPr algn="ctr"/>
            <a:r>
              <a:rPr lang="pt-BR" sz="1200" dirty="0" smtClean="0"/>
              <a:t>Moral e Cívica - 1970</a:t>
            </a:r>
            <a:endParaRPr lang="pt-BR" sz="1200" dirty="0"/>
          </a:p>
        </p:txBody>
      </p:sp>
      <p:pic>
        <p:nvPicPr>
          <p:cNvPr id="9218" name="Picture 2"/>
          <p:cNvPicPr>
            <a:picLocks noChangeAspect="1" noChangeArrowheads="1"/>
          </p:cNvPicPr>
          <p:nvPr/>
        </p:nvPicPr>
        <p:blipFill>
          <a:blip r:embed="rId2"/>
          <a:srcRect/>
          <a:stretch>
            <a:fillRect/>
          </a:stretch>
        </p:blipFill>
        <p:spPr bwMode="auto">
          <a:xfrm>
            <a:off x="571472" y="2928934"/>
            <a:ext cx="2143140" cy="3211329"/>
          </a:xfrm>
          <a:prstGeom prst="rect">
            <a:avLst/>
          </a:prstGeom>
          <a:ln>
            <a:noFill/>
          </a:ln>
          <a:effectLst>
            <a:outerShdw blurRad="190500" algn="tl" rotWithShape="0">
              <a:srgbClr val="000000">
                <a:alpha val="70000"/>
              </a:srgbClr>
            </a:outerShdw>
          </a:effectLst>
        </p:spPr>
      </p:pic>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12</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sp>
        <p:nvSpPr>
          <p:cNvPr id="9" name="Retângulo 8"/>
          <p:cNvSpPr/>
          <p:nvPr/>
        </p:nvSpPr>
        <p:spPr>
          <a:xfrm>
            <a:off x="571472" y="1142984"/>
            <a:ext cx="7858180" cy="1200329"/>
          </a:xfrm>
          <a:prstGeom prst="rect">
            <a:avLst/>
          </a:prstGeom>
        </p:spPr>
        <p:txBody>
          <a:bodyPr wrap="square">
            <a:spAutoFit/>
          </a:bodyPr>
          <a:lstStyle/>
          <a:p>
            <a:pPr algn="just"/>
            <a:r>
              <a:rPr lang="pt-BR" sz="2400" dirty="0" smtClean="0">
                <a:latin typeface="Calibri" pitchFamily="34" charset="0"/>
              </a:rPr>
              <a:t>O governo também se voltou contra o que considerava a posse de bens obtidos “ilicitamente” por políticos ou funcionários públicos, exceto, os militares. </a:t>
            </a:r>
            <a:endParaRPr lang="pt-BR" sz="2400" dirty="0">
              <a:latin typeface="Calibri" pitchFamily="34" charset="0"/>
            </a:endParaRPr>
          </a:p>
        </p:txBody>
      </p:sp>
      <p:sp>
        <p:nvSpPr>
          <p:cNvPr id="12" name="Retângulo 11"/>
          <p:cNvSpPr/>
          <p:nvPr/>
        </p:nvSpPr>
        <p:spPr>
          <a:xfrm>
            <a:off x="4071934" y="2285992"/>
            <a:ext cx="4429124" cy="3046988"/>
          </a:xfrm>
          <a:prstGeom prst="rect">
            <a:avLst/>
          </a:prstGeom>
        </p:spPr>
        <p:txBody>
          <a:bodyPr wrap="square">
            <a:spAutoFit/>
          </a:bodyPr>
          <a:lstStyle/>
          <a:p>
            <a:pPr algn="just"/>
            <a:r>
              <a:rPr lang="pt-BR" sz="2400" dirty="0" smtClean="0">
                <a:latin typeface="Calibri" pitchFamily="34" charset="0"/>
              </a:rPr>
              <a:t>Com esse objetivo, criou uma nova Comissão Geral de Investigação para apurar e julgar todos os casos de corrupção. A jurisdição desse órgão foi logo ampliada para incluir qualquer suspeito de enriquecimento “ilícito”.</a:t>
            </a:r>
            <a:endParaRPr lang="pt-BR" sz="2400" dirty="0">
              <a:latin typeface="Calibri" pitchFamily="34" charset="0"/>
            </a:endParaRPr>
          </a:p>
        </p:txBody>
      </p:sp>
      <p:sp>
        <p:nvSpPr>
          <p:cNvPr id="15" name="CaixaDeTexto 14"/>
          <p:cNvSpPr txBox="1"/>
          <p:nvPr/>
        </p:nvSpPr>
        <p:spPr>
          <a:xfrm>
            <a:off x="1214414" y="5357826"/>
            <a:ext cx="671517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2400" dirty="0" smtClean="0">
                <a:latin typeface="Calibri" pitchFamily="34" charset="0"/>
              </a:rPr>
              <a:t>Essas medidas parecem atuais? Veja como vivemos hoje uma situação política herdada também do período militar.</a:t>
            </a:r>
            <a:endParaRPr lang="pt-BR" sz="2400" dirty="0">
              <a:latin typeface="Calibri" pitchFamily="34" charset="0"/>
            </a:endParaRPr>
          </a:p>
        </p:txBody>
      </p:sp>
      <p:pic>
        <p:nvPicPr>
          <p:cNvPr id="8194" name="Picture 2" descr="http://brunogarschagen.com/wp-content/uploads/2008/12/costa-e-silva-e-delfim-neto-blogue.JPG"/>
          <p:cNvPicPr>
            <a:picLocks noChangeAspect="1" noChangeArrowheads="1"/>
          </p:cNvPicPr>
          <p:nvPr/>
        </p:nvPicPr>
        <p:blipFill>
          <a:blip r:embed="rId2"/>
          <a:srcRect/>
          <a:stretch>
            <a:fillRect/>
          </a:stretch>
        </p:blipFill>
        <p:spPr bwMode="auto">
          <a:xfrm>
            <a:off x="642910" y="2643182"/>
            <a:ext cx="3164757" cy="1922451"/>
          </a:xfrm>
          <a:prstGeom prst="rect">
            <a:avLst/>
          </a:prstGeom>
          <a:ln>
            <a:noFill/>
          </a:ln>
          <a:effectLst>
            <a:outerShdw blurRad="190500" algn="tl" rotWithShape="0">
              <a:srgbClr val="000000">
                <a:alpha val="70000"/>
              </a:srgbClr>
            </a:outerShdw>
          </a:effectLst>
        </p:spPr>
      </p:pic>
      <p:sp>
        <p:nvSpPr>
          <p:cNvPr id="16" name="Retângulo 15"/>
          <p:cNvSpPr/>
          <p:nvPr/>
        </p:nvSpPr>
        <p:spPr>
          <a:xfrm>
            <a:off x="1000100" y="4572008"/>
            <a:ext cx="2212850" cy="276999"/>
          </a:xfrm>
          <a:prstGeom prst="rect">
            <a:avLst/>
          </a:prstGeom>
        </p:spPr>
        <p:txBody>
          <a:bodyPr wrap="none">
            <a:spAutoFit/>
          </a:bodyPr>
          <a:lstStyle/>
          <a:p>
            <a:r>
              <a:rPr lang="pt-BR" sz="1200" dirty="0" smtClean="0">
                <a:latin typeface="Calibri" pitchFamily="34" charset="0"/>
              </a:rPr>
              <a:t>Conselho de Segurança Nacional</a:t>
            </a:r>
            <a:endParaRPr lang="pt-BR" sz="1200" dirty="0">
              <a:latin typeface="Calibri" pitchFamily="34" charset="0"/>
            </a:endParaRPr>
          </a:p>
        </p:txBody>
      </p:sp>
      <p:sp>
        <p:nvSpPr>
          <p:cNvPr id="13" name="CaixaDeTexto 12"/>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13</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sp>
        <p:nvSpPr>
          <p:cNvPr id="14" name="CaixaDeTexto 13"/>
          <p:cNvSpPr txBox="1"/>
          <p:nvPr/>
        </p:nvSpPr>
        <p:spPr>
          <a:xfrm>
            <a:off x="500034" y="1857364"/>
            <a:ext cx="3643338" cy="1862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300" dirty="0" smtClean="0">
                <a:latin typeface="Calibri" pitchFamily="34" charset="0"/>
              </a:rPr>
              <a:t>O governo Costa e Silva estava revertendo ao uso dos poderes arbitrários, que caracterizavam os meses iniciais da Revolução.</a:t>
            </a:r>
            <a:endParaRPr lang="pt-BR" sz="2300" dirty="0">
              <a:latin typeface="Calibri" pitchFamily="34" charset="0"/>
            </a:endParaRPr>
          </a:p>
        </p:txBody>
      </p:sp>
      <p:sp>
        <p:nvSpPr>
          <p:cNvPr id="8" name="Retângulo 7"/>
          <p:cNvSpPr/>
          <p:nvPr/>
        </p:nvSpPr>
        <p:spPr>
          <a:xfrm>
            <a:off x="500034" y="4429132"/>
            <a:ext cx="8143932" cy="1862048"/>
          </a:xfrm>
          <a:prstGeom prst="rect">
            <a:avLst/>
          </a:prstGeom>
          <a:noFill/>
          <a:ln>
            <a:noFill/>
          </a:ln>
        </p:spPr>
        <p:txBody>
          <a:bodyPr wrap="square">
            <a:spAutoFit/>
          </a:bodyPr>
          <a:lstStyle/>
          <a:p>
            <a:pPr algn="just"/>
            <a:r>
              <a:rPr lang="pt-BR" sz="2300" dirty="0" smtClean="0">
                <a:latin typeface="Calibri" pitchFamily="34" charset="0"/>
              </a:rPr>
              <a:t>A justificativa apresentada para a medida de força foi a Doutrina de Segurança Nacional, a qual sustentava que a nação, e em última análise, os militares, tinham o dever de defender-se dos inimigos internos tanto quanto dos externos. Esta doutrina era agora tanto mais invocada quanto mais o Brasil mergulhava no autoritarismo.</a:t>
            </a:r>
            <a:endParaRPr lang="pt-BR" sz="2300" dirty="0">
              <a:latin typeface="Calibri" pitchFamily="34" charset="0"/>
            </a:endParaRPr>
          </a:p>
        </p:txBody>
      </p:sp>
      <p:pic>
        <p:nvPicPr>
          <p:cNvPr id="1029" name="Picture 5" descr="http://www.baguete.com.br/user/image/blog_post/g1243026318_u.jpg"/>
          <p:cNvPicPr>
            <a:picLocks noChangeAspect="1" noChangeArrowheads="1"/>
          </p:cNvPicPr>
          <p:nvPr/>
        </p:nvPicPr>
        <p:blipFill>
          <a:blip r:embed="rId2"/>
          <a:srcRect/>
          <a:stretch>
            <a:fillRect/>
          </a:stretch>
        </p:blipFill>
        <p:spPr bwMode="auto">
          <a:xfrm>
            <a:off x="4429124" y="1428736"/>
            <a:ext cx="3940183" cy="2643206"/>
          </a:xfrm>
          <a:prstGeom prst="rect">
            <a:avLst/>
          </a:prstGeom>
          <a:ln>
            <a:noFill/>
          </a:ln>
          <a:effectLst>
            <a:outerShdw blurRad="292100" dist="139700" dir="2700000" algn="tl" rotWithShape="0">
              <a:srgbClr val="333333">
                <a:alpha val="65000"/>
              </a:srgbClr>
            </a:outerShdw>
          </a:effectLst>
        </p:spPr>
      </p:pic>
      <p:sp>
        <p:nvSpPr>
          <p:cNvPr id="11" name="CaixaDeTexto 10"/>
          <p:cNvSpPr txBox="1"/>
          <p:nvPr/>
        </p:nvSpPr>
        <p:spPr>
          <a:xfrm>
            <a:off x="5286380" y="4143380"/>
            <a:ext cx="1864613" cy="276999"/>
          </a:xfrm>
          <a:prstGeom prst="rect">
            <a:avLst/>
          </a:prstGeom>
          <a:noFill/>
        </p:spPr>
        <p:txBody>
          <a:bodyPr wrap="none" rtlCol="0">
            <a:spAutoFit/>
          </a:bodyPr>
          <a:lstStyle/>
          <a:p>
            <a:r>
              <a:rPr lang="pt-BR" sz="1200" dirty="0" smtClean="0"/>
              <a:t>Presidente Costa e Silva</a:t>
            </a:r>
            <a:endParaRPr lang="pt-BR" sz="1200" dirty="0"/>
          </a:p>
        </p:txBody>
      </p:sp>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0" fill="hold"/>
                                        <p:tgtEl>
                                          <p:spTgt spid="1029"/>
                                        </p:tgtEl>
                                        <p:attrNameLst>
                                          <p:attrName>ppt_w</p:attrName>
                                        </p:attrNameLst>
                                      </p:cBhvr>
                                      <p:tavLst>
                                        <p:tav tm="0" fmla="#ppt_w*sin(2.5*pi*$)">
                                          <p:val>
                                            <p:fltVal val="0"/>
                                          </p:val>
                                        </p:tav>
                                        <p:tav tm="100000">
                                          <p:val>
                                            <p:fltVal val="1"/>
                                          </p:val>
                                        </p:tav>
                                      </p:tavLst>
                                    </p:anim>
                                    <p:anim calcmode="lin" valueType="num">
                                      <p:cBhvr>
                                        <p:cTn id="8" dur="5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pic>
        <p:nvPicPr>
          <p:cNvPr id="4100" name="Picture 4" descr="http://www.otempo.com.br/capa/img/transp.gif"/>
          <p:cNvPicPr>
            <a:picLocks noChangeAspect="1" noChangeArrowheads="1"/>
          </p:cNvPicPr>
          <p:nvPr/>
        </p:nvPicPr>
        <p:blipFill>
          <a:blip r:embed="rId2"/>
          <a:srcRect/>
          <a:stretch>
            <a:fillRect/>
          </a:stretch>
        </p:blipFill>
        <p:spPr bwMode="auto">
          <a:xfrm>
            <a:off x="155575" y="-84138"/>
            <a:ext cx="47625" cy="47625"/>
          </a:xfrm>
          <a:prstGeom prst="rect">
            <a:avLst/>
          </a:prstGeom>
          <a:noFill/>
        </p:spPr>
      </p:pic>
      <p:sp>
        <p:nvSpPr>
          <p:cNvPr id="12" name="Retângulo 11"/>
          <p:cNvSpPr/>
          <p:nvPr/>
        </p:nvSpPr>
        <p:spPr>
          <a:xfrm>
            <a:off x="714348" y="1357298"/>
            <a:ext cx="4429156" cy="2677656"/>
          </a:xfrm>
          <a:prstGeom prst="rect">
            <a:avLst/>
          </a:prstGeom>
        </p:spPr>
        <p:txBody>
          <a:bodyPr wrap="square">
            <a:spAutoFit/>
          </a:bodyPr>
          <a:lstStyle/>
          <a:p>
            <a:pPr algn="just"/>
            <a:r>
              <a:rPr lang="pt-BR" sz="2400" dirty="0" smtClean="0">
                <a:latin typeface="Calibri" pitchFamily="34" charset="0"/>
              </a:rPr>
              <a:t>O governo não desejava nem a agitação de uma campanha nem a possibilidade de uma derrota. Por isso, o oitavo Ato Institucional – AI 8 de fevereiro de 1969 suspendeu a realização de todas as eleições até o nível municipal.</a:t>
            </a:r>
            <a:endParaRPr lang="pt-BR" sz="2400" dirty="0">
              <a:latin typeface="Calibri" pitchFamily="34" charset="0"/>
            </a:endParaRPr>
          </a:p>
        </p:txBody>
      </p:sp>
      <p:sp>
        <p:nvSpPr>
          <p:cNvPr id="9" name="CaixaDeTexto 8"/>
          <p:cNvSpPr txBox="1"/>
          <p:nvPr/>
        </p:nvSpPr>
        <p:spPr>
          <a:xfrm>
            <a:off x="357158" y="4357694"/>
            <a:ext cx="8501122" cy="235449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pt-BR" sz="2100" dirty="0" smtClean="0">
                <a:solidFill>
                  <a:schemeClr val="tx1"/>
                </a:solidFill>
                <a:latin typeface="Calibri" pitchFamily="34" charset="0"/>
              </a:rPr>
              <a:t>A nova regulamentação eleitoral permitiu que os candidatos dos dois partidos oficialmente organizados, a </a:t>
            </a:r>
            <a:r>
              <a:rPr lang="pt-BR" sz="2100" dirty="0" smtClean="0">
                <a:solidFill>
                  <a:schemeClr val="tx1"/>
                </a:solidFill>
                <a:latin typeface="Calibri" pitchFamily="34" charset="0"/>
              </a:rPr>
              <a:t>ARENA-Aliança Renovadora Nacional </a:t>
            </a:r>
            <a:r>
              <a:rPr lang="pt-BR" sz="2100" dirty="0" smtClean="0">
                <a:solidFill>
                  <a:schemeClr val="tx1"/>
                </a:solidFill>
                <a:latin typeface="Calibri" pitchFamily="34" charset="0"/>
              </a:rPr>
              <a:t>e o </a:t>
            </a:r>
            <a:r>
              <a:rPr lang="pt-BR" sz="2100" dirty="0" smtClean="0">
                <a:solidFill>
                  <a:schemeClr val="tx1"/>
                </a:solidFill>
                <a:latin typeface="Calibri" pitchFamily="34" charset="0"/>
              </a:rPr>
              <a:t>MDB - Movimento Democrático Brasileiro, </a:t>
            </a:r>
            <a:r>
              <a:rPr lang="pt-BR" sz="2100" dirty="0" smtClean="0">
                <a:solidFill>
                  <a:schemeClr val="tx1"/>
                </a:solidFill>
                <a:latin typeface="Calibri" pitchFamily="34" charset="0"/>
              </a:rPr>
              <a:t>fossem identificados por uma “sublegenda”, indicando a filiação a um dos antigos partidos, como </a:t>
            </a:r>
            <a:r>
              <a:rPr lang="pt-BR" sz="2100" dirty="0" smtClean="0">
                <a:solidFill>
                  <a:schemeClr val="tx1"/>
                </a:solidFill>
                <a:latin typeface="Calibri" pitchFamily="34" charset="0"/>
              </a:rPr>
              <a:t>UDN - União Democrática Nacional </a:t>
            </a:r>
            <a:r>
              <a:rPr lang="pt-BR" sz="2100" dirty="0" smtClean="0">
                <a:solidFill>
                  <a:schemeClr val="tx1"/>
                </a:solidFill>
                <a:latin typeface="Calibri" pitchFamily="34" charset="0"/>
              </a:rPr>
              <a:t>ou </a:t>
            </a:r>
            <a:r>
              <a:rPr lang="pt-BR" sz="2100" dirty="0" smtClean="0">
                <a:solidFill>
                  <a:schemeClr val="tx1"/>
                </a:solidFill>
                <a:latin typeface="Calibri" pitchFamily="34" charset="0"/>
              </a:rPr>
              <a:t>PSD - Partido Social Democrata. </a:t>
            </a:r>
            <a:r>
              <a:rPr lang="pt-BR" sz="2100" dirty="0" smtClean="0">
                <a:solidFill>
                  <a:schemeClr val="tx1"/>
                </a:solidFill>
                <a:latin typeface="Calibri" pitchFamily="34" charset="0"/>
              </a:rPr>
              <a:t>Achava o governo que a sublegenda, que atrairia eleitores ainda identificados com aquelas agremiações políticas, ajudaria mais a ARENA do que o MDB.</a:t>
            </a:r>
            <a:endParaRPr lang="pt-BR" sz="2100" dirty="0">
              <a:solidFill>
                <a:schemeClr val="tx1"/>
              </a:solidFill>
              <a:latin typeface="Calibri" pitchFamily="34" charset="0"/>
            </a:endParaRPr>
          </a:p>
        </p:txBody>
      </p:sp>
      <p:pic>
        <p:nvPicPr>
          <p:cNvPr id="11" name="Imagem 10" descr="1968 - AI 5.jpg"/>
          <p:cNvPicPr>
            <a:picLocks noChangeAspect="1"/>
          </p:cNvPicPr>
          <p:nvPr/>
        </p:nvPicPr>
        <p:blipFill>
          <a:blip r:embed="rId3"/>
          <a:stretch>
            <a:fillRect/>
          </a:stretch>
        </p:blipFill>
        <p:spPr>
          <a:xfrm>
            <a:off x="5857884" y="1214422"/>
            <a:ext cx="2307243" cy="2709850"/>
          </a:xfrm>
          <a:prstGeom prst="rect">
            <a:avLst/>
          </a:prstGeom>
          <a:ln>
            <a:noFill/>
          </a:ln>
          <a:effectLst>
            <a:outerShdw blurRad="292100" dist="139700" dir="2700000" algn="tl" rotWithShape="0">
              <a:srgbClr val="333333">
                <a:alpha val="65000"/>
              </a:srgbClr>
            </a:outerShdw>
          </a:effectLst>
        </p:spPr>
      </p:pic>
      <p:sp>
        <p:nvSpPr>
          <p:cNvPr id="13" name="CaixaDeTexto 12"/>
          <p:cNvSpPr txBox="1"/>
          <p:nvPr/>
        </p:nvSpPr>
        <p:spPr>
          <a:xfrm>
            <a:off x="5857884" y="3904135"/>
            <a:ext cx="2571768" cy="461665"/>
          </a:xfrm>
          <a:prstGeom prst="rect">
            <a:avLst/>
          </a:prstGeom>
          <a:noFill/>
        </p:spPr>
        <p:txBody>
          <a:bodyPr wrap="square" rtlCol="0">
            <a:spAutoFit/>
          </a:bodyPr>
          <a:lstStyle/>
          <a:p>
            <a:pPr algn="ctr"/>
            <a:r>
              <a:rPr lang="pt-BR" sz="1200" dirty="0" smtClean="0">
                <a:latin typeface="Calibri" pitchFamily="34" charset="0"/>
              </a:rPr>
              <a:t>Costa Silva no plenário do </a:t>
            </a:r>
          </a:p>
          <a:p>
            <a:pPr algn="ctr"/>
            <a:r>
              <a:rPr lang="pt-BR" sz="1200" dirty="0" smtClean="0">
                <a:latin typeface="Calibri" pitchFamily="34" charset="0"/>
              </a:rPr>
              <a:t>Congresso Nacional </a:t>
            </a:r>
            <a:endParaRPr lang="pt-BR" sz="1200" dirty="0">
              <a:latin typeface="Calibri" pitchFamily="34" charset="0"/>
            </a:endParaRPr>
          </a:p>
        </p:txBody>
      </p:sp>
      <p:sp>
        <p:nvSpPr>
          <p:cNvPr id="14" name="CaixaDeTexto 13"/>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14</a:t>
            </a:fld>
            <a:r>
              <a:rPr lang="pt-BR" dirty="0" smtClean="0"/>
              <a:t>/17</a:t>
            </a:r>
            <a:endParaRPr lang="pt-BR"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3"/>
                                          </p:val>
                                        </p:tav>
                                        <p:tav tm="100000">
                                          <p:val>
                                            <p:strVal val="#ppt_w"/>
                                          </p:val>
                                        </p:tav>
                                      </p:tavLst>
                                    </p:anim>
                                    <p:anim calcmode="lin" valueType="num">
                                      <p:cBhvr>
                                        <p:cTn id="8" dur="2000" fill="hold"/>
                                        <p:tgtEl>
                                          <p:spTgt spid="9"/>
                                        </p:tgtEl>
                                        <p:attrNameLst>
                                          <p:attrName>ppt_h</p:attrName>
                                        </p:attrNameLst>
                                      </p:cBhvr>
                                      <p:tavLst>
                                        <p:tav tm="0">
                                          <p:val>
                                            <p:strVal val="#ppt_h"/>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15</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pic>
        <p:nvPicPr>
          <p:cNvPr id="4100" name="Picture 4" descr="http://www.otempo.com.br/capa/img/transp.gif"/>
          <p:cNvPicPr>
            <a:picLocks noChangeAspect="1" noChangeArrowheads="1"/>
          </p:cNvPicPr>
          <p:nvPr/>
        </p:nvPicPr>
        <p:blipFill>
          <a:blip r:embed="rId2"/>
          <a:srcRect/>
          <a:stretch>
            <a:fillRect/>
          </a:stretch>
        </p:blipFill>
        <p:spPr bwMode="auto">
          <a:xfrm>
            <a:off x="155575" y="-84138"/>
            <a:ext cx="47625" cy="47625"/>
          </a:xfrm>
          <a:prstGeom prst="rect">
            <a:avLst/>
          </a:prstGeom>
          <a:noFill/>
        </p:spPr>
      </p:pic>
      <p:sp>
        <p:nvSpPr>
          <p:cNvPr id="12" name="Retângulo 11"/>
          <p:cNvSpPr/>
          <p:nvPr/>
        </p:nvSpPr>
        <p:spPr>
          <a:xfrm>
            <a:off x="500034" y="1571612"/>
            <a:ext cx="7929586" cy="1200329"/>
          </a:xfrm>
          <a:prstGeom prst="rect">
            <a:avLst/>
          </a:prstGeom>
        </p:spPr>
        <p:txBody>
          <a:bodyPr wrap="square">
            <a:spAutoFit/>
          </a:bodyPr>
          <a:lstStyle/>
          <a:p>
            <a:pPr algn="just"/>
            <a:r>
              <a:rPr lang="pt-BR" sz="2400" dirty="0" smtClean="0">
                <a:latin typeface="Calibri" pitchFamily="34" charset="0"/>
              </a:rPr>
              <a:t>Em virtude desta rápida modificação do cenário político e da propensão dos militares brasileiros para a legitimidade formal, era inevitável uma nova Constituição. </a:t>
            </a:r>
            <a:endParaRPr lang="pt-BR" sz="2400" dirty="0">
              <a:latin typeface="Calibri" pitchFamily="34" charset="0"/>
            </a:endParaRPr>
          </a:p>
        </p:txBody>
      </p:sp>
      <p:sp>
        <p:nvSpPr>
          <p:cNvPr id="9" name="CaixaDeTexto 8"/>
          <p:cNvSpPr txBox="1"/>
          <p:nvPr/>
        </p:nvSpPr>
        <p:spPr>
          <a:xfrm>
            <a:off x="714348" y="3429000"/>
            <a:ext cx="4714907" cy="830997"/>
          </a:xfrm>
          <a:prstGeom prst="rect">
            <a:avLst/>
          </a:prstGeom>
          <a:noFill/>
        </p:spPr>
        <p:txBody>
          <a:bodyPr wrap="square" rtlCol="0">
            <a:spAutoFit/>
          </a:bodyPr>
          <a:lstStyle/>
          <a:p>
            <a:pPr algn="just"/>
            <a:r>
              <a:rPr lang="pt-BR" sz="2400" b="1" dirty="0" smtClean="0">
                <a:solidFill>
                  <a:srgbClr val="C00000"/>
                </a:solidFill>
                <a:latin typeface="Calibri" pitchFamily="34" charset="0"/>
              </a:rPr>
              <a:t>Por que essa mania por mais uma Constituição?</a:t>
            </a:r>
            <a:endParaRPr lang="pt-BR" sz="2400" b="1" dirty="0">
              <a:solidFill>
                <a:srgbClr val="C00000"/>
              </a:solidFill>
              <a:latin typeface="Calibri" pitchFamily="34" charset="0"/>
            </a:endParaRPr>
          </a:p>
        </p:txBody>
      </p:sp>
      <p:pic>
        <p:nvPicPr>
          <p:cNvPr id="8" name="Picture 2" descr="C:\Documents and Settings\Administrador\Configurações locais\Temporary Internet Files\Content.IE5\IXP7CMAL\MCj03710760000[1].wmf"/>
          <p:cNvPicPr>
            <a:picLocks noChangeAspect="1" noChangeArrowheads="1"/>
          </p:cNvPicPr>
          <p:nvPr/>
        </p:nvPicPr>
        <p:blipFill>
          <a:blip r:embed="rId3"/>
          <a:srcRect/>
          <a:stretch>
            <a:fillRect/>
          </a:stretch>
        </p:blipFill>
        <p:spPr bwMode="auto">
          <a:xfrm>
            <a:off x="6286512" y="2857496"/>
            <a:ext cx="1571636" cy="2091273"/>
          </a:xfrm>
          <a:prstGeom prst="rect">
            <a:avLst/>
          </a:prstGeom>
          <a:noFill/>
        </p:spPr>
      </p:pic>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8"/>
                                        </p:tgtEl>
                                      </p:cBhvr>
                                    </p:animEffect>
                                    <p:animScale>
                                      <p:cBhvr>
                                        <p:cTn id="11"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16</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pic>
        <p:nvPicPr>
          <p:cNvPr id="4100" name="Picture 4" descr="http://www.otempo.com.br/capa/img/transp.gif"/>
          <p:cNvPicPr>
            <a:picLocks noChangeAspect="1" noChangeArrowheads="1"/>
          </p:cNvPicPr>
          <p:nvPr/>
        </p:nvPicPr>
        <p:blipFill>
          <a:blip r:embed="rId2"/>
          <a:srcRect/>
          <a:stretch>
            <a:fillRect/>
          </a:stretch>
        </p:blipFill>
        <p:spPr bwMode="auto">
          <a:xfrm>
            <a:off x="155575" y="-84138"/>
            <a:ext cx="47625" cy="47625"/>
          </a:xfrm>
          <a:prstGeom prst="rect">
            <a:avLst/>
          </a:prstGeom>
          <a:noFill/>
        </p:spPr>
      </p:pic>
      <p:sp>
        <p:nvSpPr>
          <p:cNvPr id="12" name="Retângulo 11"/>
          <p:cNvSpPr/>
          <p:nvPr/>
        </p:nvSpPr>
        <p:spPr>
          <a:xfrm>
            <a:off x="500034" y="1785926"/>
            <a:ext cx="7929586"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pt-BR" sz="2400" dirty="0" smtClean="0">
                <a:solidFill>
                  <a:schemeClr val="tx1"/>
                </a:solidFill>
                <a:latin typeface="Calibri" pitchFamily="34" charset="0"/>
              </a:rPr>
              <a:t>É que nela refletia-se o desejo contínuo dos revolucionários, até dos militares da linha dura, de estarem munidos de uma justificativa legal para a afirmação de sua autoridade arbitrária. O AI-5, não tinha prazo para expirar e, além do mais, dava ao Presidente poder para suspender indefinidamente o </a:t>
            </a:r>
            <a:r>
              <a:rPr lang="pt-BR" sz="2400" i="1" dirty="0" smtClean="0">
                <a:solidFill>
                  <a:schemeClr val="tx1"/>
                </a:solidFill>
                <a:latin typeface="Calibri" pitchFamily="34" charset="0"/>
              </a:rPr>
              <a:t>habeas-corpus</a:t>
            </a:r>
            <a:r>
              <a:rPr lang="pt-BR" sz="2400" dirty="0" smtClean="0">
                <a:solidFill>
                  <a:schemeClr val="tx1"/>
                </a:solidFill>
                <a:latin typeface="Calibri" pitchFamily="34" charset="0"/>
              </a:rPr>
              <a:t>. </a:t>
            </a:r>
            <a:endParaRPr lang="pt-BR" sz="2400" dirty="0">
              <a:solidFill>
                <a:schemeClr val="tx1"/>
              </a:solidFill>
              <a:latin typeface="Calibri" pitchFamily="34" charset="0"/>
            </a:endParaRPr>
          </a:p>
        </p:txBody>
      </p:sp>
      <p:sp>
        <p:nvSpPr>
          <p:cNvPr id="9" name="CaixaDeTexto 8"/>
          <p:cNvSpPr txBox="1"/>
          <p:nvPr/>
        </p:nvSpPr>
        <p:spPr>
          <a:xfrm>
            <a:off x="3143240" y="4786322"/>
            <a:ext cx="507209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400" dirty="0" smtClean="0">
                <a:latin typeface="Calibri" pitchFamily="34" charset="0"/>
              </a:rPr>
              <a:t>Pela primeira vez, desde o golpe de 1964, não havia data marcada para o retorno ao império da lei.</a:t>
            </a:r>
            <a:endParaRPr lang="pt-BR" sz="2400" dirty="0">
              <a:latin typeface="Calibri" pitchFamily="34" charset="0"/>
            </a:endParaRPr>
          </a:p>
        </p:txBody>
      </p:sp>
      <p:sp>
        <p:nvSpPr>
          <p:cNvPr id="8" name="CaixaDeTexto 7"/>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142976" y="1214422"/>
            <a:ext cx="3890680" cy="830997"/>
          </a:xfrm>
          <a:prstGeom prst="rect">
            <a:avLst/>
          </a:prstGeom>
          <a:noFill/>
        </p:spPr>
        <p:txBody>
          <a:bodyPr wrap="none" rtlCol="0">
            <a:spAutoFit/>
          </a:bodyPr>
          <a:lstStyle/>
          <a:p>
            <a:r>
              <a:rPr lang="pt-BR" sz="2400" dirty="0" smtClean="0">
                <a:latin typeface="Calibri" pitchFamily="34" charset="0"/>
              </a:rPr>
              <a:t>Chegamos ao final desta aula.</a:t>
            </a:r>
          </a:p>
          <a:p>
            <a:r>
              <a:rPr lang="pt-BR" sz="2400" dirty="0" smtClean="0">
                <a:solidFill>
                  <a:srgbClr val="C00000"/>
                </a:solidFill>
                <a:latin typeface="Calibri" pitchFamily="34" charset="0"/>
              </a:rPr>
              <a:t>Guarde na memória!</a:t>
            </a:r>
            <a:endParaRPr lang="pt-BR" sz="2400" dirty="0">
              <a:solidFill>
                <a:srgbClr val="C00000"/>
              </a:solidFill>
              <a:latin typeface="Calibri" pitchFamily="34" charset="0"/>
            </a:endParaRPr>
          </a:p>
        </p:txBody>
      </p:sp>
      <p:sp>
        <p:nvSpPr>
          <p:cNvPr id="9" name="Retângulo 8"/>
          <p:cNvSpPr/>
          <p:nvPr/>
        </p:nvSpPr>
        <p:spPr>
          <a:xfrm>
            <a:off x="2571736" y="2000240"/>
            <a:ext cx="6143668" cy="2569934"/>
          </a:xfrm>
          <a:prstGeom prst="rect">
            <a:avLst/>
          </a:prstGeom>
        </p:spPr>
        <p:txBody>
          <a:bodyPr wrap="square">
            <a:spAutoFit/>
          </a:bodyPr>
          <a:lstStyle/>
          <a:p>
            <a:pPr lvl="0" algn="just">
              <a:buFont typeface="Wingdings" pitchFamily="2" charset="2"/>
              <a:buChar char="ü"/>
            </a:pPr>
            <a:r>
              <a:rPr lang="pt-BR" sz="2300" dirty="0" smtClean="0">
                <a:latin typeface="Calibri" pitchFamily="34" charset="0"/>
              </a:rPr>
              <a:t>A imprensa finalmente passa a sofrer o drama da censura, e muitos daqueles que uma vez apoiaram o regime agora eram vistos como oposição. Qualquer sinal de insatisfação com o governo dava direito a aplicação dos novos atos institucionais, mais repressivos que nunca antes visto. </a:t>
            </a:r>
            <a:endParaRPr lang="pt-BR" sz="2300" dirty="0">
              <a:latin typeface="Calibri" pitchFamily="34" charset="0"/>
            </a:endParaRPr>
          </a:p>
        </p:txBody>
      </p:sp>
      <p:pic>
        <p:nvPicPr>
          <p:cNvPr id="21509" name="Picture 5" descr="C:\Documents and Settings\Administrador\Configurações locais\Temporary Internet Files\Content.IE5\W9MBCLYJ\MCj00889780000[1].wmf"/>
          <p:cNvPicPr>
            <a:picLocks noChangeAspect="1" noChangeArrowheads="1"/>
          </p:cNvPicPr>
          <p:nvPr/>
        </p:nvPicPr>
        <p:blipFill>
          <a:blip r:embed="rId2"/>
          <a:srcRect/>
          <a:stretch>
            <a:fillRect/>
          </a:stretch>
        </p:blipFill>
        <p:spPr bwMode="auto">
          <a:xfrm>
            <a:off x="500034" y="2928934"/>
            <a:ext cx="1857388" cy="2384973"/>
          </a:xfrm>
          <a:prstGeom prst="rect">
            <a:avLst/>
          </a:prstGeom>
          <a:noFill/>
        </p:spPr>
      </p:pic>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17</a:t>
            </a:fld>
            <a:r>
              <a:rPr lang="pt-BR" dirty="0" smtClean="0"/>
              <a:t>/17</a:t>
            </a:r>
            <a:endParaRPr lang="pt-BR" dirty="0"/>
          </a:p>
        </p:txBody>
      </p:sp>
      <p:sp>
        <p:nvSpPr>
          <p:cNvPr id="8" name="Retângulo 7"/>
          <p:cNvSpPr/>
          <p:nvPr/>
        </p:nvSpPr>
        <p:spPr>
          <a:xfrm>
            <a:off x="2571736" y="4500570"/>
            <a:ext cx="6143668" cy="1862048"/>
          </a:xfrm>
          <a:prstGeom prst="rect">
            <a:avLst/>
          </a:prstGeom>
        </p:spPr>
        <p:txBody>
          <a:bodyPr wrap="square">
            <a:spAutoFit/>
          </a:bodyPr>
          <a:lstStyle/>
          <a:p>
            <a:pPr algn="just">
              <a:buFont typeface="Wingdings" pitchFamily="2" charset="2"/>
              <a:buChar char="ü"/>
            </a:pPr>
            <a:r>
              <a:rPr lang="pt-BR" sz="2300" dirty="0" smtClean="0">
                <a:latin typeface="Calibri" pitchFamily="34" charset="0"/>
              </a:rPr>
              <a:t>Entre expurgos, aposentadorias forçadas e cassações, os brasileiros viveram uma legalidade sobre a arbitrariedade do poder dos militares. A sociedade não encontrava suporte algum para os seus direitos. O Brasil via-se toldado pela censura.</a:t>
            </a:r>
            <a:endParaRPr lang="pt-BR" sz="2300" dirty="0">
              <a:latin typeface="Calibri" pitchFamily="34" charset="0"/>
            </a:endParaRPr>
          </a:p>
        </p:txBody>
      </p:sp>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3000" tmFilter="0, 0; .2, .5; .8, .5; 1, 0"/>
                                        <p:tgtEl>
                                          <p:spTgt spid="9"/>
                                        </p:tgtEl>
                                      </p:cBhvr>
                                    </p:animEffect>
                                    <p:animScale>
                                      <p:cBhvr>
                                        <p:cTn id="7" dur="1500" autoRev="1" fill="hold"/>
                                        <p:tgtEl>
                                          <p:spTgt spid="9"/>
                                        </p:tgtEl>
                                      </p:cBhvr>
                                      <p:by x="105000" y="105000"/>
                                    </p:animScale>
                                  </p:childTnLst>
                                </p:cTn>
                              </p:par>
                            </p:childTnLst>
                          </p:cTn>
                        </p:par>
                        <p:par>
                          <p:cTn id="8" fill="hold">
                            <p:stCondLst>
                              <p:cond delay="3000"/>
                            </p:stCondLst>
                            <p:childTnLst>
                              <p:par>
                                <p:cTn id="9" presetID="26" presetClass="emph" presetSubtype="0" fill="hold" grpId="0" nodeType="afterEffect">
                                  <p:stCondLst>
                                    <p:cond delay="0"/>
                                  </p:stCondLst>
                                  <p:childTnLst>
                                    <p:animEffect transition="out" filter="fade">
                                      <p:cBhvr>
                                        <p:cTn id="10" dur="3000" tmFilter="0, 0; .2, .5; .8, .5; 1, 0"/>
                                        <p:tgtEl>
                                          <p:spTgt spid="8"/>
                                        </p:tgtEl>
                                      </p:cBhvr>
                                    </p:animEffect>
                                    <p:animScale>
                                      <p:cBhvr>
                                        <p:cTn id="11"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2</a:t>
            </a:fld>
            <a:r>
              <a:rPr lang="pt-BR" dirty="0" smtClean="0"/>
              <a:t>/17</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pic>
        <p:nvPicPr>
          <p:cNvPr id="4100" name="Picture 4" descr="http://www.otempo.com.br/capa/img/transp.gif"/>
          <p:cNvPicPr>
            <a:picLocks noChangeAspect="1" noChangeArrowheads="1"/>
          </p:cNvPicPr>
          <p:nvPr/>
        </p:nvPicPr>
        <p:blipFill>
          <a:blip r:embed="rId2"/>
          <a:srcRect/>
          <a:stretch>
            <a:fillRect/>
          </a:stretch>
        </p:blipFill>
        <p:spPr bwMode="auto">
          <a:xfrm>
            <a:off x="155575" y="-84138"/>
            <a:ext cx="47625" cy="47625"/>
          </a:xfrm>
          <a:prstGeom prst="rect">
            <a:avLst/>
          </a:prstGeom>
          <a:noFill/>
        </p:spPr>
      </p:pic>
      <p:sp>
        <p:nvSpPr>
          <p:cNvPr id="8" name="Retângulo 7"/>
          <p:cNvSpPr/>
          <p:nvPr/>
        </p:nvSpPr>
        <p:spPr>
          <a:xfrm>
            <a:off x="428596" y="2214554"/>
            <a:ext cx="8215370" cy="317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pt-BR" sz="2000" b="1" dirty="0" smtClean="0">
                <a:solidFill>
                  <a:schemeClr val="tx1"/>
                </a:solidFill>
                <a:latin typeface="Calibri" pitchFamily="34" charset="0"/>
              </a:rPr>
              <a:t>Oito em cada dez brasileiros nunca ouviram falar do AI-5</a:t>
            </a:r>
            <a:endParaRPr lang="pt-BR" sz="2000" dirty="0" smtClean="0">
              <a:solidFill>
                <a:schemeClr val="tx1"/>
              </a:solidFill>
              <a:latin typeface="Calibri" pitchFamily="34" charset="0"/>
            </a:endParaRPr>
          </a:p>
          <a:p>
            <a:pPr algn="r"/>
            <a:r>
              <a:rPr lang="pt-BR" sz="2000" dirty="0" smtClean="0">
                <a:solidFill>
                  <a:schemeClr val="tx1"/>
                </a:solidFill>
                <a:latin typeface="Calibri" pitchFamily="34" charset="0"/>
              </a:rPr>
              <a:t>MAURICIO PULS da Folha de </a:t>
            </a:r>
            <a:r>
              <a:rPr lang="pt-BR" sz="2000" dirty="0" err="1" smtClean="0">
                <a:solidFill>
                  <a:schemeClr val="tx1"/>
                </a:solidFill>
                <a:latin typeface="Calibri" pitchFamily="34" charset="0"/>
              </a:rPr>
              <a:t>S.Paulo</a:t>
            </a:r>
            <a:r>
              <a:rPr lang="pt-BR" sz="2000" dirty="0" smtClean="0">
                <a:solidFill>
                  <a:schemeClr val="tx1"/>
                </a:solidFill>
                <a:latin typeface="Calibri" pitchFamily="34" charset="0"/>
              </a:rPr>
              <a:t/>
            </a:r>
            <a:br>
              <a:rPr lang="pt-BR" sz="2000" dirty="0" smtClean="0">
                <a:solidFill>
                  <a:schemeClr val="tx1"/>
                </a:solidFill>
                <a:latin typeface="Calibri" pitchFamily="34" charset="0"/>
              </a:rPr>
            </a:br>
            <a:r>
              <a:rPr lang="pt-BR" sz="2000" dirty="0" smtClean="0">
                <a:solidFill>
                  <a:schemeClr val="tx1"/>
                </a:solidFill>
                <a:latin typeface="Calibri" pitchFamily="34" charset="0"/>
              </a:rPr>
              <a:t>NATÁLIA PAIVA colaboração para a Folha de </a:t>
            </a:r>
            <a:r>
              <a:rPr lang="pt-BR" sz="2000" dirty="0" err="1" smtClean="0">
                <a:solidFill>
                  <a:schemeClr val="tx1"/>
                </a:solidFill>
                <a:latin typeface="Calibri" pitchFamily="34" charset="0"/>
              </a:rPr>
              <a:t>S.Paulo</a:t>
            </a:r>
            <a:endParaRPr lang="pt-BR" sz="2000" dirty="0" smtClean="0">
              <a:solidFill>
                <a:schemeClr val="tx1"/>
              </a:solidFill>
              <a:latin typeface="Calibri" pitchFamily="34" charset="0"/>
            </a:endParaRPr>
          </a:p>
          <a:p>
            <a:pPr algn="just"/>
            <a:endParaRPr lang="pt-BR" sz="2000" dirty="0" smtClean="0">
              <a:solidFill>
                <a:schemeClr val="tx1"/>
              </a:solidFill>
              <a:latin typeface="Calibri" pitchFamily="34" charset="0"/>
            </a:endParaRPr>
          </a:p>
          <a:p>
            <a:pPr algn="just"/>
            <a:r>
              <a:rPr lang="pt-BR" sz="2000" dirty="0" smtClean="0">
                <a:solidFill>
                  <a:schemeClr val="tx1"/>
                </a:solidFill>
                <a:latin typeface="Calibri" pitchFamily="34" charset="0"/>
              </a:rPr>
              <a:t>O AI-5, o principal símbolo da ditadura militar, é totalmente ignorado por 82% dos brasileiros a partir dos 16 anos. E, dos 18% que ouviram falar algo sobre ele, apenas um terço (32%) respondeu corretamente que a sigla se referia ao Ato Institucional nº 5.</a:t>
            </a:r>
          </a:p>
          <a:p>
            <a:pPr algn="just"/>
            <a:endParaRPr lang="pt-BR" sz="2000" dirty="0" smtClean="0">
              <a:solidFill>
                <a:schemeClr val="tx1"/>
              </a:solidFill>
              <a:latin typeface="Calibri" pitchFamily="34" charset="0"/>
            </a:endParaRPr>
          </a:p>
          <a:p>
            <a:pPr algn="r"/>
            <a:r>
              <a:rPr lang="pt-BR" sz="2000" dirty="0" smtClean="0">
                <a:solidFill>
                  <a:schemeClr val="tx1"/>
                </a:solidFill>
                <a:latin typeface="Calibri" pitchFamily="34" charset="0"/>
              </a:rPr>
              <a:t>(Trecho da matéria publicada em 13/12/2008 na Folha de </a:t>
            </a:r>
            <a:r>
              <a:rPr lang="pt-BR" sz="2000" dirty="0" err="1" smtClean="0">
                <a:solidFill>
                  <a:schemeClr val="tx1"/>
                </a:solidFill>
                <a:latin typeface="Calibri" pitchFamily="34" charset="0"/>
              </a:rPr>
              <a:t>S.Paulo</a:t>
            </a:r>
            <a:r>
              <a:rPr lang="pt-BR" sz="2000" dirty="0" smtClean="0">
                <a:solidFill>
                  <a:schemeClr val="tx1"/>
                </a:solidFill>
                <a:latin typeface="Calibri" pitchFamily="34" charset="0"/>
              </a:rPr>
              <a:t>)</a:t>
            </a:r>
            <a:endParaRPr lang="pt-BR" sz="2000" dirty="0">
              <a:solidFill>
                <a:schemeClr val="tx1"/>
              </a:solidFill>
              <a:latin typeface="Calibri" pitchFamily="34" charset="0"/>
            </a:endParaRPr>
          </a:p>
        </p:txBody>
      </p:sp>
      <p:sp>
        <p:nvSpPr>
          <p:cNvPr id="11" name="CaixaDeTexto 10"/>
          <p:cNvSpPr txBox="1"/>
          <p:nvPr/>
        </p:nvSpPr>
        <p:spPr>
          <a:xfrm>
            <a:off x="571472" y="1285860"/>
            <a:ext cx="7929618" cy="707886"/>
          </a:xfrm>
          <a:prstGeom prst="rect">
            <a:avLst/>
          </a:prstGeom>
          <a:noFill/>
        </p:spPr>
        <p:txBody>
          <a:bodyPr wrap="square" rtlCol="0">
            <a:spAutoFit/>
          </a:bodyPr>
          <a:lstStyle/>
          <a:p>
            <a:r>
              <a:rPr lang="pt-BR" sz="2000" dirty="0" smtClean="0">
                <a:latin typeface="Calibri" pitchFamily="34" charset="0"/>
              </a:rPr>
              <a:t>Antes de iniciar o conteúdo desta aula vamos ler o trecho abaixo de matéria publicada em 2008 </a:t>
            </a:r>
            <a:r>
              <a:rPr lang="pt-BR" sz="2000" dirty="0" smtClean="0">
                <a:latin typeface="Calibri" pitchFamily="34" charset="0"/>
              </a:rPr>
              <a:t>no jornal </a:t>
            </a:r>
            <a:r>
              <a:rPr lang="pt-BR" sz="2000" dirty="0" smtClean="0">
                <a:latin typeface="Calibri" pitchFamily="34" charset="0"/>
              </a:rPr>
              <a:t>Folha de São Paulo.</a:t>
            </a:r>
            <a:endParaRPr lang="pt-BR" sz="2000" dirty="0">
              <a:latin typeface="Calibri" pitchFamily="34" charset="0"/>
            </a:endParaRPr>
          </a:p>
        </p:txBody>
      </p:sp>
      <p:sp>
        <p:nvSpPr>
          <p:cNvPr id="13" name="CaixaDeTexto 12"/>
          <p:cNvSpPr txBox="1"/>
          <p:nvPr/>
        </p:nvSpPr>
        <p:spPr>
          <a:xfrm>
            <a:off x="1142976" y="5643578"/>
            <a:ext cx="7067832"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2000" b="1" dirty="0" smtClean="0">
                <a:latin typeface="Calibri" pitchFamily="34" charset="0"/>
              </a:rPr>
              <a:t>Onde nos encaixamos nesta matéria?  Entre os que também não </a:t>
            </a:r>
          </a:p>
          <a:p>
            <a:r>
              <a:rPr lang="pt-BR" sz="2000" b="1" dirty="0" smtClean="0">
                <a:latin typeface="Calibri" pitchFamily="34" charset="0"/>
              </a:rPr>
              <a:t>conhecem o AI- 5 ou entre os que deviam ensinar sobre ele?</a:t>
            </a:r>
            <a:endParaRPr lang="pt-BR" sz="2000" b="1" dirty="0">
              <a:latin typeface="Calibri" pitchFamily="34" charset="0"/>
            </a:endParaRPr>
          </a:p>
        </p:txBody>
      </p:sp>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2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3"/>
                                        </p:tgtEl>
                                        <p:attrNameLst>
                                          <p:attrName>ppt_x</p:attrName>
                                          <p:attrName>ppt_y</p:attrName>
                                        </p:attrNameLst>
                                      </p:cBhvr>
                                    </p:animMotion>
                                    <p:animEffect transition="in" filter="fade">
                                      <p:cBhvr>
                                        <p:cTn id="9" dur="2000"/>
                                        <p:tgtEl>
                                          <p:spTgt spid="13"/>
                                        </p:tgtEl>
                                      </p:cBhvr>
                                    </p:animEffect>
                                  </p:childTnLst>
                                </p:cTn>
                              </p:par>
                            </p:childTnLst>
                          </p:cTn>
                        </p:par>
                        <p:par>
                          <p:cTn id="10" fill="hold">
                            <p:stCondLst>
                              <p:cond delay="2000"/>
                            </p:stCondLst>
                            <p:childTnLst>
                              <p:par>
                                <p:cTn id="11" presetID="26" presetClass="emph" presetSubtype="0" fill="hold" grpId="1" nodeType="afterEffect">
                                  <p:stCondLst>
                                    <p:cond delay="0"/>
                                  </p:stCondLst>
                                  <p:childTnLst>
                                    <p:animEffect transition="out" filter="fade">
                                      <p:cBhvr>
                                        <p:cTn id="12" dur="3000" tmFilter="0, 0; .2, .5; .8, .5; 1, 0"/>
                                        <p:tgtEl>
                                          <p:spTgt spid="13"/>
                                        </p:tgtEl>
                                      </p:cBhvr>
                                    </p:animEffect>
                                    <p:animScale>
                                      <p:cBhvr>
                                        <p:cTn id="13" dur="1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11"/>
          <p:cNvSpPr>
            <a:spLocks noGrp="1"/>
          </p:cNvSpPr>
          <p:nvPr>
            <p:ph type="sldNum" sz="quarter" idx="12"/>
          </p:nvPr>
        </p:nvSpPr>
        <p:spPr/>
        <p:txBody>
          <a:bodyPr/>
          <a:lstStyle/>
          <a:p>
            <a:pPr>
              <a:defRPr/>
            </a:pPr>
            <a:fld id="{C0907652-5656-450B-B9E2-D997CC12C975}" type="slidenum">
              <a:rPr lang="pt-BR" smtClean="0"/>
              <a:pPr>
                <a:defRPr/>
              </a:pPr>
              <a:t>3</a:t>
            </a:fld>
            <a:r>
              <a:rPr lang="pt-BR" dirty="0" smtClean="0"/>
              <a:t>/17</a:t>
            </a:r>
            <a:endParaRPr lang="pt-BR" dirty="0"/>
          </a:p>
        </p:txBody>
      </p:sp>
      <p:sp>
        <p:nvSpPr>
          <p:cNvPr id="26" name="CaixaDeTexto 25"/>
          <p:cNvSpPr txBox="1"/>
          <p:nvPr/>
        </p:nvSpPr>
        <p:spPr>
          <a:xfrm>
            <a:off x="428596" y="1428736"/>
            <a:ext cx="8215370" cy="1200329"/>
          </a:xfrm>
          <a:prstGeom prst="rect">
            <a:avLst/>
          </a:prstGeom>
          <a:noFill/>
        </p:spPr>
        <p:txBody>
          <a:bodyPr wrap="square" rtlCol="0">
            <a:spAutoFit/>
          </a:bodyPr>
          <a:lstStyle/>
          <a:p>
            <a:pPr algn="just"/>
            <a:r>
              <a:rPr lang="pt-BR" sz="2400" dirty="0" smtClean="0">
                <a:latin typeface="Calibri" pitchFamily="34" charset="0"/>
              </a:rPr>
              <a:t>Na manhã de 13 de dezembro de 1968, Costa e Silva convocou os 23 membros do Conselho de Segurança Nacional para informá-los do novo Ato Institucional. </a:t>
            </a:r>
            <a:endParaRPr lang="pt-BR" sz="2400" dirty="0">
              <a:latin typeface="Calibri" pitchFamily="34" charset="0"/>
            </a:endParaRPr>
          </a:p>
        </p:txBody>
      </p:sp>
      <p:sp>
        <p:nvSpPr>
          <p:cNvPr id="8" name="Retângulo 7"/>
          <p:cNvSpPr/>
          <p:nvPr/>
        </p:nvSpPr>
        <p:spPr>
          <a:xfrm>
            <a:off x="4143372" y="3071810"/>
            <a:ext cx="4500594" cy="2308324"/>
          </a:xfrm>
          <a:prstGeom prst="rect">
            <a:avLst/>
          </a:prstGeom>
        </p:spPr>
        <p:txBody>
          <a:bodyPr wrap="square">
            <a:spAutoFit/>
          </a:bodyPr>
          <a:lstStyle/>
          <a:p>
            <a:pPr algn="just"/>
            <a:r>
              <a:rPr lang="pt-BR" sz="2400" dirty="0" smtClean="0">
                <a:latin typeface="Calibri" pitchFamily="34" charset="0"/>
              </a:rPr>
              <a:t>Na noite daquele mesmo dia, o Presidente promulgou o Ato Institucional N.º 5 e o Ato Suplementar n.º 38, este último colocando o Congresso em recesso indefinidamente.</a:t>
            </a:r>
            <a:endParaRPr lang="pt-BR" sz="2400" dirty="0">
              <a:latin typeface="Calibri" pitchFamily="34" charset="0"/>
            </a:endParaRPr>
          </a:p>
        </p:txBody>
      </p:sp>
      <p:pic>
        <p:nvPicPr>
          <p:cNvPr id="16386" name="Picture 2" descr="ai-5.JPG">
            <a:hlinkClick r:id="rId2" tooltip="ai-5.JPG"/>
          </p:cNvPr>
          <p:cNvPicPr>
            <a:picLocks noChangeAspect="1" noChangeArrowheads="1"/>
          </p:cNvPicPr>
          <p:nvPr/>
        </p:nvPicPr>
        <p:blipFill>
          <a:blip r:embed="rId3"/>
          <a:srcRect/>
          <a:stretch>
            <a:fillRect/>
          </a:stretch>
        </p:blipFill>
        <p:spPr bwMode="auto">
          <a:xfrm>
            <a:off x="642910" y="3071810"/>
            <a:ext cx="3201865" cy="2286016"/>
          </a:xfrm>
          <a:prstGeom prst="rect">
            <a:avLst/>
          </a:prstGeom>
          <a:ln>
            <a:noFill/>
          </a:ln>
          <a:effectLst>
            <a:outerShdw blurRad="292100" dist="139700" dir="2700000" algn="tl" rotWithShape="0">
              <a:srgbClr val="333333">
                <a:alpha val="65000"/>
              </a:srgbClr>
            </a:outerShdw>
          </a:effectLst>
        </p:spPr>
      </p:pic>
      <p:sp>
        <p:nvSpPr>
          <p:cNvPr id="11" name="Retângulo 10"/>
          <p:cNvSpPr/>
          <p:nvPr/>
        </p:nvSpPr>
        <p:spPr>
          <a:xfrm>
            <a:off x="0" y="5429264"/>
            <a:ext cx="4572000" cy="276999"/>
          </a:xfrm>
          <a:prstGeom prst="rect">
            <a:avLst/>
          </a:prstGeom>
        </p:spPr>
        <p:txBody>
          <a:bodyPr wrap="square">
            <a:spAutoFit/>
          </a:bodyPr>
          <a:lstStyle/>
          <a:p>
            <a:pPr algn="ctr"/>
            <a:r>
              <a:rPr lang="pt-BR" sz="1200" i="1" dirty="0" smtClean="0"/>
              <a:t>Anúncio </a:t>
            </a:r>
            <a:r>
              <a:rPr lang="pt-BR" sz="1200" i="1" dirty="0" smtClean="0">
                <a:latin typeface="Calibri" pitchFamily="34" charset="0"/>
              </a:rPr>
              <a:t>da</a:t>
            </a:r>
            <a:r>
              <a:rPr lang="pt-BR" sz="1200" i="1" dirty="0" smtClean="0"/>
              <a:t> decretação do </a:t>
            </a:r>
            <a:r>
              <a:rPr lang="pt-BR" sz="1200" i="1" dirty="0" smtClean="0"/>
              <a:t>AI-5</a:t>
            </a:r>
            <a:endParaRPr lang="pt-BR" sz="1200" dirty="0"/>
          </a:p>
        </p:txBody>
      </p:sp>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600" decel="100000"/>
                                        <p:tgtEl>
                                          <p:spTgt spid="16386"/>
                                        </p:tgtEl>
                                      </p:cBhvr>
                                    </p:animEffect>
                                    <p:anim calcmode="lin" valueType="num">
                                      <p:cBhvr>
                                        <p:cTn id="8" dur="1600" decel="100000" fill="hold"/>
                                        <p:tgtEl>
                                          <p:spTgt spid="16386"/>
                                        </p:tgtEl>
                                        <p:attrNameLst>
                                          <p:attrName>style.rotation</p:attrName>
                                        </p:attrNameLst>
                                      </p:cBhvr>
                                      <p:tavLst>
                                        <p:tav tm="0">
                                          <p:val>
                                            <p:fltVal val="-90"/>
                                          </p:val>
                                        </p:tav>
                                        <p:tav tm="100000">
                                          <p:val>
                                            <p:fltVal val="0"/>
                                          </p:val>
                                        </p:tav>
                                      </p:tavLst>
                                    </p:anim>
                                    <p:anim calcmode="lin" valueType="num">
                                      <p:cBhvr>
                                        <p:cTn id="9" dur="1600" decel="100000" fill="hold"/>
                                        <p:tgtEl>
                                          <p:spTgt spid="16386"/>
                                        </p:tgtEl>
                                        <p:attrNameLst>
                                          <p:attrName>ppt_x</p:attrName>
                                        </p:attrNameLst>
                                      </p:cBhvr>
                                      <p:tavLst>
                                        <p:tav tm="0">
                                          <p:val>
                                            <p:strVal val="#ppt_x+0.4"/>
                                          </p:val>
                                        </p:tav>
                                        <p:tav tm="100000">
                                          <p:val>
                                            <p:strVal val="#ppt_x-0.05"/>
                                          </p:val>
                                        </p:tav>
                                      </p:tavLst>
                                    </p:anim>
                                    <p:anim calcmode="lin" valueType="num">
                                      <p:cBhvr>
                                        <p:cTn id="10" dur="1600" decel="100000" fill="hold"/>
                                        <p:tgtEl>
                                          <p:spTgt spid="16386"/>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6386"/>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638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600" decel="100000"/>
                                        <p:tgtEl>
                                          <p:spTgt spid="11"/>
                                        </p:tgtEl>
                                      </p:cBhvr>
                                    </p:animEffect>
                                    <p:anim calcmode="lin" valueType="num">
                                      <p:cBhvr>
                                        <p:cTn id="16" dur="1600" decel="100000" fill="hold"/>
                                        <p:tgtEl>
                                          <p:spTgt spid="11"/>
                                        </p:tgtEl>
                                        <p:attrNameLst>
                                          <p:attrName>style.rotation</p:attrName>
                                        </p:attrNameLst>
                                      </p:cBhvr>
                                      <p:tavLst>
                                        <p:tav tm="0">
                                          <p:val>
                                            <p:fltVal val="-90"/>
                                          </p:val>
                                        </p:tav>
                                        <p:tav tm="100000">
                                          <p:val>
                                            <p:fltVal val="0"/>
                                          </p:val>
                                        </p:tav>
                                      </p:tavLst>
                                    </p:anim>
                                    <p:anim calcmode="lin" valueType="num">
                                      <p:cBhvr>
                                        <p:cTn id="17" dur="1600" decel="100000" fill="hold"/>
                                        <p:tgtEl>
                                          <p:spTgt spid="11"/>
                                        </p:tgtEl>
                                        <p:attrNameLst>
                                          <p:attrName>ppt_x</p:attrName>
                                        </p:attrNameLst>
                                      </p:cBhvr>
                                      <p:tavLst>
                                        <p:tav tm="0">
                                          <p:val>
                                            <p:strVal val="#ppt_x+0.4"/>
                                          </p:val>
                                        </p:tav>
                                        <p:tav tm="100000">
                                          <p:val>
                                            <p:strVal val="#ppt_x-0.05"/>
                                          </p:val>
                                        </p:tav>
                                      </p:tavLst>
                                    </p:anim>
                                    <p:anim calcmode="lin" valueType="num">
                                      <p:cBhvr>
                                        <p:cTn id="18" dur="1600" decel="100000" fill="hold"/>
                                        <p:tgtEl>
                                          <p:spTgt spid="11"/>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4</a:t>
            </a:fld>
            <a:r>
              <a:rPr lang="pt-BR" dirty="0" smtClean="0"/>
              <a:t>/17</a:t>
            </a:r>
            <a:endParaRPr lang="pt-BR" dirty="0"/>
          </a:p>
        </p:txBody>
      </p:sp>
      <p:sp>
        <p:nvSpPr>
          <p:cNvPr id="8" name="Rectangle 1"/>
          <p:cNvSpPr>
            <a:spLocks noChangeArrowheads="1"/>
          </p:cNvSpPr>
          <p:nvPr/>
        </p:nvSpPr>
        <p:spPr bwMode="auto">
          <a:xfrm>
            <a:off x="428596" y="3857628"/>
            <a:ext cx="107157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t-BR" sz="2600" dirty="0" smtClean="0">
              <a:latin typeface="Calibri" pitchFamily="34" charset="0"/>
            </a:endParaRPr>
          </a:p>
        </p:txBody>
      </p:sp>
      <p:sp>
        <p:nvSpPr>
          <p:cNvPr id="9" name="CaixaDeTexto 8"/>
          <p:cNvSpPr txBox="1"/>
          <p:nvPr/>
        </p:nvSpPr>
        <p:spPr>
          <a:xfrm>
            <a:off x="357158" y="1357298"/>
            <a:ext cx="8286808" cy="1569660"/>
          </a:xfrm>
          <a:prstGeom prst="rect">
            <a:avLst/>
          </a:prstGeom>
          <a:noFill/>
        </p:spPr>
        <p:txBody>
          <a:bodyPr wrap="square" rtlCol="0">
            <a:spAutoFit/>
          </a:bodyPr>
          <a:lstStyle/>
          <a:p>
            <a:pPr algn="just"/>
            <a:r>
              <a:rPr lang="pt-BR" sz="2400" dirty="0" smtClean="0">
                <a:latin typeface="Calibri" pitchFamily="34" charset="0"/>
              </a:rPr>
              <a:t>A censura atingiu a imprensa, não poupando nem mesmo jornalistas de mais prestígio como Carlos Castello Branco, colunista político do Brasil, que foi preso, juntamente com o diretor e o editor  do seu jornal, </a:t>
            </a:r>
            <a:r>
              <a:rPr lang="pt-BR" sz="2400" i="1" dirty="0" smtClean="0">
                <a:latin typeface="Calibri" pitchFamily="34" charset="0"/>
              </a:rPr>
              <a:t>Jornal do Brasil</a:t>
            </a:r>
            <a:r>
              <a:rPr lang="pt-BR" sz="2400" dirty="0" smtClean="0">
                <a:latin typeface="Calibri" pitchFamily="34" charset="0"/>
              </a:rPr>
              <a:t>. </a:t>
            </a:r>
            <a:endParaRPr lang="pt-BR" sz="2400" dirty="0">
              <a:latin typeface="Calibri" pitchFamily="34" charset="0"/>
            </a:endParaRPr>
          </a:p>
        </p:txBody>
      </p:sp>
      <p:sp>
        <p:nvSpPr>
          <p:cNvPr id="12" name="Retângulo 11"/>
          <p:cNvSpPr/>
          <p:nvPr/>
        </p:nvSpPr>
        <p:spPr>
          <a:xfrm>
            <a:off x="500034" y="3143248"/>
            <a:ext cx="4786346" cy="3046988"/>
          </a:xfrm>
          <a:prstGeom prst="rect">
            <a:avLst/>
          </a:prstGeom>
        </p:spPr>
        <p:txBody>
          <a:bodyPr wrap="square">
            <a:spAutoFit/>
          </a:bodyPr>
          <a:lstStyle/>
          <a:p>
            <a:pPr algn="just"/>
            <a:r>
              <a:rPr lang="pt-BR" sz="2400" dirty="0" smtClean="0">
                <a:latin typeface="Calibri" pitchFamily="34" charset="0"/>
              </a:rPr>
              <a:t>Os linhas-duras, liderados pelo Ministro do Interior Albuquerque Lima, fizeram saber que o Brasil precisava de 20 anos de regime autoritário. Defendiam também a necessidade de um partido novo e confiável, caso o Legislativo voltasse a funcionar.</a:t>
            </a:r>
            <a:endParaRPr lang="pt-BR" sz="2400" dirty="0">
              <a:latin typeface="Calibri" pitchFamily="34" charset="0"/>
            </a:endParaRPr>
          </a:p>
        </p:txBody>
      </p:sp>
      <p:pic>
        <p:nvPicPr>
          <p:cNvPr id="15362" name="Picture 2" descr="http://1.bp.blogspot.com/_O1jei1tFuLA/STwJiwvrbVI/AAAAAAAABAg/3u2cIWTkAK4/s400/ai5.gif"/>
          <p:cNvPicPr>
            <a:picLocks noChangeAspect="1" noChangeArrowheads="1"/>
          </p:cNvPicPr>
          <p:nvPr/>
        </p:nvPicPr>
        <p:blipFill>
          <a:blip r:embed="rId2"/>
          <a:srcRect/>
          <a:stretch>
            <a:fillRect/>
          </a:stretch>
        </p:blipFill>
        <p:spPr bwMode="auto">
          <a:xfrm>
            <a:off x="5429256" y="2928934"/>
            <a:ext cx="3095625" cy="3286125"/>
          </a:xfrm>
          <a:prstGeom prst="rect">
            <a:avLst/>
          </a:prstGeom>
          <a:ln>
            <a:noFill/>
          </a:ln>
          <a:effectLst>
            <a:outerShdw blurRad="190500" algn="tl" rotWithShape="0">
              <a:srgbClr val="000000">
                <a:alpha val="70000"/>
              </a:srgbClr>
            </a:outerShdw>
          </a:effectLst>
        </p:spPr>
      </p:pic>
      <p:sp>
        <p:nvSpPr>
          <p:cNvPr id="10" name="CaixaDeTexto 9"/>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5</a:t>
            </a:fld>
            <a:r>
              <a:rPr lang="pt-BR" dirty="0" smtClean="0"/>
              <a:t>/17</a:t>
            </a:r>
            <a:endParaRPr lang="pt-BR" dirty="0"/>
          </a:p>
        </p:txBody>
      </p:sp>
      <p:sp>
        <p:nvSpPr>
          <p:cNvPr id="8" name="Retângulo 7"/>
          <p:cNvSpPr/>
          <p:nvPr/>
        </p:nvSpPr>
        <p:spPr>
          <a:xfrm>
            <a:off x="428596" y="1357298"/>
            <a:ext cx="8072494" cy="1015663"/>
          </a:xfrm>
          <a:prstGeom prst="rect">
            <a:avLst/>
          </a:prstGeom>
        </p:spPr>
        <p:txBody>
          <a:bodyPr wrap="square">
            <a:spAutoFit/>
          </a:bodyPr>
          <a:lstStyle/>
          <a:p>
            <a:pPr algn="just"/>
            <a:r>
              <a:rPr lang="pt-BR" sz="2000" dirty="0" smtClean="0">
                <a:latin typeface="Calibri" pitchFamily="34" charset="0"/>
              </a:rPr>
              <a:t>Nos seis meses seguintes, o governo promulgou uma série de atos institucionais, atos suplementares e decretos, todos visando aumentar o controle executivo e militar sobre o governo e os cidadãos. </a:t>
            </a:r>
            <a:endParaRPr lang="pt-BR" sz="2000" dirty="0">
              <a:latin typeface="Calibri" pitchFamily="34" charset="0"/>
            </a:endParaRPr>
          </a:p>
        </p:txBody>
      </p:sp>
      <p:sp>
        <p:nvSpPr>
          <p:cNvPr id="10" name="CaixaDeTexto 9"/>
          <p:cNvSpPr txBox="1"/>
          <p:nvPr/>
        </p:nvSpPr>
        <p:spPr>
          <a:xfrm flipH="1">
            <a:off x="428596" y="2571744"/>
            <a:ext cx="8215370" cy="707886"/>
          </a:xfrm>
          <a:prstGeom prst="rect">
            <a:avLst/>
          </a:prstGeom>
          <a:noFill/>
        </p:spPr>
        <p:txBody>
          <a:bodyPr wrap="square" rtlCol="0">
            <a:spAutoFit/>
          </a:bodyPr>
          <a:lstStyle/>
          <a:p>
            <a:pPr algn="just">
              <a:buFont typeface="Wingdings" pitchFamily="2" charset="2"/>
              <a:buChar char="ü"/>
            </a:pPr>
            <a:r>
              <a:rPr lang="pt-BR" sz="2000" dirty="0" smtClean="0">
                <a:latin typeface="Calibri" pitchFamily="34" charset="0"/>
              </a:rPr>
              <a:t>No Congresso Nacional foram expulsos deputados, incluindo Márcio Moreira Alves e Hermano Alves. </a:t>
            </a:r>
            <a:endParaRPr lang="pt-BR" sz="2000" dirty="0">
              <a:latin typeface="Calibri" pitchFamily="34" charset="0"/>
            </a:endParaRPr>
          </a:p>
        </p:txBody>
      </p:sp>
      <p:sp>
        <p:nvSpPr>
          <p:cNvPr id="9" name="Retângulo 8"/>
          <p:cNvSpPr/>
          <p:nvPr/>
        </p:nvSpPr>
        <p:spPr>
          <a:xfrm>
            <a:off x="428596" y="3429000"/>
            <a:ext cx="4714908" cy="1015663"/>
          </a:xfrm>
          <a:prstGeom prst="rect">
            <a:avLst/>
          </a:prstGeom>
        </p:spPr>
        <p:txBody>
          <a:bodyPr wrap="square">
            <a:spAutoFit/>
          </a:bodyPr>
          <a:lstStyle/>
          <a:p>
            <a:pPr>
              <a:buFont typeface="Wingdings" pitchFamily="2" charset="2"/>
              <a:buChar char="ü"/>
            </a:pPr>
            <a:r>
              <a:rPr lang="pt-BR" sz="2000" dirty="0" smtClean="0">
                <a:latin typeface="Calibri" pitchFamily="34" charset="0"/>
              </a:rPr>
              <a:t>Muitas </a:t>
            </a:r>
            <a:r>
              <a:rPr lang="pt-BR" sz="2000" dirty="0" err="1" smtClean="0">
                <a:latin typeface="Calibri" pitchFamily="34" charset="0"/>
              </a:rPr>
              <a:t>assembleias</a:t>
            </a:r>
            <a:r>
              <a:rPr lang="pt-BR" sz="2000" dirty="0" smtClean="0">
                <a:latin typeface="Calibri" pitchFamily="34" charset="0"/>
              </a:rPr>
              <a:t> estaduais, inclusive as de São Paulo e Rio de Janeiro, foram fechadas. </a:t>
            </a:r>
            <a:endParaRPr lang="pt-BR" sz="2000" dirty="0">
              <a:latin typeface="Calibri" pitchFamily="34" charset="0"/>
            </a:endParaRPr>
          </a:p>
        </p:txBody>
      </p:sp>
      <p:sp>
        <p:nvSpPr>
          <p:cNvPr id="12" name="Retângulo 11"/>
          <p:cNvSpPr/>
          <p:nvPr/>
        </p:nvSpPr>
        <p:spPr>
          <a:xfrm>
            <a:off x="428596" y="4500570"/>
            <a:ext cx="4572032" cy="1323439"/>
          </a:xfrm>
          <a:prstGeom prst="rect">
            <a:avLst/>
          </a:prstGeom>
        </p:spPr>
        <p:txBody>
          <a:bodyPr wrap="square">
            <a:spAutoFit/>
          </a:bodyPr>
          <a:lstStyle/>
          <a:p>
            <a:pPr algn="just">
              <a:buFont typeface="Wingdings" pitchFamily="2" charset="2"/>
              <a:buChar char="ü"/>
            </a:pPr>
            <a:r>
              <a:rPr lang="pt-BR" sz="2000" dirty="0" smtClean="0">
                <a:latin typeface="Calibri" pitchFamily="34" charset="0"/>
              </a:rPr>
              <a:t>No início de 1969 Costa e Silva assinou um decreto colocando todas as forças militares e policiais dos estados sob o controle do Ministro da Guerra.</a:t>
            </a:r>
            <a:endParaRPr lang="pt-BR" sz="2000" dirty="0">
              <a:latin typeface="Calibri" pitchFamily="34" charset="0"/>
            </a:endParaRPr>
          </a:p>
        </p:txBody>
      </p:sp>
      <p:pic>
        <p:nvPicPr>
          <p:cNvPr id="14339" name="Picture 3"/>
          <p:cNvPicPr>
            <a:picLocks noChangeAspect="1" noChangeArrowheads="1"/>
          </p:cNvPicPr>
          <p:nvPr/>
        </p:nvPicPr>
        <p:blipFill>
          <a:blip r:embed="rId2"/>
          <a:srcRect/>
          <a:stretch>
            <a:fillRect/>
          </a:stretch>
        </p:blipFill>
        <p:spPr bwMode="auto">
          <a:xfrm>
            <a:off x="5072066" y="3143248"/>
            <a:ext cx="3544201" cy="2381260"/>
          </a:xfrm>
          <a:prstGeom prst="rect">
            <a:avLst/>
          </a:prstGeom>
          <a:ln>
            <a:noFill/>
          </a:ln>
          <a:effectLst>
            <a:outerShdw blurRad="292100" dist="139700" dir="2700000" algn="tl" rotWithShape="0">
              <a:srgbClr val="333333">
                <a:alpha val="65000"/>
              </a:srgbClr>
            </a:outerShdw>
          </a:effectLst>
        </p:spPr>
      </p:pic>
      <p:sp>
        <p:nvSpPr>
          <p:cNvPr id="13" name="CaixaDeTexto 12"/>
          <p:cNvSpPr txBox="1"/>
          <p:nvPr/>
        </p:nvSpPr>
        <p:spPr>
          <a:xfrm>
            <a:off x="5000628" y="5572140"/>
            <a:ext cx="3714776" cy="276999"/>
          </a:xfrm>
          <a:prstGeom prst="rect">
            <a:avLst/>
          </a:prstGeom>
          <a:noFill/>
        </p:spPr>
        <p:txBody>
          <a:bodyPr wrap="square" rtlCol="0">
            <a:spAutoFit/>
          </a:bodyPr>
          <a:lstStyle/>
          <a:p>
            <a:pPr algn="ctr"/>
            <a:r>
              <a:rPr lang="pt-BR" sz="1200" dirty="0" smtClean="0"/>
              <a:t>Parlamentares saindo </a:t>
            </a:r>
            <a:r>
              <a:rPr lang="pt-BR" sz="1200" dirty="0" smtClean="0"/>
              <a:t>da Câmara </a:t>
            </a:r>
            <a:r>
              <a:rPr lang="pt-BR" sz="1200" dirty="0" smtClean="0"/>
              <a:t>dos Deputados</a:t>
            </a:r>
            <a:endParaRPr lang="pt-BR" sz="1200" dirty="0"/>
          </a:p>
        </p:txBody>
      </p:sp>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1000"/>
                                        <p:tgtEl>
                                          <p:spTgt spid="1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1000"/>
                                        <p:tgtEl>
                                          <p:spTgt spid="9"/>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1000"/>
                                        <p:tgtEl>
                                          <p:spTgt spid="12"/>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slide(fromBottom)">
                                      <p:cBhvr>
                                        <p:cTn id="19" dur="1000"/>
                                        <p:tgtEl>
                                          <p:spTgt spid="1433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6</a:t>
            </a:fld>
            <a:r>
              <a:rPr lang="pt-BR" dirty="0" smtClean="0"/>
              <a:t>/17</a:t>
            </a:r>
            <a:endParaRPr lang="pt-BR" dirty="0"/>
          </a:p>
        </p:txBody>
      </p:sp>
      <p:sp>
        <p:nvSpPr>
          <p:cNvPr id="10" name="CaixaDeTexto 9"/>
          <p:cNvSpPr txBox="1"/>
          <p:nvPr/>
        </p:nvSpPr>
        <p:spPr>
          <a:xfrm flipH="1">
            <a:off x="428596" y="1714488"/>
            <a:ext cx="8072494" cy="1569660"/>
          </a:xfrm>
          <a:prstGeom prst="rect">
            <a:avLst/>
          </a:prstGeom>
          <a:noFill/>
        </p:spPr>
        <p:txBody>
          <a:bodyPr wrap="square" rtlCol="0">
            <a:spAutoFit/>
          </a:bodyPr>
          <a:lstStyle/>
          <a:p>
            <a:pPr algn="just">
              <a:buFont typeface="Wingdings" pitchFamily="2" charset="2"/>
              <a:buChar char="ü"/>
            </a:pPr>
            <a:r>
              <a:rPr lang="pt-BR" sz="2400" dirty="0" smtClean="0">
                <a:latin typeface="Calibri" pitchFamily="34" charset="0"/>
              </a:rPr>
              <a:t>Em janeiro de 1969 três ministros do Supremo Tribunal Federal foram forçados a se aposentar. O Presidente do Tribunal, Ministro Gonçalves de Oliveira, renunciou em sinal de protesto. </a:t>
            </a:r>
            <a:endParaRPr lang="pt-BR" sz="2400" dirty="0">
              <a:latin typeface="Calibri" pitchFamily="34" charset="0"/>
            </a:endParaRPr>
          </a:p>
        </p:txBody>
      </p:sp>
      <p:sp>
        <p:nvSpPr>
          <p:cNvPr id="7" name="Retângulo 6"/>
          <p:cNvSpPr/>
          <p:nvPr/>
        </p:nvSpPr>
        <p:spPr>
          <a:xfrm>
            <a:off x="642910" y="1214422"/>
            <a:ext cx="7358114" cy="461665"/>
          </a:xfrm>
          <a:prstGeom prst="rect">
            <a:avLst/>
          </a:prstGeom>
        </p:spPr>
        <p:txBody>
          <a:bodyPr wrap="square">
            <a:spAutoFit/>
          </a:bodyPr>
          <a:lstStyle/>
          <a:p>
            <a:r>
              <a:rPr lang="pt-BR" sz="2400" b="1" dirty="0" smtClean="0">
                <a:solidFill>
                  <a:srgbClr val="C00000"/>
                </a:solidFill>
                <a:latin typeface="Calibri" pitchFamily="34" charset="0"/>
              </a:rPr>
              <a:t>O Judiciário foi outro alvo da ofensiva governamental. </a:t>
            </a:r>
            <a:endParaRPr lang="pt-BR" sz="2400" b="1" dirty="0">
              <a:solidFill>
                <a:srgbClr val="C00000"/>
              </a:solidFill>
              <a:latin typeface="Calibri" pitchFamily="34" charset="0"/>
            </a:endParaRPr>
          </a:p>
        </p:txBody>
      </p:sp>
      <p:sp>
        <p:nvSpPr>
          <p:cNvPr id="9" name="Retângulo 8"/>
          <p:cNvSpPr/>
          <p:nvPr/>
        </p:nvSpPr>
        <p:spPr>
          <a:xfrm>
            <a:off x="428596" y="3214686"/>
            <a:ext cx="8072494" cy="1938992"/>
          </a:xfrm>
          <a:prstGeom prst="rect">
            <a:avLst/>
          </a:prstGeom>
        </p:spPr>
        <p:txBody>
          <a:bodyPr wrap="square">
            <a:spAutoFit/>
          </a:bodyPr>
          <a:lstStyle/>
          <a:p>
            <a:pPr algn="just">
              <a:buFont typeface="Wingdings" pitchFamily="2" charset="2"/>
              <a:buChar char="ü"/>
            </a:pPr>
            <a:r>
              <a:rPr lang="pt-BR" sz="2400" dirty="0" smtClean="0">
                <a:latin typeface="Calibri" pitchFamily="34" charset="0"/>
              </a:rPr>
              <a:t>Usando o sexto Ato Institucional  AI </a:t>
            </a:r>
            <a:r>
              <a:rPr lang="pt-BR" sz="2400" dirty="0" smtClean="0">
                <a:latin typeface="Calibri" pitchFamily="34" charset="0"/>
              </a:rPr>
              <a:t>– 6, </a:t>
            </a:r>
            <a:r>
              <a:rPr lang="pt-BR" sz="2400" dirty="0" smtClean="0">
                <a:latin typeface="Calibri" pitchFamily="34" charset="0"/>
              </a:rPr>
              <a:t>Costa e Silva reduziu o número de magistrados do Supremo de 16 para 11 e transferiu todos os delitos contra a segurança nacional ou as forças armadas para a jurisdição do Supremo Tribunal Militar e dos tribunais militares de categoria inferior. </a:t>
            </a:r>
            <a:endParaRPr lang="pt-BR" sz="2400" dirty="0">
              <a:latin typeface="Calibri" pitchFamily="34" charset="0"/>
            </a:endParaRPr>
          </a:p>
        </p:txBody>
      </p:sp>
      <p:sp>
        <p:nvSpPr>
          <p:cNvPr id="11" name="Retângulo 10"/>
          <p:cNvSpPr/>
          <p:nvPr/>
        </p:nvSpPr>
        <p:spPr>
          <a:xfrm>
            <a:off x="428596" y="5143512"/>
            <a:ext cx="8072494" cy="1200329"/>
          </a:xfrm>
          <a:prstGeom prst="rect">
            <a:avLst/>
          </a:prstGeom>
        </p:spPr>
        <p:txBody>
          <a:bodyPr wrap="square">
            <a:spAutoFit/>
          </a:bodyPr>
          <a:lstStyle/>
          <a:p>
            <a:pPr algn="just">
              <a:buFont typeface="Wingdings" pitchFamily="2" charset="2"/>
              <a:buChar char="ü"/>
            </a:pPr>
            <a:r>
              <a:rPr lang="pt-BR" sz="2400" dirty="0" smtClean="0">
                <a:latin typeface="Calibri" pitchFamily="34" charset="0"/>
              </a:rPr>
              <a:t>Nem o general </a:t>
            </a:r>
            <a:r>
              <a:rPr lang="pt-BR" sz="2400" dirty="0" err="1" smtClean="0">
                <a:latin typeface="Calibri" pitchFamily="34" charset="0"/>
              </a:rPr>
              <a:t>Pery</a:t>
            </a:r>
            <a:r>
              <a:rPr lang="pt-BR" sz="2400" dirty="0" smtClean="0">
                <a:latin typeface="Calibri" pitchFamily="34" charset="0"/>
              </a:rPr>
              <a:t> </a:t>
            </a:r>
            <a:r>
              <a:rPr lang="pt-BR" sz="2400" dirty="0" err="1" smtClean="0">
                <a:latin typeface="Calibri" pitchFamily="34" charset="0"/>
              </a:rPr>
              <a:t>Bevilacqua</a:t>
            </a:r>
            <a:r>
              <a:rPr lang="pt-BR" sz="2400" dirty="0" smtClean="0">
                <a:latin typeface="Calibri" pitchFamily="34" charset="0"/>
              </a:rPr>
              <a:t>, Ministro do Supremo Tribunal Militar foi poupado. Os linhas-duras o consideravam complacente demais com os réus.</a:t>
            </a:r>
            <a:endParaRPr lang="pt-BR" sz="2400" dirty="0">
              <a:latin typeface="Calibri" pitchFamily="34" charset="0"/>
            </a:endParaRPr>
          </a:p>
        </p:txBody>
      </p:sp>
      <p:sp>
        <p:nvSpPr>
          <p:cNvPr id="8" name="CaixaDeTexto 7"/>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ppt_x</p:attrName>
                                        </p:attrNameLst>
                                      </p:cBhvr>
                                      <p:tavLst>
                                        <p:tav tm="0">
                                          <p:val>
                                            <p:strVal val="#ppt_x"/>
                                          </p:val>
                                        </p:tav>
                                        <p:tav tm="100000">
                                          <p:val>
                                            <p:strVal val="#ppt_x"/>
                                          </p:val>
                                        </p:tav>
                                      </p:tavLst>
                                    </p:anim>
                                    <p:anim calcmode="lin" valueType="num">
                                      <p:cBhvr>
                                        <p:cTn id="25"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0907652-5656-450B-B9E2-D997CC12C975}" type="slidenum">
              <a:rPr lang="pt-BR" smtClean="0"/>
              <a:pPr>
                <a:defRPr/>
              </a:pPr>
              <a:t>7</a:t>
            </a:fld>
            <a:r>
              <a:rPr lang="pt-BR" dirty="0" smtClean="0"/>
              <a:t>/17</a:t>
            </a:r>
            <a:endParaRPr lang="pt-BR" dirty="0"/>
          </a:p>
        </p:txBody>
      </p:sp>
      <p:pic>
        <p:nvPicPr>
          <p:cNvPr id="9" name="Imagem 8" descr="b.gif"/>
          <p:cNvPicPr>
            <a:picLocks noChangeAspect="1"/>
          </p:cNvPicPr>
          <p:nvPr/>
        </p:nvPicPr>
        <p:blipFill>
          <a:blip r:embed="rId2"/>
          <a:stretch>
            <a:fillRect/>
          </a:stretch>
        </p:blipFill>
        <p:spPr>
          <a:xfrm>
            <a:off x="4567237" y="3424237"/>
            <a:ext cx="9525" cy="9525"/>
          </a:xfrm>
          <a:prstGeom prst="rect">
            <a:avLst/>
          </a:prstGeom>
        </p:spPr>
      </p:pic>
      <p:sp>
        <p:nvSpPr>
          <p:cNvPr id="8" name="CaixaDeTexto 7"/>
          <p:cNvSpPr txBox="1"/>
          <p:nvPr/>
        </p:nvSpPr>
        <p:spPr>
          <a:xfrm>
            <a:off x="571472" y="1357298"/>
            <a:ext cx="778674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400" dirty="0" smtClean="0">
                <a:latin typeface="Calibri" pitchFamily="34" charset="0"/>
              </a:rPr>
              <a:t>A censura que surgira em dezembro de 1968, foi regularizada em março de 1969 por um decreto que tornava ilegal qualquer crítica aos atos institucionais, às autoridades governamentais ou às forças armadas. </a:t>
            </a:r>
            <a:endParaRPr lang="pt-BR" sz="2400" dirty="0">
              <a:latin typeface="Calibri" pitchFamily="34" charset="0"/>
            </a:endParaRPr>
          </a:p>
        </p:txBody>
      </p:sp>
      <p:sp>
        <p:nvSpPr>
          <p:cNvPr id="11" name="Retângulo 10"/>
          <p:cNvSpPr/>
          <p:nvPr/>
        </p:nvSpPr>
        <p:spPr>
          <a:xfrm>
            <a:off x="3857620" y="3143248"/>
            <a:ext cx="4572000" cy="30469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a:r>
              <a:rPr lang="pt-BR" sz="2400" dirty="0" smtClean="0">
                <a:solidFill>
                  <a:schemeClr val="tx1"/>
                </a:solidFill>
                <a:latin typeface="Calibri" pitchFamily="34" charset="0"/>
              </a:rPr>
              <a:t>Como se quisessem indicar de onde se originava a oposição, os arquitetos da censura também proibiram a publicação de notícias sobre movimentos de </a:t>
            </a:r>
            <a:r>
              <a:rPr lang="pt-BR" sz="2400" dirty="0" smtClean="0">
                <a:solidFill>
                  <a:schemeClr val="tx1"/>
                </a:solidFill>
                <a:latin typeface="Calibri" pitchFamily="34" charset="0"/>
              </a:rPr>
              <a:t>trabalha-dores </a:t>
            </a:r>
            <a:r>
              <a:rPr lang="pt-BR" sz="2400" dirty="0" smtClean="0">
                <a:solidFill>
                  <a:schemeClr val="tx1"/>
                </a:solidFill>
                <a:latin typeface="Calibri" pitchFamily="34" charset="0"/>
              </a:rPr>
              <a:t>ou de estudantes. Toda a mídia foi colocada sob a supervisão dos tribunais militares.</a:t>
            </a:r>
            <a:endParaRPr lang="pt-BR" sz="2400" dirty="0">
              <a:solidFill>
                <a:schemeClr val="tx1"/>
              </a:solidFill>
              <a:latin typeface="Calibri" pitchFamily="34" charset="0"/>
            </a:endParaRPr>
          </a:p>
        </p:txBody>
      </p:sp>
      <p:pic>
        <p:nvPicPr>
          <p:cNvPr id="12290" name="Picture 2" descr="http://oglobo.globo.com/blogs/arquivos_upload/2008/12/238_2320-tropicalista02.jpg"/>
          <p:cNvPicPr>
            <a:picLocks noChangeAspect="1" noChangeArrowheads="1"/>
          </p:cNvPicPr>
          <p:nvPr/>
        </p:nvPicPr>
        <p:blipFill>
          <a:blip r:embed="rId3"/>
          <a:srcRect/>
          <a:stretch>
            <a:fillRect/>
          </a:stretch>
        </p:blipFill>
        <p:spPr bwMode="auto">
          <a:xfrm>
            <a:off x="642910" y="3214686"/>
            <a:ext cx="2887626" cy="24622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tângulo 14"/>
          <p:cNvSpPr/>
          <p:nvPr/>
        </p:nvSpPr>
        <p:spPr>
          <a:xfrm>
            <a:off x="571472" y="5715016"/>
            <a:ext cx="3000396" cy="646331"/>
          </a:xfrm>
          <a:prstGeom prst="rect">
            <a:avLst/>
          </a:prstGeom>
        </p:spPr>
        <p:txBody>
          <a:bodyPr wrap="square">
            <a:spAutoFit/>
          </a:bodyPr>
          <a:lstStyle/>
          <a:p>
            <a:pPr algn="ctr"/>
            <a:r>
              <a:rPr lang="pt-BR" sz="1200" dirty="0" smtClean="0">
                <a:latin typeface="Calibri" pitchFamily="34" charset="0"/>
              </a:rPr>
              <a:t>Caetano Veloso e Gilberto Gil foram </a:t>
            </a:r>
            <a:r>
              <a:rPr lang="pt-BR" sz="1200" dirty="0" smtClean="0">
                <a:latin typeface="Calibri" pitchFamily="34" charset="0"/>
              </a:rPr>
              <a:t> presos </a:t>
            </a:r>
            <a:r>
              <a:rPr lang="pt-BR" sz="1200" dirty="0" smtClean="0">
                <a:latin typeface="Calibri" pitchFamily="34" charset="0"/>
              </a:rPr>
              <a:t>por fazerem o programa "</a:t>
            </a:r>
            <a:r>
              <a:rPr lang="pt-BR" sz="1200" dirty="0" smtClean="0">
                <a:latin typeface="Calibri" pitchFamily="34" charset="0"/>
              </a:rPr>
              <a:t>Divino</a:t>
            </a:r>
          </a:p>
          <a:p>
            <a:pPr algn="ctr"/>
            <a:r>
              <a:rPr lang="pt-BR" sz="1200" dirty="0" smtClean="0">
                <a:latin typeface="Calibri" pitchFamily="34" charset="0"/>
              </a:rPr>
              <a:t>Maravilhoso</a:t>
            </a:r>
            <a:r>
              <a:rPr lang="pt-BR" sz="1200" dirty="0" smtClean="0">
                <a:latin typeface="Calibri" pitchFamily="34" charset="0"/>
              </a:rPr>
              <a:t>“ </a:t>
            </a:r>
            <a:r>
              <a:rPr lang="pt-BR" sz="1200" dirty="0" smtClean="0">
                <a:latin typeface="Calibri" pitchFamily="34" charset="0"/>
              </a:rPr>
              <a:t> na TV </a:t>
            </a:r>
            <a:r>
              <a:rPr lang="pt-BR" sz="1200" dirty="0" smtClean="0">
                <a:latin typeface="Calibri" pitchFamily="34" charset="0"/>
              </a:rPr>
              <a:t>Tupi </a:t>
            </a:r>
            <a:endParaRPr lang="pt-BR" sz="1200" dirty="0">
              <a:latin typeface="Calibri" pitchFamily="34" charset="0"/>
            </a:endParaRPr>
          </a:p>
        </p:txBody>
      </p:sp>
      <p:sp>
        <p:nvSpPr>
          <p:cNvPr id="10" name="CaixaDeTexto 9"/>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12290"/>
                                        </p:tgtEl>
                                      </p:cBhvr>
                                    </p:animEffect>
                                    <p:animScale>
                                      <p:cBhvr>
                                        <p:cTn id="7" dur="100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8</a:t>
            </a:fld>
            <a:r>
              <a:rPr lang="pt-BR" dirty="0" smtClean="0"/>
              <a:t>/17</a:t>
            </a:r>
            <a:endParaRPr lang="pt-BR" dirty="0"/>
          </a:p>
        </p:txBody>
      </p:sp>
      <p:sp>
        <p:nvSpPr>
          <p:cNvPr id="14" name="Retângulo 13"/>
          <p:cNvSpPr/>
          <p:nvPr/>
        </p:nvSpPr>
        <p:spPr>
          <a:xfrm>
            <a:off x="714348" y="1571612"/>
            <a:ext cx="7786742" cy="1938992"/>
          </a:xfrm>
          <a:prstGeom prst="rect">
            <a:avLst/>
          </a:prstGeom>
        </p:spPr>
        <p:txBody>
          <a:bodyPr wrap="square">
            <a:spAutoFit/>
          </a:bodyPr>
          <a:lstStyle/>
          <a:p>
            <a:pPr algn="just"/>
            <a:r>
              <a:rPr lang="pt-BR" sz="2400" dirty="0" smtClean="0">
                <a:latin typeface="Calibri" pitchFamily="34" charset="0"/>
              </a:rPr>
              <a:t>Setenta professores da Universidade de São Paulo - USP e de várias outras universidades foram involuntariamente aposentados em maio de 1969. Entre eles o antropólogo Florestan Fernandes e seus antigos alunos Fernando Henrique Cardoso e Octavio </a:t>
            </a:r>
            <a:r>
              <a:rPr lang="pt-BR" sz="2400" dirty="0" err="1" smtClean="0">
                <a:latin typeface="Calibri" pitchFamily="34" charset="0"/>
              </a:rPr>
              <a:t>Ianni</a:t>
            </a:r>
            <a:r>
              <a:rPr lang="pt-BR" sz="2400" dirty="0" smtClean="0">
                <a:latin typeface="Calibri" pitchFamily="34" charset="0"/>
              </a:rPr>
              <a:t>.</a:t>
            </a:r>
            <a:endParaRPr lang="pt-BR" sz="2400" dirty="0">
              <a:latin typeface="Calibri" pitchFamily="34" charset="0"/>
            </a:endParaRPr>
          </a:p>
        </p:txBody>
      </p:sp>
      <p:sp>
        <p:nvSpPr>
          <p:cNvPr id="8" name="CaixaDeTexto 7"/>
          <p:cNvSpPr txBox="1"/>
          <p:nvPr/>
        </p:nvSpPr>
        <p:spPr>
          <a:xfrm>
            <a:off x="928662" y="4143380"/>
            <a:ext cx="5143536" cy="1200329"/>
          </a:xfrm>
          <a:prstGeom prst="rect">
            <a:avLst/>
          </a:prstGeom>
          <a:noFill/>
        </p:spPr>
        <p:txBody>
          <a:bodyPr wrap="square" rtlCol="0">
            <a:spAutoFit/>
          </a:bodyPr>
          <a:lstStyle/>
          <a:p>
            <a:r>
              <a:rPr lang="pt-BR" sz="2400" b="1" dirty="0" smtClean="0">
                <a:solidFill>
                  <a:srgbClr val="C00000"/>
                </a:solidFill>
                <a:latin typeface="Calibri" pitchFamily="34" charset="0"/>
              </a:rPr>
              <a:t>Você sabe o motivo dessas punições?  Por que esses e outros mestres foram perseguidos?</a:t>
            </a:r>
            <a:endParaRPr lang="pt-BR" sz="2400" b="1" dirty="0">
              <a:solidFill>
                <a:srgbClr val="C00000"/>
              </a:solidFill>
              <a:latin typeface="Calibri" pitchFamily="34" charset="0"/>
            </a:endParaRPr>
          </a:p>
        </p:txBody>
      </p:sp>
      <p:pic>
        <p:nvPicPr>
          <p:cNvPr id="9" name="Picture 2" descr="C:\Documents and Settings\Administrador\Configurações locais\Temporary Internet Files\Content.IE5\IXP7CMAL\MCj03710760000[1].wmf"/>
          <p:cNvPicPr>
            <a:picLocks noChangeAspect="1" noChangeArrowheads="1"/>
          </p:cNvPicPr>
          <p:nvPr/>
        </p:nvPicPr>
        <p:blipFill>
          <a:blip r:embed="rId2"/>
          <a:srcRect/>
          <a:stretch>
            <a:fillRect/>
          </a:stretch>
        </p:blipFill>
        <p:spPr bwMode="auto">
          <a:xfrm>
            <a:off x="6572264" y="3643314"/>
            <a:ext cx="1571636" cy="2091273"/>
          </a:xfrm>
          <a:prstGeom prst="rect">
            <a:avLst/>
          </a:prstGeom>
          <a:noFill/>
        </p:spPr>
      </p:pic>
      <p:sp>
        <p:nvSpPr>
          <p:cNvPr id="10" name="CaixaDeTexto 9"/>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9"/>
                                        </p:tgtEl>
                                      </p:cBhvr>
                                    </p:animEffect>
                                    <p:animScale>
                                      <p:cBhvr>
                                        <p:cTn id="7" dur="1000" autoRev="1" fill="hold"/>
                                        <p:tgtEl>
                                          <p:spTgt spid="9"/>
                                        </p:tgtEl>
                                      </p:cBhvr>
                                      <p:by x="105000" y="105000"/>
                                    </p:animScale>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9"/>
                                        </p:tgtEl>
                                      </p:cBhvr>
                                    </p:animEffect>
                                    <p:animScale>
                                      <p:cBhvr>
                                        <p:cTn id="11" dur="10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9</a:t>
            </a:fld>
            <a:r>
              <a:rPr lang="pt-BR" dirty="0" smtClean="0"/>
              <a:t>/17</a:t>
            </a:r>
            <a:endParaRPr lang="pt-BR" dirty="0"/>
          </a:p>
        </p:txBody>
      </p:sp>
      <p:sp>
        <p:nvSpPr>
          <p:cNvPr id="6" name="Retângulo 5"/>
          <p:cNvSpPr/>
          <p:nvPr/>
        </p:nvSpPr>
        <p:spPr>
          <a:xfrm>
            <a:off x="642910" y="1714488"/>
            <a:ext cx="7929618"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pt-BR" sz="2400" dirty="0" smtClean="0">
                <a:solidFill>
                  <a:schemeClr val="tx1"/>
                </a:solidFill>
                <a:latin typeface="Calibri" pitchFamily="34" charset="0"/>
              </a:rPr>
              <a:t>Nunca se conheceram as razões dessas punições, embora algumas das vítimas pertencessem ostensivamente à esquerda e muitas outras tivessem defendido a modernização da antiquada estrutura do sistema universitário. Como sempre, ressentimentos pessoais e enormes ambições estiveram presentes na hora da compilação da lista de punidos.</a:t>
            </a:r>
            <a:endParaRPr lang="pt-BR" sz="2400" dirty="0">
              <a:solidFill>
                <a:schemeClr val="tx1"/>
              </a:solidFill>
              <a:latin typeface="Calibri" pitchFamily="34" charset="0"/>
            </a:endParaRPr>
          </a:p>
        </p:txBody>
      </p:sp>
      <p:sp>
        <p:nvSpPr>
          <p:cNvPr id="9" name="Retângulo 8"/>
          <p:cNvSpPr/>
          <p:nvPr/>
        </p:nvSpPr>
        <p:spPr>
          <a:xfrm>
            <a:off x="1643042" y="4643446"/>
            <a:ext cx="5643602" cy="1200329"/>
          </a:xfrm>
          <a:prstGeom prst="rect">
            <a:avLst/>
          </a:prstGeom>
        </p:spPr>
        <p:txBody>
          <a:bodyPr wrap="square">
            <a:spAutoFit/>
          </a:bodyPr>
          <a:lstStyle/>
          <a:p>
            <a:pPr algn="just"/>
            <a:r>
              <a:rPr lang="pt-BR" sz="2400" dirty="0" smtClean="0">
                <a:latin typeface="Calibri" pitchFamily="34" charset="0"/>
              </a:rPr>
              <a:t>Com esses expurgos, o governo lançou  um novo dispositivo curricular para promover o patriotismo. Vamos ver do que se tratava?</a:t>
            </a:r>
            <a:endParaRPr lang="pt-BR" sz="2400" dirty="0">
              <a:latin typeface="Calibri" pitchFamily="34" charset="0"/>
            </a:endParaRPr>
          </a:p>
        </p:txBody>
      </p:sp>
      <p:sp>
        <p:nvSpPr>
          <p:cNvPr id="10" name="CaixaDeTexto 9"/>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10 </a:t>
            </a:r>
            <a:r>
              <a:rPr lang="pt-BR" sz="2000" b="1" dirty="0">
                <a:solidFill>
                  <a:srgbClr val="C00000"/>
                </a:solidFill>
                <a:latin typeface="Calibri" pitchFamily="34" charset="0"/>
              </a:rPr>
              <a:t>- </a:t>
            </a:r>
            <a:r>
              <a:rPr lang="pt-BR" sz="2000" b="1" dirty="0" smtClean="0"/>
              <a:t>Os Atos Institucionais</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3667</TotalTime>
  <Words>1658</Words>
  <Application>Microsoft Office PowerPoint</Application>
  <PresentationFormat>Apresentação na tela (4:3)</PresentationFormat>
  <Paragraphs>118</Paragraphs>
  <Slides>17</Slides>
  <Notes>1</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Papel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Cleia</dc:creator>
  <cp:lastModifiedBy>GEO</cp:lastModifiedBy>
  <cp:revision>402</cp:revision>
  <dcterms:created xsi:type="dcterms:W3CDTF">2009-05-14T20:59:51Z</dcterms:created>
  <dcterms:modified xsi:type="dcterms:W3CDTF">2009-07-01T02:54:40Z</dcterms:modified>
</cp:coreProperties>
</file>