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6"/>
  </p:notesMasterIdLst>
  <p:handoutMasterIdLst>
    <p:handoutMasterId r:id="rId17"/>
  </p:handoutMasterIdLst>
  <p:sldIdLst>
    <p:sldId id="258" r:id="rId2"/>
    <p:sldId id="259" r:id="rId3"/>
    <p:sldId id="260" r:id="rId4"/>
    <p:sldId id="276" r:id="rId5"/>
    <p:sldId id="281" r:id="rId6"/>
    <p:sldId id="273" r:id="rId7"/>
    <p:sldId id="261" r:id="rId8"/>
    <p:sldId id="269" r:id="rId9"/>
    <p:sldId id="262" r:id="rId10"/>
    <p:sldId id="277" r:id="rId11"/>
    <p:sldId id="278" r:id="rId12"/>
    <p:sldId id="279" r:id="rId13"/>
    <p:sldId id="280" r:id="rId14"/>
    <p:sldId id="268" r:id="rId1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6D03"/>
    <a:srgbClr val="339933"/>
    <a:srgbClr val="FF0066"/>
    <a:srgbClr val="CC00CC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58" autoAdjust="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1603F-566E-4B0A-94E3-1938CFEFC072}" type="datetimeFigureOut">
              <a:rPr lang="pt-BR" smtClean="0"/>
              <a:pPr/>
              <a:t>22/10/2009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8FBD1-738E-4AF3-99F1-6CC739B6D8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B4713-4D87-4DB1-97C6-505AEE12DC09}" type="datetimeFigureOut">
              <a:rPr lang="pt-BR" smtClean="0"/>
              <a:pPr/>
              <a:t>22/10/2009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F79AF-378D-49A1-9133-09C0C320240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F79AF-378D-49A1-9133-09C0C320240E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Títu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ço Reservado para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62A16A-D185-4B48-A8CD-5DA57B0E2C39}" type="datetime1">
              <a:rPr lang="pt-BR" smtClean="0"/>
              <a:pPr>
                <a:defRPr/>
              </a:pPr>
              <a:t>22/10/2009</a:t>
            </a:fld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2E3DC8-423D-4111-8941-38EFD054DAC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 spd="med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A55F0F-30D7-4AD8-968F-90602E59EEA6}" type="datetime1">
              <a:rPr lang="pt-BR" smtClean="0"/>
              <a:pPr>
                <a:defRPr/>
              </a:pPr>
              <a:t>22/10/2009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7F833-A429-49B8-AEAF-080EEB237D2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597FC2-EC9C-4003-8C54-1E527C52544E}" type="datetime1">
              <a:rPr lang="pt-BR" smtClean="0"/>
              <a:pPr>
                <a:defRPr/>
              </a:pPr>
              <a:t>22/10/2009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300654-27EE-4D54-B15E-DA7EA2F9C4E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DFEE0245-91DF-4C85-AD9D-CB3EAD1DBDEB}" type="datetime1">
              <a:rPr lang="pt-BR" smtClean="0"/>
              <a:pPr>
                <a:defRPr/>
              </a:pPr>
              <a:t>22/10/2009</a:t>
            </a:fld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1704C48-8926-4CBC-ADDD-BB48FA6255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Espaço Reservado para Rodap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 spd="med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7B5B98-9A8F-4B7F-8D27-22825B2183F6}" type="datetime1">
              <a:rPr lang="pt-BR" smtClean="0"/>
              <a:pPr>
                <a:defRPr/>
              </a:pPr>
              <a:t>22/10/2009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241C8-D059-407A-BD31-5A9F8CE3F88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FF481C-812C-4182-929E-3AD4F4F3CFD4}" type="datetime1">
              <a:rPr lang="pt-BR" smtClean="0"/>
              <a:pPr>
                <a:defRPr/>
              </a:pPr>
              <a:t>22/10/2009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3673D-6A3D-4E79-99F1-F619AA439E4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 spd="med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F45EE-7F30-416E-8BCA-E1154C37056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EAADD2-83D5-4F68-ABE4-DBC9BA9EF67A}" type="datetime1">
              <a:rPr lang="pt-BR" smtClean="0"/>
              <a:pPr>
                <a:defRPr/>
              </a:pPr>
              <a:t>22/10/2009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2" name="Espaço Reservado para Conteúd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4" name="Espaço Reservado para Conteúd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27277F-3B70-4E30-AAD6-EFBE2CFC35C0}" type="datetime1">
              <a:rPr lang="pt-BR" smtClean="0"/>
              <a:pPr>
                <a:defRPr/>
              </a:pPr>
              <a:t>22/10/2009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1C0330-1A9A-4538-9E98-2CDB1AC954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 spd="med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56F3A6-AF8C-4BE6-9059-4E9BAFD4FAD2}" type="datetime1">
              <a:rPr lang="pt-BR" smtClean="0"/>
              <a:pPr>
                <a:defRPr/>
              </a:pPr>
              <a:t>22/10/2009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Conteúd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F1270479-A53A-4728-B069-1710156BEC98}" type="datetime1">
              <a:rPr lang="pt-BR" smtClean="0"/>
              <a:pPr>
                <a:defRPr/>
              </a:pPr>
              <a:t>22/10/2009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F69B2B3-798A-4371-9138-A0006428FFE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 spd="med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4BADCB-35B1-4DBD-8416-60BEFA2DC6AD}" type="datetime1">
              <a:rPr lang="pt-BR" smtClean="0"/>
              <a:pPr>
                <a:defRPr/>
              </a:pPr>
              <a:t>22/10/2009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0B8E41-6238-4177-8AB0-1EADC0918D5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 spd="med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5C247E8-0C3B-4E89-A17C-02907ACC231C}" type="datetime1">
              <a:rPr lang="pt-BR" smtClean="0"/>
              <a:pPr>
                <a:defRPr/>
              </a:pPr>
              <a:t>22/10/2009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104B705-FB4A-44AE-98CD-3073F7BF0B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med">
    <p:push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ongressoemfoco.ig.com.br/noticia.asp?cod_canal=1&amp;cod_publicacao=27717" TargetMode="Externa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9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/>
              <a:t>Costa e Silva: O Ai-5 e a Repressão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2786050" y="2571744"/>
            <a:ext cx="59293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 Identificar o ordenamento jurídico que</a:t>
            </a:r>
          </a:p>
          <a:p>
            <a:r>
              <a:rPr lang="pt-BR" sz="2400" dirty="0" smtClean="0">
                <a:latin typeface="Calibri" pitchFamily="34" charset="0"/>
              </a:rPr>
              <a:t>   deu suporte à repressão e violência política.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2053" name="CaixaDeTexto 10"/>
          <p:cNvSpPr txBox="1">
            <a:spLocks noChangeArrowheads="1"/>
          </p:cNvSpPr>
          <p:nvPr/>
        </p:nvSpPr>
        <p:spPr bwMode="auto">
          <a:xfrm>
            <a:off x="1500166" y="1571612"/>
            <a:ext cx="22812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Objetivo </a:t>
            </a:r>
            <a:r>
              <a:rPr lang="pt-BR" sz="2400" b="1" dirty="0">
                <a:solidFill>
                  <a:srgbClr val="C00000"/>
                </a:solidFill>
                <a:latin typeface="Calibri" pitchFamily="34" charset="0"/>
              </a:rPr>
              <a:t>da aula</a:t>
            </a:r>
          </a:p>
        </p:txBody>
      </p:sp>
      <p:pic>
        <p:nvPicPr>
          <p:cNvPr id="2059" name="Picture 11" descr="C:\Documents and Settings\Administrador\Configurações locais\Temporary Internet Files\Content.IE5\JHDW83QR\MCj03259220000[1].wmf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02070" y="2643182"/>
            <a:ext cx="2152966" cy="197007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</a:t>
            </a:fld>
            <a:r>
              <a:rPr lang="pt-BR" dirty="0" smtClean="0"/>
              <a:t>/14</a:t>
            </a:r>
            <a:endParaRPr lang="pt-BR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10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sp>
        <p:nvSpPr>
          <p:cNvPr id="21" name="Retângulo 20"/>
          <p:cNvSpPr/>
          <p:nvPr/>
        </p:nvSpPr>
        <p:spPr>
          <a:xfrm>
            <a:off x="500034" y="1428736"/>
            <a:ext cx="8072494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Os liberais da ARENA confrontados com uma votação direta, redescobriram seus princípios democráticos.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500034" y="2285992"/>
            <a:ext cx="80724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 Em setembro de 1968, por exemplo, 70 deputados da ARENA protestaram contra a repressão policial da Universidade de Brasília. 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500034" y="4714884"/>
            <a:ext cx="80010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Estava claro que, apesar de todas as pressões e expurgos, a ARENA estava aquém do partido “revolucionário” que os militares esperavam e agora estavam exigindo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9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/>
              <a:t>Costa e Silva: O Ai-5 e a Repressão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500034" y="3429000"/>
            <a:ext cx="81439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 Em outubro a comissão executiva do partido advogara eleições diretas para presidente, embora Costa e Silva se opusesse enfaticamente. </a:t>
            </a:r>
            <a:endParaRPr lang="pt-BR" sz="2400" dirty="0">
              <a:latin typeface="Calibri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1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11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571472" y="3714752"/>
            <a:ext cx="4572000" cy="1785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Todos os jornalistas em Brasília sabiam que o Ministro da Justiça Gama e Silva tinha um novo Ato Institucional pronto em sua gaveta. Este  Ato seria denominado AI 5.</a:t>
            </a:r>
            <a:endParaRPr lang="pt-BR" sz="2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714348" y="1357298"/>
            <a:ext cx="7500990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Nos dias 10 e 11 de dezembro, os militares da linha dura foram surpreendidos com nova causa de alarme: o Supremo Tribunal ordenara a libertação de 81 estudantes, inclusive os principais líderes das marchas no Rio, que estavam presos desde julho. </a:t>
            </a:r>
            <a:r>
              <a:rPr lang="pt-BR" sz="2200" b="1" dirty="0" smtClean="0">
                <a:latin typeface="Calibri" pitchFamily="34" charset="0"/>
              </a:rPr>
              <a:t>Será que os direitos humanos voltariam a prevalecer?</a:t>
            </a:r>
            <a:endParaRPr lang="pt-BR" sz="2200" b="1" dirty="0">
              <a:latin typeface="Calibri" pitchFamily="34" charset="0"/>
            </a:endParaRPr>
          </a:p>
        </p:txBody>
      </p:sp>
      <p:pic>
        <p:nvPicPr>
          <p:cNvPr id="8" name="Imagem 7" descr="ModII_Aula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3357562"/>
            <a:ext cx="3216821" cy="233363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3" name="CaixaDeTexto 12"/>
          <p:cNvSpPr txBox="1"/>
          <p:nvPr/>
        </p:nvSpPr>
        <p:spPr>
          <a:xfrm rot="16200000">
            <a:off x="8110222" y="4391372"/>
            <a:ext cx="11400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 smtClean="0">
                <a:latin typeface="Calibri" pitchFamily="34" charset="0"/>
              </a:rPr>
              <a:t>Foto: Arquivo Nacional</a:t>
            </a:r>
            <a:endParaRPr lang="pt-BR" sz="800" dirty="0">
              <a:latin typeface="Calibri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9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/>
              <a:t>Costa e Silva: O Ai-5 e a Repressão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12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642910" y="1785926"/>
            <a:ext cx="4357718" cy="1785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A Câmara realizou a votação em 12 de dezembro. Para surpresa de muitos e revolta dos linhas-duras, o pedido do governo foi rejeitado por 216 a 141 (com 15 abstenções). 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42910" y="4143380"/>
            <a:ext cx="4429156" cy="212365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Os deputados congratulavam-se mutuamente por sua coragem. A emoção de haverem desafiado os militares era contagiante. Alguém começou a cantar o hino nacional e todos fizeram o mesmo. </a:t>
            </a:r>
            <a:endParaRPr lang="pt-BR" sz="2200" dirty="0">
              <a:latin typeface="Calibri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785926"/>
            <a:ext cx="3048000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tângulo 8"/>
          <p:cNvSpPr/>
          <p:nvPr/>
        </p:nvSpPr>
        <p:spPr>
          <a:xfrm>
            <a:off x="6000760" y="5572140"/>
            <a:ext cx="19709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200" dirty="0" smtClean="0">
                <a:latin typeface="Calibri" pitchFamily="34" charset="0"/>
              </a:rPr>
              <a:t>Votação em 12 de dezembro</a:t>
            </a:r>
            <a:endParaRPr lang="pt-BR" sz="1200" dirty="0">
              <a:latin typeface="Calibri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9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/>
              <a:t>Costa e Silva: O Ai-5 e a Repressão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13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pic>
        <p:nvPicPr>
          <p:cNvPr id="4100" name="Picture 4" descr="http://www.otempo.com.br/capa/img/transp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84138"/>
            <a:ext cx="47625" cy="47625"/>
          </a:xfrm>
          <a:prstGeom prst="rect">
            <a:avLst/>
          </a:prstGeom>
          <a:noFill/>
        </p:spPr>
      </p:pic>
      <p:sp>
        <p:nvSpPr>
          <p:cNvPr id="12" name="Retângulo 11"/>
          <p:cNvSpPr/>
          <p:nvPr/>
        </p:nvSpPr>
        <p:spPr>
          <a:xfrm>
            <a:off x="4643438" y="1857364"/>
            <a:ext cx="35719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Márcio Alves sabia que era agora o inimigo número um do governo. </a:t>
            </a:r>
            <a:r>
              <a:rPr lang="pt-BR" sz="2400" dirty="0" err="1" smtClean="0">
                <a:latin typeface="Calibri" pitchFamily="34" charset="0"/>
              </a:rPr>
              <a:t>Rapida-mente</a:t>
            </a:r>
            <a:r>
              <a:rPr lang="pt-BR" sz="2400" dirty="0" smtClean="0">
                <a:latin typeface="Calibri" pitchFamily="34" charset="0"/>
              </a:rPr>
              <a:t> abandonou o recinto da Câmara e desapareceu clandestina-mente rumo ao exílio.</a:t>
            </a:r>
            <a:endParaRPr lang="pt-BR" sz="2400" dirty="0">
              <a:latin typeface="Calibri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5" y="1924142"/>
            <a:ext cx="3857653" cy="24529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CaixaDeTexto 8"/>
          <p:cNvSpPr txBox="1"/>
          <p:nvPr/>
        </p:nvSpPr>
        <p:spPr>
          <a:xfrm>
            <a:off x="1500166" y="4857760"/>
            <a:ext cx="6000792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2400" smtClean="0">
                <a:latin typeface="Calibri" pitchFamily="34" charset="0"/>
              </a:rPr>
              <a:t>Ele havia </a:t>
            </a:r>
            <a:r>
              <a:rPr lang="pt-BR" sz="2400" dirty="0" smtClean="0">
                <a:latin typeface="Calibri" pitchFamily="34" charset="0"/>
              </a:rPr>
              <a:t>conquistado uma vitória, mas os seus direitos humanos e de muitos outros brasileiros continuariam sendo violados.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9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/>
              <a:t>Costa e Silva: O Ai-5 e a Repressão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142976" y="1214422"/>
            <a:ext cx="38906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Chegamos ao final desta aula.</a:t>
            </a:r>
          </a:p>
          <a:p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Guarde na memória!</a:t>
            </a:r>
            <a:endParaRPr lang="pt-BR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571736" y="2071678"/>
            <a:ext cx="61436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pt-BR" sz="2100" dirty="0" smtClean="0">
                <a:latin typeface="Calibri" pitchFamily="34" charset="0"/>
              </a:rPr>
              <a:t>O tenso clima observado no cenário político, logo do discurso </a:t>
            </a:r>
            <a:r>
              <a:rPr lang="pt-BR" sz="2100" dirty="0" err="1" smtClean="0">
                <a:latin typeface="Calibri" pitchFamily="34" charset="0"/>
              </a:rPr>
              <a:t>antirregime</a:t>
            </a:r>
            <a:r>
              <a:rPr lang="pt-BR" sz="2100" dirty="0" smtClean="0">
                <a:latin typeface="Calibri" pitchFamily="34" charset="0"/>
              </a:rPr>
              <a:t> de um deputado, desencadeou uma crise no governo, o qual já se encontrava em situação delicada. A represália do Presidente diante daquela afronta fora o pedido aos demais deputados da retirada da imunidade para se processar aquele deputado. Mas isso ia de encontro à intangibilidade da Câmara e de seus membros.</a:t>
            </a:r>
            <a:endParaRPr lang="pt-BR" sz="2100" dirty="0">
              <a:latin typeface="Calibri" pitchFamily="34" charset="0"/>
            </a:endParaRPr>
          </a:p>
        </p:txBody>
      </p:sp>
      <p:pic>
        <p:nvPicPr>
          <p:cNvPr id="21509" name="Picture 5" descr="C:\Documents and Settings\Administrador\Configurações locais\Temporary Internet Files\Content.IE5\W9MBCLYJ\MCj008897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928934"/>
            <a:ext cx="1857388" cy="2384973"/>
          </a:xfrm>
          <a:prstGeom prst="rect">
            <a:avLst/>
          </a:prstGeom>
          <a:noFill/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14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2571736" y="4643446"/>
            <a:ext cx="6143668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100" dirty="0" smtClean="0">
                <a:latin typeface="Calibri" pitchFamily="34" charset="0"/>
              </a:rPr>
              <a:t>Com a </a:t>
            </a:r>
            <a:r>
              <a:rPr lang="pt-BR" sz="2100" dirty="0" err="1" smtClean="0">
                <a:latin typeface="Calibri" pitchFamily="34" charset="0"/>
              </a:rPr>
              <a:t>consequente</a:t>
            </a:r>
            <a:r>
              <a:rPr lang="pt-BR" sz="2100" dirty="0" smtClean="0">
                <a:latin typeface="Calibri" pitchFamily="34" charset="0"/>
              </a:rPr>
              <a:t> manutenção da imunidade, a respeitabilidade do Presidente ficou em xeque. Sendo assim, a alternativa encontrada foi uma revigorada repressiva imediata. Criava-se então, a justificativa para a criação do Ato Institucional nº 5. </a:t>
            </a:r>
            <a:endParaRPr lang="pt-BR" sz="2100" dirty="0">
              <a:latin typeface="Calibri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9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/>
              <a:t>Costa e Silva: O Ai-5 e a Repressão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3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2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428596" y="1000108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Desde que assumiu o governo, Costa e Silva estava tentando com muito esforço operar dentro do sistema legal. A Constituição de 1967 e as leis dela decorrentes destinavam-se a criar um “governo forte” juntamente com um resíduo de democracia representativa e de império da lei. 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714348" y="3214686"/>
            <a:ext cx="407196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Mas os movimentos de protestos colocaram o governo na defensiva. A radicalização estava tomando conta dos oficiais de todos os níveis.</a:t>
            </a:r>
            <a:endParaRPr lang="pt-BR" sz="2200" dirty="0">
              <a:latin typeface="Calibri" pitchFamily="34" charset="0"/>
            </a:endParaRPr>
          </a:p>
        </p:txBody>
      </p:sp>
      <p:pic>
        <p:nvPicPr>
          <p:cNvPr id="14338" name="Picture 2" descr="http://www.bibvirt.futuro.usp.br/var/bibvirt/storage/images/imagens/cliparts/presidentes_do_brasil/costa_e_silva_1967_1969/80147-1-por-BR/costa_e_silva_1967_19691_imagelarg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2857496"/>
            <a:ext cx="2588176" cy="3359880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0" name="CaixaDeTexto 9"/>
          <p:cNvSpPr txBox="1"/>
          <p:nvPr/>
        </p:nvSpPr>
        <p:spPr>
          <a:xfrm rot="21217466">
            <a:off x="5865437" y="6211878"/>
            <a:ext cx="25310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dirty="0" smtClean="0"/>
              <a:t>Presidente Arthur da Costa e Silva</a:t>
            </a:r>
            <a:endParaRPr lang="pt-BR" sz="1200" dirty="0"/>
          </a:p>
        </p:txBody>
      </p:sp>
      <p:sp>
        <p:nvSpPr>
          <p:cNvPr id="13" name="Retângulo 12"/>
          <p:cNvSpPr/>
          <p:nvPr/>
        </p:nvSpPr>
        <p:spPr>
          <a:xfrm>
            <a:off x="357158" y="5357826"/>
            <a:ext cx="49292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b="1" dirty="0" smtClean="0">
                <a:solidFill>
                  <a:srgbClr val="C00000"/>
                </a:solidFill>
                <a:latin typeface="Calibri" pitchFamily="34" charset="0"/>
              </a:rPr>
              <a:t>Um fator adicional complicava a situação brasileira. Vamos ver qual era?</a:t>
            </a:r>
            <a:endParaRPr lang="pt-BR" sz="22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9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/>
              <a:t>Costa e Silva: O Ai-5 e a Repressão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3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28596" y="3857628"/>
            <a:ext cx="107157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endParaRPr lang="pt-BR" sz="2600" dirty="0" smtClean="0"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00034" y="1571612"/>
            <a:ext cx="43577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Estava em marcha uma onda de protestos estudantis em todo o mundo, em agitadas cidades como Berlim, Paris, Berkeley e Tóquio.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500034" y="4071942"/>
            <a:ext cx="8215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Estes fatos alarmaram os linhas-duras brasileiros, temerosos de que os protestos no Brasil se tornassem incontroláveis. Se o governo não agisse com energia e rapidez, diziam eles, poderia ter que defrontar-se com números maiores, controláveis somente com o uso de uma força mais numerosa, que talvez envolvesse tropas do Exército. </a:t>
            </a:r>
            <a:endParaRPr lang="pt-BR" sz="2400" dirty="0">
              <a:latin typeface="Calibri" pitchFamily="34" charset="0"/>
            </a:endParaRPr>
          </a:p>
        </p:txBody>
      </p:sp>
      <p:pic>
        <p:nvPicPr>
          <p:cNvPr id="13314" name="Picture 2" descr="http://bp1.blogger.com/_52OZsVTkbfU/SCTfE0HkLYI/AAAAAAAAAEU/DSKEUsSnOCY/s400/batalhapari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357298"/>
            <a:ext cx="3081639" cy="235745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5" name="CaixaDeTexto 14"/>
          <p:cNvSpPr txBox="1"/>
          <p:nvPr/>
        </p:nvSpPr>
        <p:spPr>
          <a:xfrm>
            <a:off x="5929322" y="3714752"/>
            <a:ext cx="15263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Protestos em Paris.</a:t>
            </a:r>
            <a:endParaRPr lang="pt-BR" sz="12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9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/>
              <a:t>Costa e Silva: O Ai-5 e a Repressão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4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571472" y="1285860"/>
            <a:ext cx="807249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Em fins de agosto e princípio de setembro de 1968, Márcio Moreira Alves, o ex-jornalista e agora deputado crítico do governo, pronunciou uma série de discursos denunciando a brutalidade policial contra a repressão aos estudantes e a tortura de presos políticos.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 flipH="1">
            <a:off x="571472" y="3071810"/>
            <a:ext cx="80724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Ele sugeriu que os pais protestassem contra o regime militar impedindo que seus filhos assistissem à parada de Sete de Setembro. Também propôs a “Operação </a:t>
            </a:r>
            <a:r>
              <a:rPr lang="pt-BR" sz="2200" dirty="0" err="1" smtClean="0">
                <a:latin typeface="Calibri" pitchFamily="34" charset="0"/>
              </a:rPr>
              <a:t>Lysístrata</a:t>
            </a:r>
            <a:r>
              <a:rPr lang="pt-BR" sz="2200" dirty="0" smtClean="0">
                <a:latin typeface="Calibri" pitchFamily="34" charset="0"/>
              </a:rPr>
              <a:t>”.</a:t>
            </a:r>
            <a:endParaRPr lang="pt-BR" sz="2200" dirty="0">
              <a:latin typeface="Calibri" pitchFamily="34" charset="0"/>
            </a:endParaRPr>
          </a:p>
        </p:txBody>
      </p:sp>
      <p:pic>
        <p:nvPicPr>
          <p:cNvPr id="11" name="Picture 2" descr="C:\Documents and Settings\Administrador\Configurações locais\Temporary Internet Files\Content.IE5\IXP7CMAL\MCj037107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3929066"/>
            <a:ext cx="1571636" cy="2091273"/>
          </a:xfrm>
          <a:prstGeom prst="rect">
            <a:avLst/>
          </a:prstGeom>
          <a:noFill/>
        </p:spPr>
      </p:pic>
      <p:sp>
        <p:nvSpPr>
          <p:cNvPr id="15" name="CaixaDeTexto 14"/>
          <p:cNvSpPr txBox="1"/>
          <p:nvPr/>
        </p:nvSpPr>
        <p:spPr>
          <a:xfrm>
            <a:off x="642910" y="4857760"/>
            <a:ext cx="54807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200" b="1" dirty="0" smtClean="0">
                <a:solidFill>
                  <a:srgbClr val="C00000"/>
                </a:solidFill>
                <a:latin typeface="Calibri" pitchFamily="34" charset="0"/>
              </a:rPr>
              <a:t>Você já ouviu falar da “Operação </a:t>
            </a:r>
            <a:r>
              <a:rPr lang="pt-BR" sz="2200" b="1" dirty="0" err="1" smtClean="0">
                <a:solidFill>
                  <a:srgbClr val="C00000"/>
                </a:solidFill>
                <a:latin typeface="Calibri" pitchFamily="34" charset="0"/>
              </a:rPr>
              <a:t>Lysístrata</a:t>
            </a:r>
            <a:r>
              <a:rPr lang="pt-BR" sz="2200" b="1" dirty="0" smtClean="0">
                <a:solidFill>
                  <a:srgbClr val="C00000"/>
                </a:solidFill>
                <a:latin typeface="Calibri" pitchFamily="34" charset="0"/>
              </a:rPr>
              <a:t>”?</a:t>
            </a:r>
          </a:p>
          <a:p>
            <a:r>
              <a:rPr lang="pt-BR" sz="2200" b="1" dirty="0" smtClean="0">
                <a:solidFill>
                  <a:srgbClr val="C00000"/>
                </a:solidFill>
                <a:latin typeface="Calibri" pitchFamily="34" charset="0"/>
              </a:rPr>
              <a:t>Sabe o que significa?</a:t>
            </a:r>
            <a:endParaRPr lang="pt-BR" sz="22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9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/>
              <a:t>Costa e Silva: O Ai-5 e a Repressão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5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571472" y="1714488"/>
            <a:ext cx="7858180" cy="120032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Com a “Operação </a:t>
            </a:r>
            <a:r>
              <a:rPr lang="pt-BR" sz="2400" dirty="0" err="1" smtClean="0">
                <a:solidFill>
                  <a:schemeClr val="tx1"/>
                </a:solidFill>
                <a:latin typeface="Calibri" pitchFamily="34" charset="0"/>
              </a:rPr>
              <a:t>Lysístrata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” o deputado chamava as mulheres brasileiras no sentido de boicotarem seus maridos até que o governo suspendesse a repressão.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 flipH="1">
            <a:off x="2143108" y="3429000"/>
            <a:ext cx="41434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O “discurso </a:t>
            </a:r>
            <a:r>
              <a:rPr lang="pt-BR" sz="2400" dirty="0" err="1" smtClean="0">
                <a:latin typeface="Calibri" pitchFamily="34" charset="0"/>
              </a:rPr>
              <a:t>Lysístrata</a:t>
            </a:r>
            <a:r>
              <a:rPr lang="pt-BR" sz="2400" dirty="0" smtClean="0">
                <a:latin typeface="Calibri" pitchFamily="34" charset="0"/>
              </a:rPr>
              <a:t>” foi reproduzido e enviado a todos os quartéis do país, deixando lívidos os oficiais que o liam. Afinal, punha-se em dúvida sua honradez e ameaçava sua virilidade.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9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/>
              <a:t>Costa e Silva: O Ai-5 e a Repressão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6</a:t>
            </a:fld>
            <a:r>
              <a:rPr lang="pt-BR" dirty="0" smtClean="0"/>
              <a:t>/14</a:t>
            </a:r>
            <a:endParaRPr lang="pt-BR" dirty="0"/>
          </a:p>
        </p:txBody>
      </p:sp>
      <p:pic>
        <p:nvPicPr>
          <p:cNvPr id="9" name="Imagem 8" descr="b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7237" y="3424237"/>
            <a:ext cx="9525" cy="9525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714348" y="1643050"/>
            <a:ext cx="7786742" cy="11079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Os três ministros militares exigiam que o Congresso suspendesse as imunidades parlamentares de Márcio Alves para que ele fosse processado por insulto às forças armadas. </a:t>
            </a:r>
            <a:endParaRPr lang="pt-BR" sz="2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4214810" y="3071810"/>
            <a:ext cx="450059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O pedido presidencial foi encaminhado à Comissão de Justiça da Câmara, onde a ARENA tinha maioria. Mas </a:t>
            </a:r>
            <a:r>
              <a:rPr lang="pt-BR" sz="2200" dirty="0" smtClean="0">
                <a:latin typeface="Calibri" pitchFamily="34" charset="0"/>
              </a:rPr>
              <a:t>surpreendentemente </a:t>
            </a:r>
            <a:r>
              <a:rPr lang="pt-BR" sz="2200" dirty="0" smtClean="0">
                <a:latin typeface="Calibri" pitchFamily="34" charset="0"/>
              </a:rPr>
              <a:t>as primeiras sondagens mostraram que a Comissão vota-ria contra o requerimento do Executivo.</a:t>
            </a:r>
            <a:endParaRPr lang="pt-BR" sz="2200" dirty="0">
              <a:latin typeface="Calibri" pitchFamily="34" charset="0"/>
            </a:endParaRPr>
          </a:p>
        </p:txBody>
      </p:sp>
      <p:pic>
        <p:nvPicPr>
          <p:cNvPr id="11266" name="Picture 2" descr="http://www.congressoemfoco.com.br/upload/congresso/marciomalves_REB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3214686"/>
            <a:ext cx="3038475" cy="24288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Retângulo 11"/>
          <p:cNvSpPr/>
          <p:nvPr/>
        </p:nvSpPr>
        <p:spPr>
          <a:xfrm>
            <a:off x="1142976" y="5715016"/>
            <a:ext cx="22381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200" dirty="0" smtClean="0"/>
              <a:t>Pronunciamento do deputado </a:t>
            </a:r>
          </a:p>
          <a:p>
            <a:pPr algn="ctr"/>
            <a:r>
              <a:rPr lang="pt-BR" sz="1200" dirty="0" smtClean="0"/>
              <a:t>Márcio Moreira Alves</a:t>
            </a:r>
            <a:endParaRPr lang="pt-BR" sz="1200" dirty="0"/>
          </a:p>
        </p:txBody>
      </p:sp>
      <p:sp>
        <p:nvSpPr>
          <p:cNvPr id="14" name="CaixaDeTexto 13"/>
          <p:cNvSpPr txBox="1"/>
          <p:nvPr/>
        </p:nvSpPr>
        <p:spPr>
          <a:xfrm rot="16200000">
            <a:off x="62679" y="4294983"/>
            <a:ext cx="123303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 smtClean="0">
                <a:latin typeface="Calibri" pitchFamily="34" charset="0"/>
              </a:rPr>
              <a:t>Foto: Congresso em Foco</a:t>
            </a:r>
            <a:endParaRPr lang="pt-BR" sz="800" dirty="0">
              <a:latin typeface="Calibri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9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/>
              <a:t>Costa e Silva: O Ai-5 e a Repressão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7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14348" y="1500174"/>
            <a:ext cx="77867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Embora o Sete de Setembro estivesse longe e o Congresso em recesso, os militares recusaram-se a deixar o assunto morrer. O prestígio do presidente estava agora em jogo, tanto quanto o de Castelo Branco na crise de outubro de 1965. 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4357686" y="3643314"/>
            <a:ext cx="43577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Respondendo à pressão militar, Costa e Silva convocou </a:t>
            </a:r>
            <a:r>
              <a:rPr lang="pt-BR" sz="2400" dirty="0" smtClean="0">
                <a:latin typeface="Calibri" pitchFamily="34" charset="0"/>
              </a:rPr>
              <a:t>extraordinariamente </a:t>
            </a:r>
            <a:r>
              <a:rPr lang="pt-BR" sz="2400" dirty="0" smtClean="0">
                <a:latin typeface="Calibri" pitchFamily="34" charset="0"/>
              </a:rPr>
              <a:t>o Congresso no início de dezembro.</a:t>
            </a:r>
            <a:endParaRPr lang="pt-BR" sz="2400" dirty="0">
              <a:latin typeface="Calibri" pitchFamily="34" charset="0"/>
            </a:endParaRPr>
          </a:p>
        </p:txBody>
      </p:sp>
      <p:pic>
        <p:nvPicPr>
          <p:cNvPr id="10242" name="Picture 2" descr="http://www.educatorium.com/images/projetos_referenciais/OSCAR%20NIMEMAYER_Congresso%20NACION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357562"/>
            <a:ext cx="3071834" cy="28575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CaixaDeTexto 7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9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/>
              <a:t>Costa e Silva: O Ai-5 e a Repressão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8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428596" y="1500174"/>
            <a:ext cx="82153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Antes da convocação cuidaram para que os membros da Comissão de Justiça contrários à suspensão das imunidades de Márcio Alves fossem substituídos por deputados que atenderiam às ordens presidenciais. 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1928794" y="3357562"/>
            <a:ext cx="5072098" cy="23083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Reconstituída a Comissão, agora a favor do governo, foi obedientemente votada a suspensão das imunidades do deputado. A recomendação da Comissão seguiu para o plenário da Câmara em 10 de dezembro de 1968.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9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/>
              <a:t>Costa e Silva: O Ai-5 e a Repressão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9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571472" y="1285860"/>
            <a:ext cx="764386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Márcio Moreira e Hermano Alves, outro deputado, cuja imunidade o presidente também desejava suspender argumentaram que votar pela suspensão das imunidades converteria o Congresso em uma instituição pouco respeitável. 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642910" y="3643314"/>
            <a:ext cx="478634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Os dois deputados também se prevaleceram da culpa dos parlamentares por não haverem combatido o autoritarismo em momentos cruciais desde 1964.</a:t>
            </a:r>
            <a:endParaRPr lang="pt-BR" sz="2400" dirty="0">
              <a:latin typeface="Calibri" pitchFamily="34" charset="0"/>
            </a:endParaRPr>
          </a:p>
        </p:txBody>
      </p:sp>
      <p:pic>
        <p:nvPicPr>
          <p:cNvPr id="2" name="Picture 2" descr="Reunião de políticos no Congresso Nacional, em 1º de abril de 1964, dia seguinte ao Golpe Militar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928934"/>
            <a:ext cx="2509844" cy="31448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CaixaDeTexto 13"/>
          <p:cNvSpPr txBox="1"/>
          <p:nvPr/>
        </p:nvSpPr>
        <p:spPr>
          <a:xfrm>
            <a:off x="5715008" y="6143644"/>
            <a:ext cx="2388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dirty="0" smtClean="0"/>
              <a:t>Reunião no Congresso Nacional</a:t>
            </a:r>
            <a:endParaRPr lang="pt-BR" sz="1200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9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/>
              <a:t>Costa e Silva: O Ai-5 e a Repressão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Escritório Clá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3439</TotalTime>
  <Words>1359</Words>
  <Application>Microsoft Office PowerPoint</Application>
  <PresentationFormat>Apresentação na tela (4:3)</PresentationFormat>
  <Paragraphs>92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Papel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Cleia</dc:creator>
  <cp:lastModifiedBy>Cleia</cp:lastModifiedBy>
  <cp:revision>385</cp:revision>
  <dcterms:created xsi:type="dcterms:W3CDTF">2009-05-14T20:59:51Z</dcterms:created>
  <dcterms:modified xsi:type="dcterms:W3CDTF">2009-10-22T18:33:42Z</dcterms:modified>
</cp:coreProperties>
</file>