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handoutMasterIdLst>
    <p:handoutMasterId r:id="rId19"/>
  </p:handoutMasterIdLst>
  <p:sldIdLst>
    <p:sldId id="258" r:id="rId2"/>
    <p:sldId id="259" r:id="rId3"/>
    <p:sldId id="260" r:id="rId4"/>
    <p:sldId id="276" r:id="rId5"/>
    <p:sldId id="273" r:id="rId6"/>
    <p:sldId id="261" r:id="rId7"/>
    <p:sldId id="270" r:id="rId8"/>
    <p:sldId id="272" r:id="rId9"/>
    <p:sldId id="269" r:id="rId10"/>
    <p:sldId id="262" r:id="rId11"/>
    <p:sldId id="277" r:id="rId12"/>
    <p:sldId id="278" r:id="rId13"/>
    <p:sldId id="279" r:id="rId14"/>
    <p:sldId id="280" r:id="rId15"/>
    <p:sldId id="281" r:id="rId16"/>
    <p:sldId id="268" r:id="rId1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6D03"/>
    <a:srgbClr val="339933"/>
    <a:srgbClr val="FF0066"/>
    <a:srgbClr val="CC00CC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8" autoAdjust="0"/>
  </p:normalViewPr>
  <p:slideViewPr>
    <p:cSldViewPr>
      <p:cViewPr varScale="1">
        <p:scale>
          <a:sx n="67" d="100"/>
          <a:sy n="67" d="100"/>
        </p:scale>
        <p:origin x="-10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1603F-566E-4B0A-94E3-1938CFEFC072}" type="datetimeFigureOut">
              <a:rPr lang="pt-BR" smtClean="0"/>
              <a:pPr/>
              <a:t>6/7/2009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8FBD1-738E-4AF3-99F1-6CC739B6D8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B4713-4D87-4DB1-97C6-505AEE12DC09}" type="datetimeFigureOut">
              <a:rPr lang="pt-BR" smtClean="0"/>
              <a:pPr/>
              <a:t>6/7/2009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F79AF-378D-49A1-9133-09C0C32024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F79AF-378D-49A1-9133-09C0C320240E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62A16A-D185-4B48-A8CD-5DA57B0E2C39}" type="datetime1">
              <a:rPr lang="pt-BR" smtClean="0"/>
              <a:pPr>
                <a:defRPr/>
              </a:pPr>
              <a:t>6/7/2009</a:t>
            </a:fld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2E3DC8-423D-4111-8941-38EFD054DAC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A55F0F-30D7-4AD8-968F-90602E59EEA6}" type="datetime1">
              <a:rPr lang="pt-BR" smtClean="0"/>
              <a:pPr>
                <a:defRPr/>
              </a:pPr>
              <a:t>6/7/2009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7F833-A429-49B8-AEAF-080EEB237D2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97FC2-EC9C-4003-8C54-1E527C52544E}" type="datetime1">
              <a:rPr lang="pt-BR" smtClean="0"/>
              <a:pPr>
                <a:defRPr/>
              </a:pPr>
              <a:t>6/7/2009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00654-27EE-4D54-B15E-DA7EA2F9C4E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FEE0245-91DF-4C85-AD9D-CB3EAD1DBDEB}" type="datetime1">
              <a:rPr lang="pt-BR" smtClean="0"/>
              <a:pPr>
                <a:defRPr/>
              </a:pPr>
              <a:t>6/7/2009</a:t>
            </a:fld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1704C48-8926-4CBC-ADDD-BB48FA6255B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7B5B98-9A8F-4B7F-8D27-22825B2183F6}" type="datetime1">
              <a:rPr lang="pt-BR" smtClean="0"/>
              <a:pPr>
                <a:defRPr/>
              </a:pPr>
              <a:t>6/7/2009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241C8-D059-407A-BD31-5A9F8CE3F88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F481C-812C-4182-929E-3AD4F4F3CFD4}" type="datetime1">
              <a:rPr lang="pt-BR" smtClean="0"/>
              <a:pPr>
                <a:defRPr/>
              </a:pPr>
              <a:t>6/7/2009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3673D-6A3D-4E79-99F1-F619AA439E4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F45EE-7F30-416E-8BCA-E1154C37056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AADD2-83D5-4F68-ABE4-DBC9BA9EF67A}" type="datetime1">
              <a:rPr lang="pt-BR" smtClean="0"/>
              <a:pPr>
                <a:defRPr/>
              </a:pPr>
              <a:t>6/7/2009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7277F-3B70-4E30-AAD6-EFBE2CFC35C0}" type="datetime1">
              <a:rPr lang="pt-BR" smtClean="0"/>
              <a:pPr>
                <a:defRPr/>
              </a:pPr>
              <a:t>6/7/2009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0330-1A9A-4538-9E98-2CDB1AC954F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56F3A6-AF8C-4BE6-9059-4E9BAFD4FAD2}" type="datetime1">
              <a:rPr lang="pt-BR" smtClean="0"/>
              <a:pPr>
                <a:defRPr/>
              </a:pPr>
              <a:t>6/7/2009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1270479-A53A-4728-B069-1710156BEC98}" type="datetime1">
              <a:rPr lang="pt-BR" smtClean="0"/>
              <a:pPr>
                <a:defRPr/>
              </a:pPr>
              <a:t>6/7/2009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F69B2B3-798A-4371-9138-A0006428FFE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BADCB-35B1-4DBD-8416-60BEFA2DC6AD}" type="datetime1">
              <a:rPr lang="pt-BR" smtClean="0"/>
              <a:pPr>
                <a:defRPr/>
              </a:pPr>
              <a:t>6/7/2009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0B8E41-6238-4177-8AB0-1EADC0918D5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C247E8-0C3B-4E89-A17C-02907ACC231C}" type="datetime1">
              <a:rPr lang="pt-BR" smtClean="0"/>
              <a:pPr>
                <a:defRPr/>
              </a:pPr>
              <a:t>6/7/2009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104B705-FB4A-44AE-98CD-3073F7BF0BD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push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3.bp.blogspot.com/_fvMmtgX9Xf0/SO7niv5kFFI/AAAAAAAACWo/q0Bpws9yogM/s1600-h/1968+-+Une+Veja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8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Movimento Estudantil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52" name="CaixaDeTexto 9"/>
          <p:cNvSpPr txBox="1">
            <a:spLocks noChangeArrowheads="1"/>
          </p:cNvSpPr>
          <p:nvPr/>
        </p:nvSpPr>
        <p:spPr bwMode="auto">
          <a:xfrm>
            <a:off x="2571736" y="2571744"/>
            <a:ext cx="59293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Destacar o papel dos estudantes, suas</a:t>
            </a:r>
          </a:p>
          <a:p>
            <a:r>
              <a:rPr lang="pt-BR" sz="2400" dirty="0" smtClean="0">
                <a:latin typeface="Calibri" pitchFamily="34" charset="0"/>
              </a:rPr>
              <a:t>    reivindicações e demandas pela restituição                                                               </a:t>
            </a:r>
          </a:p>
          <a:p>
            <a:r>
              <a:rPr lang="pt-BR" sz="2400" dirty="0" smtClean="0">
                <a:latin typeface="Calibri" pitchFamily="34" charset="0"/>
              </a:rPr>
              <a:t>      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2053" name="CaixaDeTexto 10"/>
          <p:cNvSpPr txBox="1">
            <a:spLocks noChangeArrowheads="1"/>
          </p:cNvSpPr>
          <p:nvPr/>
        </p:nvSpPr>
        <p:spPr bwMode="auto">
          <a:xfrm>
            <a:off x="1500166" y="1571612"/>
            <a:ext cx="22812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  <a:latin typeface="Calibri" pitchFamily="34" charset="0"/>
              </a:rPr>
              <a:t>Objetivo </a:t>
            </a:r>
            <a:r>
              <a:rPr lang="pt-BR" sz="2400" b="1" dirty="0">
                <a:solidFill>
                  <a:srgbClr val="C00000"/>
                </a:solidFill>
                <a:latin typeface="Calibri" pitchFamily="34" charset="0"/>
              </a:rPr>
              <a:t>da aula</a:t>
            </a:r>
          </a:p>
        </p:txBody>
      </p:sp>
      <p:pic>
        <p:nvPicPr>
          <p:cNvPr id="2059" name="Picture 11" descr="C:\Documents and Settings\Administrador\Configurações locais\Temporary Internet Files\Content.IE5\JHDW83QR\MCj03259220000[1].wm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2070" y="2643182"/>
            <a:ext cx="2152966" cy="19700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857488" y="3286124"/>
            <a:ext cx="2089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latin typeface="Calibri" pitchFamily="34" charset="0"/>
              </a:rPr>
              <a:t>da democracia.</a:t>
            </a:r>
            <a:endParaRPr lang="pt-BR" sz="24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10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07181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 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571472" y="1285860"/>
            <a:ext cx="807249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>
                <a:latin typeface="Calibri" pitchFamily="34" charset="0"/>
              </a:rPr>
              <a:t>As manifestações estudantis não pararam e tanto a Universidade Federal quanto o sistema escolar secundário do Rio de Janeiro foram fechados. Dias depois, um grupo de pelo menos 100 mil manifestantes protestaram contra a violência policial, na maior manifestação política desde 1964. </a:t>
            </a:r>
            <a:endParaRPr lang="pt-BR" sz="2300" dirty="0">
              <a:latin typeface="Calibri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643438" y="3143248"/>
            <a:ext cx="392909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>
                <a:latin typeface="Calibri" pitchFamily="34" charset="0"/>
              </a:rPr>
              <a:t>Para desarmar os espíritos dos manifestantes, o governo autorizara a manifestação, o que pareceu aos militares ter sido um sinal de fraqueza. Com isso o Ministro da Justiça Gama e Silva proibiu a realização de quaisquer novas marchas de protesto no Brasil.</a:t>
            </a:r>
            <a:endParaRPr lang="pt-BR" sz="2300" dirty="0">
              <a:latin typeface="Calibri" pitchFamily="34" charset="0"/>
            </a:endParaRPr>
          </a:p>
        </p:txBody>
      </p:sp>
      <p:pic>
        <p:nvPicPr>
          <p:cNvPr id="8194" name="Picture 2" descr="vestibulandos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3286124"/>
            <a:ext cx="3878063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tângulo 11"/>
          <p:cNvSpPr/>
          <p:nvPr/>
        </p:nvSpPr>
        <p:spPr>
          <a:xfrm>
            <a:off x="1142976" y="6000768"/>
            <a:ext cx="26570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latin typeface="Calibri" pitchFamily="34" charset="0"/>
              </a:rPr>
              <a:t>Rio de Janeiro - "Passeata dos Cem Mil"</a:t>
            </a:r>
            <a:endParaRPr lang="pt-BR" sz="1200" dirty="0">
              <a:latin typeface="Calibri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 rot="16200000">
            <a:off x="-256" y="4500793"/>
            <a:ext cx="7873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 smtClean="0">
                <a:latin typeface="Calibri" pitchFamily="34" charset="0"/>
              </a:rPr>
              <a:t>Foto: O Globo </a:t>
            </a:r>
            <a:endParaRPr lang="pt-BR" sz="800" dirty="0">
              <a:latin typeface="Calibri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8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Movimento Estudantil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11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07181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 </a:t>
            </a:r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642910" y="1428736"/>
            <a:ext cx="3714776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Em julho o Presidente anunciou seus próprios preparativos para a reforma universitária, porém as esforços não conseguiram apaziguar os estudantes. 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500034" y="4357694"/>
            <a:ext cx="828680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Em fins de agosto manifestações na Universidade de Minas Gerais forçaram a suspensão das aulas.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500034" y="5357826"/>
            <a:ext cx="8001056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Na Universidade de Brasília, em 30 de agosto, para reprimir manifestações, a polícia ocupou o </a:t>
            </a:r>
            <a:r>
              <a:rPr lang="pt-BR" sz="2400" i="1" dirty="0" smtClean="0">
                <a:latin typeface="Calibri" pitchFamily="34" charset="0"/>
              </a:rPr>
              <a:t>campus</a:t>
            </a:r>
            <a:r>
              <a:rPr lang="pt-BR" sz="2400" dirty="0" smtClean="0">
                <a:latin typeface="Calibri" pitchFamily="34" charset="0"/>
              </a:rPr>
              <a:t> prendendo brutalmente alunos e professores.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12" name="Imagem 11" descr="Estudantes_Jul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214422"/>
            <a:ext cx="4093489" cy="2865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tângulo 12"/>
          <p:cNvSpPr/>
          <p:nvPr/>
        </p:nvSpPr>
        <p:spPr>
          <a:xfrm rot="16200000">
            <a:off x="8098879" y="2678320"/>
            <a:ext cx="14287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 smtClean="0">
                <a:latin typeface="Calibri" pitchFamily="34" charset="0"/>
              </a:rPr>
              <a:t>Foto: Correio da Manhã</a:t>
            </a:r>
            <a:endParaRPr lang="pt-BR" sz="800" dirty="0">
              <a:latin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8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Movimento Estudantil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12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857224" y="3643314"/>
            <a:ext cx="514353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O que aconteceu após as investigações do general </a:t>
            </a:r>
            <a:r>
              <a:rPr lang="pt-BR" sz="2400" dirty="0" smtClean="0">
                <a:latin typeface="Calibri" pitchFamily="34" charset="0"/>
              </a:rPr>
              <a:t>Garrastazu Médici?</a:t>
            </a:r>
            <a:endParaRPr lang="pt-BR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928662" y="1571612"/>
            <a:ext cx="7215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Considerando as fortes cenas de violência com os estudantes, Costa e Silva ordenou uma investigação do comportamento policial, que foi conduzida pelo general Garrastazu Médici, chefe do SNI. 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12" name="Picture 2" descr="C:\Documents and Settings\Administrador\Configurações locais\Temporary Internet Files\Content.IE5\IXP7CMAL\MCj037107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928934"/>
            <a:ext cx="1571636" cy="2091273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8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Movimento Estudantil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13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07181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 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000100" y="1571612"/>
            <a:ext cx="6929486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Seu relatório no início de outubro permaneceu secreto – sempre o meio de ocultar críticas internas às forças de segurança. Uma verdadeira violação do nosso direito à verdade.</a:t>
            </a:r>
            <a:endParaRPr lang="pt-BR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928662" y="3714752"/>
            <a:ext cx="7072362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O Congresso reforçou o clamor contra a violência da repressão. O fato de esses acontecimentos terem ocorrido na capital federal deu maior dimensão à sua importância. Alguns dos estudantes envolvidos eram filhos de parlamentares e de funcionários do governo (até de militares).</a:t>
            </a:r>
            <a:endParaRPr lang="pt-BR" sz="24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8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Movimento Estudantil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071934" y="4214818"/>
            <a:ext cx="40005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Os pais de Alexandre 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Vanunucchi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, </a:t>
            </a:r>
            <a:r>
              <a:rPr lang="pt-BR" sz="1200" dirty="0" smtClean="0">
                <a:latin typeface="Calibri" pitchFamily="34" charset="0"/>
              </a:rPr>
              <a:t>s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egurando a foto do filho .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14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07181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 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57158" y="1785926"/>
            <a:ext cx="3286148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E</a:t>
            </a:r>
            <a:r>
              <a:rPr lang="pt-PT" sz="2400" dirty="0" smtClean="0">
                <a:latin typeface="Calibri" pitchFamily="34" charset="0"/>
              </a:rPr>
              <a:t>m 1973, Alexandre Vannucchi Leme, aluno da Universidade de São Paulo (USP), foi preso e morto pelos militares.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143108" y="4786322"/>
            <a:ext cx="5143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 smtClean="0">
                <a:latin typeface="Calibri" pitchFamily="34" charset="0"/>
              </a:rPr>
              <a:t>A violência policial com a qual os órgãos de repressão aplicavam aos estudantes continuou sendo constante. 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4098" name="Picture 2" descr="http://www.otempo.com.br/otempo/fotos/20080330/foto_290320081911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428736"/>
            <a:ext cx="4762500" cy="2771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http://www.otempo.com.br/capa/img/trans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84138"/>
            <a:ext cx="47625" cy="47625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 rot="16200000">
            <a:off x="7465804" y="2678336"/>
            <a:ext cx="24288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 smtClean="0">
                <a:latin typeface="Calibri" pitchFamily="34" charset="0"/>
              </a:rPr>
              <a:t>FOTO: EPITÁCIO PESSOA - AGÊNCIA ESTADO</a:t>
            </a:r>
            <a:endParaRPr lang="pt-BR" sz="800" dirty="0">
              <a:latin typeface="Calibri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8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Movimento Estudantil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7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14" grpId="0"/>
      <p:bldP spid="6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15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07181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786182" y="1785926"/>
            <a:ext cx="48577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 smtClean="0">
                <a:latin typeface="Calibri" pitchFamily="34" charset="0"/>
              </a:rPr>
              <a:t>Apesar  das violências, </a:t>
            </a:r>
            <a:r>
              <a:rPr lang="pt-BR" sz="2400" dirty="0" smtClean="0">
                <a:latin typeface="Calibri" pitchFamily="34" charset="0"/>
              </a:rPr>
              <a:t>o movimento estudantil  vinculou-se diretamente na luta pela democracia. </a:t>
            </a:r>
          </a:p>
          <a:p>
            <a:endParaRPr lang="pt-BR" sz="2400" dirty="0" smtClean="0">
              <a:latin typeface="Calibri" pitchFamily="34" charset="0"/>
            </a:endParaRPr>
          </a:p>
          <a:p>
            <a:r>
              <a:rPr lang="pt-BR" sz="2400" dirty="0" smtClean="0">
                <a:latin typeface="Calibri" pitchFamily="34" charset="0"/>
              </a:rPr>
              <a:t>Em 1974</a:t>
            </a:r>
            <a:r>
              <a:rPr lang="pt-PT" sz="2400" dirty="0" smtClean="0">
                <a:latin typeface="Calibri" pitchFamily="34" charset="0"/>
              </a:rPr>
              <a:t>, é criado o Comitê de Defesa dos Presos Políticos na Universidade de São Paulo - USP. </a:t>
            </a:r>
          </a:p>
          <a:p>
            <a:endParaRPr lang="pt-PT" sz="2400" dirty="0" smtClean="0">
              <a:latin typeface="Calibri" pitchFamily="34" charset="0"/>
            </a:endParaRPr>
          </a:p>
          <a:p>
            <a:r>
              <a:rPr lang="pt-PT" sz="2400" dirty="0" smtClean="0">
                <a:latin typeface="Calibri" pitchFamily="34" charset="0"/>
              </a:rPr>
              <a:t>Os estudantes participaram de grandes passeatas após o período de descompresão no governo de Geisel. 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3074" name="Picture 2" descr="abaixo-a-ditadu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71744"/>
            <a:ext cx="3041514" cy="2676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8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Movimento Estudantil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42976" y="1142984"/>
            <a:ext cx="3890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Calibri" pitchFamily="34" charset="0"/>
              </a:rPr>
              <a:t>Chegamos ao final desta aula.</a:t>
            </a:r>
          </a:p>
          <a:p>
            <a:r>
              <a:rPr lang="pt-BR" sz="2400" dirty="0" smtClean="0">
                <a:solidFill>
                  <a:srgbClr val="C00000"/>
                </a:solidFill>
                <a:latin typeface="Calibri" pitchFamily="34" charset="0"/>
              </a:rPr>
              <a:t>Guarde na memória!</a:t>
            </a:r>
            <a:endParaRPr lang="pt-BR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71736" y="2000240"/>
            <a:ext cx="61436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pt-PT" sz="2100" dirty="0" smtClean="0">
                <a:latin typeface="Calibri" pitchFamily="34" charset="0"/>
              </a:rPr>
              <a:t>Grande parte da repressão ensanhou-se sobre os estudantes os quais, além de levar adiante as suas reivindicações, lutavam contra o autoritarismo. Mesmo agindo ilegalmente, a unidade estudantil conseguiu realizar grandes mobilizações para uma reforma total no sistema universitário.</a:t>
            </a:r>
            <a:endParaRPr lang="pt-BR" sz="2100" dirty="0">
              <a:latin typeface="Calibri" pitchFamily="34" charset="0"/>
            </a:endParaRPr>
          </a:p>
        </p:txBody>
      </p:sp>
      <p:pic>
        <p:nvPicPr>
          <p:cNvPr id="21509" name="Picture 5" descr="C:\Documents and Settings\Administrador\Configurações locais\Temporary Internet Files\Content.IE5\W9MBCLYJ\MCj008897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8934"/>
            <a:ext cx="1857388" cy="2384973"/>
          </a:xfrm>
          <a:prstGeom prst="rect">
            <a:avLst/>
          </a:prstGeom>
          <a:noFill/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16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571736" y="4143380"/>
            <a:ext cx="614366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PT" sz="2100" dirty="0" smtClean="0">
                <a:latin typeface="Calibri" pitchFamily="34" charset="0"/>
              </a:rPr>
              <a:t>Apesar de nem sempre alcançarem seus objetivos, e de sofrerem coibições, os estudantes não cessaram a sua luta em busca de melhores condições no sistema universitário e no país. Representaram, portanto, uma forte oposição ao golpe, e fortaleceram a sociedade que aspirava ao restabelecimento do estado democrático.</a:t>
            </a:r>
            <a:endParaRPr lang="pt-BR" sz="2100" dirty="0">
              <a:latin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8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Movimento Estudantil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2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428596" y="1214422"/>
            <a:ext cx="82153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Muitos estudantes não se calaram durante os anos de 1965 e 1966.</a:t>
            </a:r>
          </a:p>
          <a:p>
            <a:pPr algn="just"/>
            <a:r>
              <a:rPr lang="pt-BR" sz="2200" dirty="0" smtClean="0">
                <a:latin typeface="Calibri" pitchFamily="34" charset="0"/>
              </a:rPr>
              <a:t>Foram contra eleições para diretórios de instituições de ensino, a ilegalidade da UNE, pagamento do ensino nas universidades federais...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57422" y="2786058"/>
            <a:ext cx="4143404" cy="1785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2200" dirty="0" smtClean="0">
                <a:solidFill>
                  <a:schemeClr val="tx1"/>
                </a:solidFill>
                <a:latin typeface="Calibri" pitchFamily="34" charset="0"/>
              </a:rPr>
              <a:t>Em fins de 1966, os líderes do movimento começaram a enfrentar  um confronto de ideais e a pressão policial os obrigou a operar na clandestinidade. </a:t>
            </a:r>
            <a:endParaRPr lang="pt-BR" sz="2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71472" y="5000636"/>
            <a:ext cx="80724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Quando Costa e Silva assumiu o governo, o radicalismo estudantil parecia controlado, incapaz de mobilizar-se em escala nacional, como acontecera em 1965 e 1966.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8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Movimento Estudantil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3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71472" y="1357298"/>
            <a:ext cx="1857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C00000"/>
                </a:solidFill>
                <a:latin typeface="Calibri" pitchFamily="34" charset="0"/>
              </a:rPr>
              <a:t>Em 1968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8596" y="2000240"/>
            <a:ext cx="4357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Uma série de protestos irrompeu no Rio de Janeiro contra o aumento das taxas universitárias, as salas de aula inadequadas e os cortes no orçamento do governo para a educação.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00034" y="4857760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Perto da Universidade Federal havia  o restaurante “Calabouço”, onde os estudantes estavam exigindo melhor comida e término da construção do seu prédio.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 rot="16529106">
            <a:off x="8138475" y="2801051"/>
            <a:ext cx="12747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/>
              <a:t>Foto: Correio da </a:t>
            </a:r>
            <a:r>
              <a:rPr lang="pt-BR" sz="800" dirty="0" smtClean="0"/>
              <a:t>Manhã</a:t>
            </a:r>
            <a:endParaRPr lang="pt-BR" sz="800" dirty="0">
              <a:latin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8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Movimento Estudantil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5362" name="Picture 2" descr="vestibulandos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428736"/>
            <a:ext cx="3673954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4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500034" y="1357298"/>
            <a:ext cx="80724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Em 28 de março, houve uma manifestação próximo ao restaurante e a polícia militar chegou pronta a agir com energia. Um tiro disparado pela polícia, atingiu o estudante Edson Luís de Lima Souto, que caiu morto.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 flipH="1">
            <a:off x="500034" y="2857496"/>
            <a:ext cx="3571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Agora os ativistas tinham um mártir, uma morte que podia mobilizar o segmento </a:t>
            </a:r>
            <a:r>
              <a:rPr lang="pt-BR" sz="2200" dirty="0" err="1" smtClean="0">
                <a:latin typeface="Calibri" pitchFamily="34" charset="0"/>
              </a:rPr>
              <a:t>antigoverno</a:t>
            </a:r>
            <a:r>
              <a:rPr lang="pt-BR" sz="2200" dirty="0" smtClean="0">
                <a:latin typeface="Calibri" pitchFamily="34" charset="0"/>
              </a:rPr>
              <a:t>.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00034" y="4500570"/>
            <a:ext cx="38576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O funeral, no dia seguinte, transformou-se numa </a:t>
            </a:r>
            <a:r>
              <a:rPr lang="pt-BR" sz="2200" dirty="0" err="1" smtClean="0">
                <a:latin typeface="Calibri" pitchFamily="34" charset="0"/>
              </a:rPr>
              <a:t>gigantes-ca</a:t>
            </a:r>
            <a:r>
              <a:rPr lang="pt-BR" sz="2200" dirty="0" smtClean="0">
                <a:latin typeface="Calibri" pitchFamily="34" charset="0"/>
              </a:rPr>
              <a:t> marcha pelo centro da cidade. </a:t>
            </a:r>
            <a:endParaRPr lang="pt-BR" sz="2200" dirty="0">
              <a:latin typeface="Calibri" pitchFamily="34" charset="0"/>
            </a:endParaRPr>
          </a:p>
        </p:txBody>
      </p:sp>
      <p:pic>
        <p:nvPicPr>
          <p:cNvPr id="12" name="Imagem 11" descr="Velorio_estudan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2928934"/>
            <a:ext cx="4297597" cy="30083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tângulo 12"/>
          <p:cNvSpPr/>
          <p:nvPr/>
        </p:nvSpPr>
        <p:spPr>
          <a:xfrm>
            <a:off x="4286248" y="592933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200" dirty="0" smtClean="0">
                <a:latin typeface="Calibri" pitchFamily="34" charset="0"/>
              </a:rPr>
              <a:t>Estudantes velam o corpo de Edson Luís Lima Souto</a:t>
            </a:r>
            <a:endParaRPr lang="pt-BR" sz="1200" dirty="0">
              <a:latin typeface="Calibri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 rot="16200000">
            <a:off x="8429429" y="4215041"/>
            <a:ext cx="7873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 smtClean="0">
                <a:latin typeface="Calibri" pitchFamily="34" charset="0"/>
              </a:rPr>
              <a:t>Foto: O Globo </a:t>
            </a:r>
            <a:endParaRPr lang="pt-BR" sz="800" dirty="0">
              <a:latin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8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Movimento Estudantil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5</a:t>
            </a:fld>
            <a:r>
              <a:rPr lang="pt-BR" dirty="0" smtClean="0"/>
              <a:t>/16</a:t>
            </a:r>
            <a:endParaRPr lang="pt-BR" dirty="0"/>
          </a:p>
        </p:txBody>
      </p:sp>
      <p:pic>
        <p:nvPicPr>
          <p:cNvPr id="9" name="Imagem 8" descr="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00034" y="1500174"/>
            <a:ext cx="7786742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Milhares de pessoas compareceram a missa celebrada pela alma de Edson na igreja da Candelária, no centro do Rio de Janeiro para expressar sua tristeza e seus sentimentos contra o governo. </a:t>
            </a:r>
            <a:endParaRPr lang="pt-BR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0034" y="3500438"/>
            <a:ext cx="4000528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Ao sair da igreja, a multidão foi atacada pelos cavalarianos da polícia, atitude que apenas fez crescer o movimento de protesto.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7" name="Imagem 6" descr="PH.FOT.00229.023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928934"/>
            <a:ext cx="3876510" cy="2977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ixaDeTexto 10"/>
          <p:cNvSpPr txBox="1"/>
          <p:nvPr/>
        </p:nvSpPr>
        <p:spPr>
          <a:xfrm rot="16200000">
            <a:off x="8110222" y="4177058"/>
            <a:ext cx="11400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latin typeface="Calibri" pitchFamily="34" charset="0"/>
              </a:rPr>
              <a:t>Foto: Arquivo Nacional</a:t>
            </a:r>
            <a:endParaRPr lang="pt-BR" sz="800" dirty="0">
              <a:latin typeface="Calibri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8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Movimento Estudantil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6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4429124" y="1714488"/>
            <a:ext cx="364333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200" dirty="0" smtClean="0">
                <a:latin typeface="Calibri" pitchFamily="34" charset="0"/>
              </a:rPr>
              <a:t>No mesmo ano, em outubro, é realizado clandestinamente o XXX Congresso da UNE, em Ibiúna (SP). São presas mais de 700 pessoas, entre elas as principais lideranças do movimento estudantil.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00034" y="4929198"/>
            <a:ext cx="82153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200" dirty="0" smtClean="0">
                <a:latin typeface="Calibri" pitchFamily="34" charset="0"/>
              </a:rPr>
              <a:t>A UNE se vê obrigada a encolher ainda mais e passa a realizar micro congressos regionais. Na época o presidente Jean Marc Von Der Weid foi preso e quem assumiu o seu lugar, Honestino Guimarães,  desapareceu, certamente morto pela ditadura militar, em 1973.</a:t>
            </a:r>
            <a:endParaRPr lang="pt-BR" sz="2200" dirty="0">
              <a:latin typeface="Calibri" pitchFamily="34" charset="0"/>
            </a:endParaRPr>
          </a:p>
        </p:txBody>
      </p:sp>
      <p:pic>
        <p:nvPicPr>
          <p:cNvPr id="2" name="Picture 2" descr="http://3.bp.blogspot.com/_fvMmtgX9Xf0/SO7niv5kFFI/AAAAAAAACWo/q0Bpws9yogM/s400/1968+-+Une+Vej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357298"/>
            <a:ext cx="2631776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8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Movimento Estudantil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7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500034" y="1214422"/>
            <a:ext cx="800105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>
                <a:latin typeface="Calibri" pitchFamily="34" charset="0"/>
              </a:rPr>
              <a:t>As exigências estudantis continuavam. Os protestos eram contra o atraso do sistema de ensino superior no Brasil, muito aquém até dos padrões sul-americanos. O crescimento econômico não fora acompanhado por uma equivalente expansão do sistema universitário federal.</a:t>
            </a:r>
          </a:p>
        </p:txBody>
      </p:sp>
      <p:sp>
        <p:nvSpPr>
          <p:cNvPr id="6" name="Retângulo 5"/>
          <p:cNvSpPr/>
          <p:nvPr/>
        </p:nvSpPr>
        <p:spPr>
          <a:xfrm>
            <a:off x="500034" y="3143248"/>
            <a:ext cx="364333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>
                <a:latin typeface="Calibri" pitchFamily="34" charset="0"/>
              </a:rPr>
              <a:t>O número de vagas na universidades públicas era reduzido e por isso o exame tornava-se cada vez mais difícil para manter baixo o número dos “aprovados”. As universidades particulares cobravam mensalidades muito altas. </a:t>
            </a:r>
            <a:endParaRPr lang="pt-BR" sz="2300" dirty="0">
              <a:latin typeface="Calibri" pitchFamily="34" charset="0"/>
            </a:endParaRPr>
          </a:p>
        </p:txBody>
      </p:sp>
      <p:pic>
        <p:nvPicPr>
          <p:cNvPr id="11266" name="Picture 2" descr="vestibulandos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214686"/>
            <a:ext cx="4082171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aixaDeTexto 7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8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Movimento Estudantil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8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571472" y="1500174"/>
            <a:ext cx="3857652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>
                <a:latin typeface="Calibri" pitchFamily="34" charset="0"/>
              </a:rPr>
              <a:t>O grito dos estudantes durante suas manifestações em 1968 era “vagas! vagas!” e alguns desses gritos vinham de alunos de curso secundário prestes a enfrentarem o fantasma do vestibular.</a:t>
            </a:r>
            <a:endParaRPr lang="pt-BR" sz="2300" dirty="0"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85786" y="4357694"/>
            <a:ext cx="771530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>
                <a:latin typeface="Calibri" pitchFamily="34" charset="0"/>
              </a:rPr>
              <a:t>O governo Castelo Branco propusera reformas ambiciosas a serem planejadas e executadas pelo Ministério da Educação MEC-USAID. O programa foi imediatamente atacado pelos nacionalistas, especialmente os estudantes, que o denunciaram como “infiltração imperialista na educação brasileira”.</a:t>
            </a:r>
            <a:endParaRPr lang="pt-BR" sz="2300" dirty="0">
              <a:latin typeface="Calibri" pitchFamily="34" charset="0"/>
            </a:endParaRPr>
          </a:p>
        </p:txBody>
      </p:sp>
      <p:pic>
        <p:nvPicPr>
          <p:cNvPr id="10242" name="Picture 2" descr="vestibulandos_19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357298"/>
            <a:ext cx="4071966" cy="2850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tângulo 6"/>
          <p:cNvSpPr/>
          <p:nvPr/>
        </p:nvSpPr>
        <p:spPr>
          <a:xfrm rot="16200000">
            <a:off x="8429429" y="2643406"/>
            <a:ext cx="7873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 smtClean="0">
                <a:latin typeface="Calibri" pitchFamily="34" charset="0"/>
              </a:rPr>
              <a:t>Foto: O Globo </a:t>
            </a:r>
            <a:endParaRPr lang="pt-BR" sz="800" dirty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8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Movimento Estudantil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9</a:t>
            </a:fld>
            <a:r>
              <a:rPr lang="pt-BR" dirty="0" smtClean="0"/>
              <a:t>/16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428596" y="2071678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Em dezembro de 1967, o presidente Costa e Silva nomeara o general Meira Mattos para presidir uma comissão encarregada de investigar o sistema universitário e fazer recomendações.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0034" y="1142984"/>
            <a:ext cx="3299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  <a:latin typeface="Calibri" pitchFamily="34" charset="0"/>
              </a:rPr>
              <a:t>As Greves em São Paulo </a:t>
            </a:r>
            <a:endParaRPr lang="pt-BR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428860" y="3857628"/>
            <a:ext cx="4572000" cy="23083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Seu relatório, embora confidencial, recomendava, ao que se sabia, reformas institucionais juntamente com severas medidas para impedir o ressurgimento do estilo de política estudantil anterior a 1964.</a:t>
            </a:r>
            <a:endParaRPr lang="pt-BR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8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O Movimento Estudantil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3167</TotalTime>
  <Words>1432</Words>
  <Application>Microsoft Office PowerPoint</Application>
  <PresentationFormat>Apresentação na tela (4:3)</PresentationFormat>
  <Paragraphs>110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Papel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Cleia</dc:creator>
  <cp:lastModifiedBy>Cleia</cp:lastModifiedBy>
  <cp:revision>367</cp:revision>
  <dcterms:created xsi:type="dcterms:W3CDTF">2009-05-14T20:59:51Z</dcterms:created>
  <dcterms:modified xsi:type="dcterms:W3CDTF">2009-07-06T23:41:37Z</dcterms:modified>
</cp:coreProperties>
</file>