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handoutMasterIdLst>
    <p:handoutMasterId r:id="rId17"/>
  </p:handoutMasterIdLst>
  <p:sldIdLst>
    <p:sldId id="258" r:id="rId2"/>
    <p:sldId id="259" r:id="rId3"/>
    <p:sldId id="260" r:id="rId4"/>
    <p:sldId id="276" r:id="rId5"/>
    <p:sldId id="273" r:id="rId6"/>
    <p:sldId id="261" r:id="rId7"/>
    <p:sldId id="270" r:id="rId8"/>
    <p:sldId id="272" r:id="rId9"/>
    <p:sldId id="269" r:id="rId10"/>
    <p:sldId id="262" r:id="rId11"/>
    <p:sldId id="277" r:id="rId12"/>
    <p:sldId id="278" r:id="rId13"/>
    <p:sldId id="279" r:id="rId14"/>
    <p:sldId id="268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6D03"/>
    <a:srgbClr val="339933"/>
    <a:srgbClr val="FF0066"/>
    <a:srgbClr val="CC00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28/6/2009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28/6/2009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28/6/2009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28/6/2009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28/6/2009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28/6/2009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28/6/2009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28/6/2009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28/6/2009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28/6/2009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28/6/2009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28/6/2009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28/6/2009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28/6/2009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7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Sindicalismo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500298" y="2643182"/>
            <a:ext cx="63579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Destacar o papel dos sindicatos e suas lutas pelas suas reivindicações no contexto </a:t>
            </a:r>
            <a:r>
              <a:rPr lang="pt-BR" sz="2400" dirty="0" smtClean="0">
                <a:latin typeface="Calibri" pitchFamily="34" charset="0"/>
              </a:rPr>
              <a:t>autoritário</a:t>
            </a:r>
            <a:r>
              <a:rPr lang="pt-BR" sz="2400" dirty="0" smtClean="0">
                <a:latin typeface="Calibri" pitchFamily="34" charset="0"/>
              </a:rPr>
              <a:t>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281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02070" y="2643182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/14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571472" y="1928802"/>
            <a:ext cx="77867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Uma greve semelhante à de Contagem eclodiu em Osasco, subúrbio industrial de São Paulo. Os </a:t>
            </a:r>
            <a:r>
              <a:rPr lang="pt-BR" sz="2400" dirty="0" smtClean="0">
                <a:latin typeface="Calibri" pitchFamily="34" charset="0"/>
              </a:rPr>
              <a:t>metalúrgicos desta </a:t>
            </a:r>
            <a:r>
              <a:rPr lang="pt-BR" sz="2400" dirty="0" smtClean="0">
                <a:latin typeface="Calibri" pitchFamily="34" charset="0"/>
              </a:rPr>
              <a:t>vez faziam exigências maiores de: </a:t>
            </a:r>
          </a:p>
          <a:p>
            <a:pPr algn="just"/>
            <a:endParaRPr lang="pt-BR" sz="24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35% de aumento salarial,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contrato de trabalho de dois anos e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reajustes trimestrais.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 rot="1063104">
            <a:off x="5782531" y="3262131"/>
            <a:ext cx="2332044" cy="2462213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pt-BR" sz="2200" dirty="0" smtClean="0">
              <a:solidFill>
                <a:schemeClr val="tx1"/>
              </a:solidFill>
            </a:endParaRPr>
          </a:p>
          <a:p>
            <a:pPr algn="ctr"/>
            <a:r>
              <a:rPr lang="pt-BR" sz="2200" b="1" dirty="0" smtClean="0">
                <a:solidFill>
                  <a:srgbClr val="C00000"/>
                </a:solidFill>
              </a:rPr>
              <a:t>Os folhetos sobre a greve atacavam a “lei </a:t>
            </a:r>
            <a:r>
              <a:rPr lang="pt-BR" sz="2200" b="1" dirty="0" err="1" smtClean="0">
                <a:solidFill>
                  <a:srgbClr val="C00000"/>
                </a:solidFill>
              </a:rPr>
              <a:t>antigreve</a:t>
            </a:r>
            <a:r>
              <a:rPr lang="pt-BR" sz="2200" b="1" dirty="0" smtClean="0">
                <a:solidFill>
                  <a:srgbClr val="C00000"/>
                </a:solidFill>
              </a:rPr>
              <a:t>” do governo e o FGTS</a:t>
            </a:r>
          </a:p>
          <a:p>
            <a:pPr algn="ctr"/>
            <a:endParaRPr lang="pt-BR" sz="2200" dirty="0">
              <a:solidFill>
                <a:schemeClr val="tx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071538" y="1357298"/>
            <a:ext cx="27831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Dois meses depois...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7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Sindicalismo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500034" y="1214422"/>
            <a:ext cx="807249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Para o Ministro do Trabalho, Jarbas Passarinho, a greve em Osasco foi especialmente ameaçadora. </a:t>
            </a:r>
          </a:p>
        </p:txBody>
      </p:sp>
      <p:sp>
        <p:nvSpPr>
          <p:cNvPr id="8" name="Retângulo 7"/>
          <p:cNvSpPr/>
          <p:nvPr/>
        </p:nvSpPr>
        <p:spPr>
          <a:xfrm>
            <a:off x="428596" y="4857760"/>
            <a:ext cx="450059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  <a:latin typeface="Calibri" pitchFamily="34" charset="0"/>
              </a:rPr>
              <a:t>3º -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O local era São Paulo, o coração industrial do país.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28596" y="3500438"/>
            <a:ext cx="4286280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  <a:latin typeface="Calibri" pitchFamily="34" charset="0"/>
              </a:rPr>
              <a:t>2º -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As exigências e sua liderança eram explicitamente contrárias ao governo. 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428596" y="2143116"/>
            <a:ext cx="807249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  <a:latin typeface="Calibri" pitchFamily="34" charset="0"/>
              </a:rPr>
              <a:t>1º -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Porque o sindicato assumiu a responsabilidade pelo movimento, o que não acontecera em Contagem, podendo esta atitude servir de exemplo para outros sindicatos. </a:t>
            </a:r>
          </a:p>
        </p:txBody>
      </p:sp>
      <p:pic>
        <p:nvPicPr>
          <p:cNvPr id="14" name="Picture 2" descr="http://www.vermelho.org.br/maio_1968/images/greve-osasc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500438"/>
            <a:ext cx="3333750" cy="2447926"/>
          </a:xfrm>
          <a:prstGeom prst="rect">
            <a:avLst/>
          </a:prstGeom>
          <a:ln w="762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5" name="CaixaDeTexto 14"/>
          <p:cNvSpPr txBox="1"/>
          <p:nvPr/>
        </p:nvSpPr>
        <p:spPr>
          <a:xfrm>
            <a:off x="5715008" y="6000768"/>
            <a:ext cx="20457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Greve Osasco – São Paulo</a:t>
            </a:r>
            <a:endParaRPr lang="pt-BR" sz="1200" dirty="0"/>
          </a:p>
        </p:txBody>
      </p:sp>
      <p:sp>
        <p:nvSpPr>
          <p:cNvPr id="16" name="CaixaDeTexto 15"/>
          <p:cNvSpPr txBox="1"/>
          <p:nvPr/>
        </p:nvSpPr>
        <p:spPr>
          <a:xfrm rot="16200000">
            <a:off x="7969959" y="4674511"/>
            <a:ext cx="14205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Foto: www.vermelho.org.br</a:t>
            </a:r>
            <a:endParaRPr lang="pt-BR" sz="8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7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Sindicalismo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12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2214546" y="5715016"/>
            <a:ext cx="4786346" cy="7694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O compromisso de “humanização” de Costa e Silva começara a ser esquecido.</a:t>
            </a:r>
            <a:endParaRPr lang="pt-BR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" name="Texto explicativo em seta para baixo 19"/>
          <p:cNvSpPr/>
          <p:nvPr/>
        </p:nvSpPr>
        <p:spPr>
          <a:xfrm>
            <a:off x="571472" y="1214422"/>
            <a:ext cx="7572428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No segundo dia de greve, o Ministro interveio no sindicato. </a:t>
            </a:r>
          </a:p>
          <a:p>
            <a:pPr algn="ctr"/>
            <a:endParaRPr lang="pt-BR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1" name="Texto explicativo em seta para baixo 20"/>
          <p:cNvSpPr/>
          <p:nvPr/>
        </p:nvSpPr>
        <p:spPr>
          <a:xfrm>
            <a:off x="500034" y="2500306"/>
            <a:ext cx="7643866" cy="114300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t-BR" sz="2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endParaRPr lang="pt-BR" sz="2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endParaRPr lang="pt-BR" sz="2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Seu presidente, ao mesmo tempo estudante e trabalhador, sabendo o que estava por vir, teve que fugir. </a:t>
            </a:r>
          </a:p>
          <a:p>
            <a:pPr algn="just"/>
            <a:endParaRPr lang="pt-BR" sz="2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endParaRPr lang="pt-BR" sz="2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endParaRPr lang="pt-BR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2" name="Texto explicativo em seta para baixo 21"/>
          <p:cNvSpPr/>
          <p:nvPr/>
        </p:nvSpPr>
        <p:spPr>
          <a:xfrm>
            <a:off x="500034" y="3857628"/>
            <a:ext cx="7643866" cy="171451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t-BR" sz="2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endParaRPr lang="pt-BR" sz="2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endParaRPr lang="pt-BR" sz="2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Forças </a:t>
            </a:r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policiais e militares ocuparam a área e houve prisão em massa de trabalhadores, alguns dos quais levados diretamente para sessões de tortura. </a:t>
            </a:r>
          </a:p>
          <a:p>
            <a:pPr algn="just"/>
            <a:endParaRPr lang="pt-BR" sz="2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endParaRPr lang="pt-BR" sz="2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endParaRPr lang="pt-BR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7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Sindicalismo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  <p:bldP spid="21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13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642910" y="1357298"/>
            <a:ext cx="6929486" cy="26776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No decorrer dos anos 60 e 70 o movimento sindical conseguiu recuperar-se lentamente e superar as barreiras impostas pela lei e pela política repressiva do regime autoritário, convertendo-se em um dos atores importantes no processo de ampliação da participação e das demandas pela redemocratização no Brasil.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428860" y="3857628"/>
            <a:ext cx="6500858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Alguma vez você já criticou o movimento sindical, de qualquer área?</a:t>
            </a:r>
          </a:p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Já parou para pensar que você pode não gostar destes movimentos porque traz uma herança da ditadura militar?</a:t>
            </a:r>
          </a:p>
        </p:txBody>
      </p:sp>
      <p:pic>
        <p:nvPicPr>
          <p:cNvPr id="2059" name="Picture 11" descr="C:\Documents and Settings\Administrador\Configurações locais\Temporary Internet Files\Content.IE5\XLS2GFTZ\MCj04115000000[1].wmf"/>
          <p:cNvPicPr>
            <a:picLocks noChangeAspect="1" noChangeArrowheads="1"/>
          </p:cNvPicPr>
          <p:nvPr/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500034" y="4500570"/>
            <a:ext cx="1597025" cy="1841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7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Sindicalismo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42976" y="1071546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00298" y="1857364"/>
            <a:ext cx="61436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100" dirty="0" smtClean="0">
                <a:latin typeface="Calibri" pitchFamily="34" charset="0"/>
              </a:rPr>
              <a:t>Desde o início do golpe, a autonomia dos sindicatos passou a ser controlada pelo governo. </a:t>
            </a:r>
            <a:endParaRPr lang="pt-BR" sz="2100" dirty="0">
              <a:latin typeface="Calibri" pitchFamily="34" charset="0"/>
            </a:endParaRP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14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2500298" y="2571744"/>
            <a:ext cx="61436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100" dirty="0" smtClean="0">
                <a:latin typeface="Calibri" pitchFamily="34" charset="0"/>
              </a:rPr>
              <a:t>Muitos operários insatisfeitos com as medidas e as condições impostas em seus trabalhos começaram a realizar greves pelo país. Muito embora o governo concedesse um pequeno aumento salarial, o que se viu em seguida mostrou a proposta camuflada do governo. </a:t>
            </a:r>
            <a:endParaRPr lang="pt-BR" sz="2100" dirty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500298" y="4572008"/>
            <a:ext cx="58579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100" dirty="0" smtClean="0">
                <a:latin typeface="Calibri" pitchFamily="34" charset="0"/>
              </a:rPr>
              <a:t>Voltou-se a assistir às medidas repressivas. Mas os trabalhadores não cederam, e desempenharam um papel muito importante ao longo do período repressivo, com suas lutas destinadas a reconstruir o estado democrático com plenos direitos aos sindicatos. </a:t>
            </a:r>
            <a:endParaRPr lang="pt-BR" sz="2100" dirty="0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7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Sindicalismo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571472" y="1428736"/>
            <a:ext cx="807249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Após o golpe de Estado em 1964 os militares cuidaram da desativação da Central Geral dos Trabalhadores que fora criada dois anos antes com o objetivo de </a:t>
            </a:r>
            <a:r>
              <a:rPr lang="pt-PT" sz="2400" dirty="0" smtClean="0">
                <a:latin typeface="Calibri" pitchFamily="34" charset="0"/>
              </a:rPr>
              <a:t>orientar, dirigir e coordenar o movimento sindical brasileiro.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71472" y="3143248"/>
            <a:ext cx="807249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As lideranças sindicais </a:t>
            </a:r>
            <a:r>
              <a:rPr lang="pt-PT" sz="2400" dirty="0" smtClean="0">
                <a:solidFill>
                  <a:schemeClr val="tx1"/>
                </a:solidFill>
                <a:latin typeface="Calibri" pitchFamily="34" charset="0"/>
              </a:rPr>
              <a:t>foram cassadas, presas ou exiladas ou, em todo caso, fora reformulado o quadro de lideranças, assim as novas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passaram a ser indicadas pelo Ministério do Trabalho. 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71472" y="4572008"/>
            <a:ext cx="4572000" cy="120032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polícia mantinha o controle das eleições para os sindicatos exigindo “atestado ideológico”.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429132"/>
            <a:ext cx="2990850" cy="2047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7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Sindicalismo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857224" y="1428736"/>
            <a:ext cx="4071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A lei anti-greve nº 4.330 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28596" y="2357430"/>
            <a:ext cx="52149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Em 1º de junho de 1964, o decreto sancionado pelo presidente Castelo Branco detalhou demasiadamente as regras para a realização de greve, que na prática ficaram proibidas. 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14" name="Picture 18" descr="C:\Documents and Settings\Administrador\Configurações locais\Temporary Internet Files\Content.IE5\4TS12DOL\MPj0422237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15900">
            <a:off x="5879612" y="2006015"/>
            <a:ext cx="2780202" cy="2078636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0" name="Retângulo 9"/>
          <p:cNvSpPr/>
          <p:nvPr/>
        </p:nvSpPr>
        <p:spPr>
          <a:xfrm>
            <a:off x="2285984" y="4572008"/>
            <a:ext cx="45720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A lei anti-greve nº 4.330 deu fim à estabilidade no emprego.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7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Sindicalismo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857224" y="1571612"/>
            <a:ext cx="7643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Se a ditadura impedia reuniões públicas, por exemplo, ficava impossível realizar uma simples </a:t>
            </a:r>
            <a:r>
              <a:rPr lang="pt-BR" sz="2400" dirty="0" smtClean="0">
                <a:latin typeface="Calibri" pitchFamily="34" charset="0"/>
              </a:rPr>
              <a:t>assembléia. 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9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928934"/>
            <a:ext cx="1571636" cy="2091273"/>
          </a:xfrm>
          <a:prstGeom prst="rect">
            <a:avLst/>
          </a:prstGeom>
          <a:noFill/>
        </p:spPr>
      </p:pic>
      <p:sp>
        <p:nvSpPr>
          <p:cNvPr id="10" name="CaixaDeTexto 9"/>
          <p:cNvSpPr txBox="1"/>
          <p:nvPr/>
        </p:nvSpPr>
        <p:spPr>
          <a:xfrm flipH="1">
            <a:off x="785786" y="3286124"/>
            <a:ext cx="5286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Será que a lei anti-greve e as demais ações dos militares foram suficientes para calar os trabalhadores insatisfeitos?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7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Sindicalismo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/14</a:t>
            </a:r>
            <a:endParaRPr lang="pt-BR" dirty="0"/>
          </a:p>
        </p:txBody>
      </p:sp>
      <p:pic>
        <p:nvPicPr>
          <p:cNvPr id="9" name="Imagem 8" descr="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714348" y="3000372"/>
            <a:ext cx="7786742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O golpe conseguiu imobilizar os sindicatos com sua política repressiva. Mas as diversas manifestações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e protestos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de outros setores faziam aumentar as tensões com o governo.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643306" y="1785926"/>
            <a:ext cx="1428760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pt-BR" sz="3200" b="1" dirty="0" smtClean="0">
                <a:solidFill>
                  <a:srgbClr val="C00000"/>
                </a:solidFill>
                <a:latin typeface="Gill Sans MT" pitchFamily="34" charset="0"/>
              </a:rPr>
              <a:t>NÃO!</a:t>
            </a:r>
            <a:endParaRPr lang="pt-BR" sz="3200" dirty="0">
              <a:latin typeface="Gill Sans MT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285984" y="4857760"/>
            <a:ext cx="6460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Vamos conhecer um pouco dessas manifestações?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7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Sindicalismo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14" grpId="3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500034" y="1357298"/>
            <a:ext cx="81439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latin typeface="Calibri" pitchFamily="34" charset="0"/>
              </a:rPr>
              <a:t>Em abril de 1968 os metalúrgicos de Contagem, cidade industrial de Minas Gerais, ocuparam sua fábrica formando a primeira grande greve que acontecia no Brasil desde 1964. </a:t>
            </a:r>
          </a:p>
          <a:p>
            <a:pPr algn="just"/>
            <a:endParaRPr lang="pt-BR" sz="24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Os trabalhadores protestavam contra a constante queda do salário real e exigiam um aumento imediato de 25 por cento. </a:t>
            </a:r>
          </a:p>
          <a:p>
            <a:pPr algn="just"/>
            <a:endParaRPr lang="pt-BR" sz="24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Os grevistas elegeram sua própria comissão, sem participação do sindicato. </a:t>
            </a:r>
          </a:p>
          <a:p>
            <a:pPr algn="just"/>
            <a:endParaRPr lang="pt-BR" sz="24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Das conversações realizadas com a empresa resultou uma oferta de 10 por cento de aumento (a deduzir do próximo aumento anual de salários), a qual foi rejeitada.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7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Sindicalismo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571472" y="1214422"/>
            <a:ext cx="800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Outros trabalhadores industriais entraram em greve, formando 15.000 trabalhadores. </a:t>
            </a:r>
          </a:p>
        </p:txBody>
      </p:sp>
      <p:pic>
        <p:nvPicPr>
          <p:cNvPr id="5" name="Picture 2" descr="http://www.vermelho.org.br/maio_1968/images/Greve-Contagem-196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214686"/>
            <a:ext cx="3333750" cy="27241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tângulo 5"/>
          <p:cNvSpPr/>
          <p:nvPr/>
        </p:nvSpPr>
        <p:spPr>
          <a:xfrm>
            <a:off x="571472" y="364331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Os trabalhadores rejeitaram também esta proposta e Contagem foi ocupada pela polícia. As reuniões foram proibidas e os patrões ameaçaram demitir quem não voltasse ao trabalho.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572132" y="6000768"/>
            <a:ext cx="23952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Greve contagem – Minas Gerais</a:t>
            </a:r>
            <a:endParaRPr lang="pt-BR" sz="1200" dirty="0"/>
          </a:p>
        </p:txBody>
      </p:sp>
      <p:sp>
        <p:nvSpPr>
          <p:cNvPr id="9" name="CaixaDeTexto 8"/>
          <p:cNvSpPr txBox="1"/>
          <p:nvPr/>
        </p:nvSpPr>
        <p:spPr>
          <a:xfrm rot="16200000">
            <a:off x="8112835" y="4460197"/>
            <a:ext cx="14205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Foto: www.vermelho.org.br</a:t>
            </a:r>
            <a:endParaRPr lang="pt-BR" sz="8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7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Sindicalismo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71472" y="2071678"/>
            <a:ext cx="78581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O Ministro do Trabalho Jarbas Passarinho, procurando aplicar a política de liberalização de Costa e Silva convenceu os empregadores a não deduzirem o abono do aumento anual. </a:t>
            </a:r>
            <a:endParaRPr lang="pt-BR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571472" y="1500174"/>
            <a:ext cx="8072494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  <a:latin typeface="Calibri" pitchFamily="34" charset="0"/>
              </a:rPr>
              <a:t>A greve fracassou, tanto por causa da repressão do governo quanto pela falta de experiência e organização dos trabalhadores.</a:t>
            </a:r>
            <a:endParaRPr lang="pt-BR" sz="2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28596" y="3643314"/>
            <a:ext cx="82153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O abono salarial de 10 por cento foi concedido em Contagem e, por decisão do Ministro do Trabalho, em todo o Brasil. 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A greve deu ao governo a oportunidade de fazer o que já havia resolvido, isto é, romper com a política salarial de Castelo Branco</a:t>
            </a:r>
            <a:r>
              <a:rPr lang="pt-BR" sz="2400" dirty="0" smtClean="0">
                <a:latin typeface="Calibri" pitchFamily="34" charset="0"/>
              </a:rPr>
              <a:t>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14348" y="3000372"/>
            <a:ext cx="1711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latin typeface="Calibri" pitchFamily="34" charset="0"/>
              </a:rPr>
              <a:t>No entanto:</a:t>
            </a:r>
            <a:endParaRPr lang="pt-BR" sz="2400" b="1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7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Sindicalismo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428596" y="1785926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Um contingente de 800 trabalhadores ativistas irrompeu em um comício de Primeiro de Maio promovido por líderes sindicais nomeados pelo governo.</a:t>
            </a:r>
          </a:p>
          <a:p>
            <a:pPr algn="just"/>
            <a:endParaRPr lang="pt-BR" sz="24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Escorraçaram do palanque os locutores e personalidades oficiais como o governador Abreu Sodré.</a:t>
            </a:r>
          </a:p>
          <a:p>
            <a:pPr algn="just"/>
            <a:endParaRPr lang="pt-BR" sz="24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Fizeram seus próprios discursos atacando a política econômica do governo. </a:t>
            </a:r>
          </a:p>
          <a:p>
            <a:pPr algn="just"/>
            <a:endParaRPr lang="pt-BR" sz="24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Terminaram com uma marcha que culminou em um protesto em frente à filial paulista do Citibank.</a:t>
            </a:r>
          </a:p>
        </p:txBody>
      </p:sp>
      <p:sp>
        <p:nvSpPr>
          <p:cNvPr id="9" name="Retângulo 8"/>
          <p:cNvSpPr/>
          <p:nvPr/>
        </p:nvSpPr>
        <p:spPr>
          <a:xfrm>
            <a:off x="500034" y="1142984"/>
            <a:ext cx="3299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As Greves em São Paulo 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7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Sindicalismo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2951</TotalTime>
  <Words>1188</Words>
  <Application>Microsoft Office PowerPoint</Application>
  <PresentationFormat>Apresentação na tela (4:3)</PresentationFormat>
  <Paragraphs>119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GEO</cp:lastModifiedBy>
  <cp:revision>341</cp:revision>
  <dcterms:created xsi:type="dcterms:W3CDTF">2009-05-14T20:59:51Z</dcterms:created>
  <dcterms:modified xsi:type="dcterms:W3CDTF">2009-06-29T00:20:13Z</dcterms:modified>
</cp:coreProperties>
</file>