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handoutMasterIdLst>
    <p:handoutMasterId r:id="rId15"/>
  </p:handoutMasterIdLst>
  <p:sldIdLst>
    <p:sldId id="258" r:id="rId2"/>
    <p:sldId id="259" r:id="rId3"/>
    <p:sldId id="260" r:id="rId4"/>
    <p:sldId id="279" r:id="rId5"/>
    <p:sldId id="278" r:id="rId6"/>
    <p:sldId id="276" r:id="rId7"/>
    <p:sldId id="273" r:id="rId8"/>
    <p:sldId id="261" r:id="rId9"/>
    <p:sldId id="270" r:id="rId10"/>
    <p:sldId id="272" r:id="rId11"/>
    <p:sldId id="269" r:id="rId12"/>
    <p:sldId id="268" r:id="rId1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ED6D03"/>
    <a:srgbClr val="FF0066"/>
    <a:srgbClr val="CC00CC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8" autoAdjust="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1603F-566E-4B0A-94E3-1938CFEFC072}" type="datetimeFigureOut">
              <a:rPr lang="pt-BR" smtClean="0"/>
              <a:pPr/>
              <a:t>29/6/2009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8FBD1-738E-4AF3-99F1-6CC739B6D8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B4713-4D87-4DB1-97C6-505AEE12DC09}" type="datetimeFigureOut">
              <a:rPr lang="pt-BR" smtClean="0"/>
              <a:pPr/>
              <a:t>29/6/2009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F79AF-378D-49A1-9133-09C0C320240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F79AF-378D-49A1-9133-09C0C320240E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Títu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ço Reservado para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62A16A-D185-4B48-A8CD-5DA57B0E2C39}" type="datetime1">
              <a:rPr lang="pt-BR" smtClean="0"/>
              <a:pPr>
                <a:defRPr/>
              </a:pPr>
              <a:t>29/6/2009</a:t>
            </a:fld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2E3DC8-423D-4111-8941-38EFD054DAC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A55F0F-30D7-4AD8-968F-90602E59EEA6}" type="datetime1">
              <a:rPr lang="pt-BR" smtClean="0"/>
              <a:pPr>
                <a:defRPr/>
              </a:pPr>
              <a:t>29/6/2009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7F833-A429-49B8-AEAF-080EEB237D2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597FC2-EC9C-4003-8C54-1E527C52544E}" type="datetime1">
              <a:rPr lang="pt-BR" smtClean="0"/>
              <a:pPr>
                <a:defRPr/>
              </a:pPr>
              <a:t>29/6/2009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300654-27EE-4D54-B15E-DA7EA2F9C4E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DFEE0245-91DF-4C85-AD9D-CB3EAD1DBDEB}" type="datetime1">
              <a:rPr lang="pt-BR" smtClean="0"/>
              <a:pPr>
                <a:defRPr/>
              </a:pPr>
              <a:t>29/6/2009</a:t>
            </a:fld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1704C48-8926-4CBC-ADDD-BB48FA6255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Espaço Reservado para Rodapé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7B5B98-9A8F-4B7F-8D27-22825B2183F6}" type="datetime1">
              <a:rPr lang="pt-BR" smtClean="0"/>
              <a:pPr>
                <a:defRPr/>
              </a:pPr>
              <a:t>29/6/2009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241C8-D059-407A-BD31-5A9F8CE3F88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FF481C-812C-4182-929E-3AD4F4F3CFD4}" type="datetime1">
              <a:rPr lang="pt-BR" smtClean="0"/>
              <a:pPr>
                <a:defRPr/>
              </a:pPr>
              <a:t>29/6/2009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3673D-6A3D-4E79-99F1-F619AA439E4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F45EE-7F30-416E-8BCA-E1154C37056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EAADD2-83D5-4F68-ABE4-DBC9BA9EF67A}" type="datetime1">
              <a:rPr lang="pt-BR" smtClean="0"/>
              <a:pPr>
                <a:defRPr/>
              </a:pPr>
              <a:t>29/6/2009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2" name="Espaço Reservado para Conteúd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4" name="Espaço Reservado para Conteúd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27277F-3B70-4E30-AAD6-EFBE2CFC35C0}" type="datetime1">
              <a:rPr lang="pt-BR" smtClean="0"/>
              <a:pPr>
                <a:defRPr/>
              </a:pPr>
              <a:t>29/6/2009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1C0330-1A9A-4538-9E98-2CDB1AC954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56F3A6-AF8C-4BE6-9059-4E9BAFD4FAD2}" type="datetime1">
              <a:rPr lang="pt-BR" smtClean="0"/>
              <a:pPr>
                <a:defRPr/>
              </a:pPr>
              <a:t>29/6/2009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ço Reservado para Conteúd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1" name="Títu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F1270479-A53A-4728-B069-1710156BEC98}" type="datetime1">
              <a:rPr lang="pt-BR" smtClean="0"/>
              <a:pPr>
                <a:defRPr/>
              </a:pPr>
              <a:t>29/6/2009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F69B2B3-798A-4371-9138-A0006428FFE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4BADCB-35B1-4DBD-8416-60BEFA2DC6AD}" type="datetime1">
              <a:rPr lang="pt-BR" smtClean="0"/>
              <a:pPr>
                <a:defRPr/>
              </a:pPr>
              <a:t>29/6/2009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0B8E41-6238-4177-8AB0-1EADC0918D5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5C247E8-0C3B-4E89-A17C-02907ACC231C}" type="datetime1">
              <a:rPr lang="pt-BR" smtClean="0"/>
              <a:pPr>
                <a:defRPr/>
              </a:pPr>
              <a:t>29/6/2009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104B705-FB4A-44AE-98CD-3073F7BF0B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push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6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400" b="1" dirty="0" smtClean="0">
                <a:latin typeface="Calibri" pitchFamily="34" charset="0"/>
              </a:rPr>
              <a:t>A Igreja Católica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052" name="CaixaDeTexto 9"/>
          <p:cNvSpPr txBox="1">
            <a:spLocks noChangeArrowheads="1"/>
          </p:cNvSpPr>
          <p:nvPr/>
        </p:nvSpPr>
        <p:spPr bwMode="auto">
          <a:xfrm>
            <a:off x="2786050" y="3143248"/>
            <a:ext cx="592935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Identificar o papel da Igreja Católica no contexto autoritário.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2053" name="CaixaDeTexto 10"/>
          <p:cNvSpPr txBox="1">
            <a:spLocks noChangeArrowheads="1"/>
          </p:cNvSpPr>
          <p:nvPr/>
        </p:nvSpPr>
        <p:spPr bwMode="auto">
          <a:xfrm>
            <a:off x="1500166" y="1571612"/>
            <a:ext cx="22812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Objetivo </a:t>
            </a:r>
            <a:r>
              <a:rPr lang="pt-BR" sz="2400" b="1" dirty="0">
                <a:solidFill>
                  <a:srgbClr val="C00000"/>
                </a:solidFill>
                <a:latin typeface="Calibri" pitchFamily="34" charset="0"/>
              </a:rPr>
              <a:t>da aula</a:t>
            </a:r>
          </a:p>
        </p:txBody>
      </p:sp>
      <p:pic>
        <p:nvPicPr>
          <p:cNvPr id="2059" name="Picture 11" descr="C:\Documents and Settings\Administrador\Configurações locais\Temporary Internet Files\Content.IE5\JHDW83QR\MCj03259220000[1].wmf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02070" y="2643182"/>
            <a:ext cx="2152966" cy="197007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</a:t>
            </a:fld>
            <a:r>
              <a:rPr lang="pt-BR" dirty="0" smtClean="0"/>
              <a:t>/12</a:t>
            </a:r>
            <a:endParaRPr lang="pt-BR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10</a:t>
            </a:fld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1428728" y="2786058"/>
            <a:ext cx="5786478" cy="30469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 Em setembro, bandidos não identificados sequestraram Dom Adriano Hypólito, bispo de Nova Iguaçu - Rio de Janeiro, espancaram-no, despiram-no e o lançaram à beira da estrada. Para dar mais ênfase à sua mensagem, os sequestradores dirigiram o carro até a sede da CNBB, onde o explodiram.</a:t>
            </a:r>
            <a:endParaRPr lang="pt-BR" sz="2400" b="1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785786" y="1500174"/>
            <a:ext cx="75724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1" dirty="0" smtClean="0">
                <a:solidFill>
                  <a:srgbClr val="FF0000"/>
                </a:solidFill>
                <a:latin typeface="Calibri" pitchFamily="34" charset="0"/>
              </a:rPr>
              <a:t>No ano de 1976</a:t>
            </a:r>
            <a:r>
              <a:rPr lang="pt-BR" sz="2400" dirty="0" smtClean="0">
                <a:latin typeface="Calibri" pitchFamily="34" charset="0"/>
              </a:rPr>
              <a:t>, outro surto de violência direta se dirigiu contra o clero.</a:t>
            </a:r>
            <a:endParaRPr lang="pt-BR" sz="2400" b="1" dirty="0">
              <a:latin typeface="Calibri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6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400" b="1" dirty="0" smtClean="0">
                <a:latin typeface="Calibri" pitchFamily="34" charset="0"/>
              </a:rPr>
              <a:t>A Igreja Católica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11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714348" y="3714752"/>
            <a:ext cx="7715304" cy="26776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Nessa evolução e transformação da igreja católica brasileira, esta era a única instituição que podia elevar a voz contra o regime militar e ao mesmo tempo mobilizar seus membros espalhados por todo o país. Era também considerada a Igreja Católica mais progressista do mundo, reputação que conquistou como defensora dos direitos humanos e das reformas radicais para ajudar os pobres. 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2" name="Texto explicativo em seta para baixo 11"/>
          <p:cNvSpPr/>
          <p:nvPr/>
        </p:nvSpPr>
        <p:spPr>
          <a:xfrm>
            <a:off x="928662" y="1428736"/>
            <a:ext cx="7286676" cy="178595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A Igreja fizera uma “opção pelos pobres”, isto é, adotou uma orientação deliberadamente voltada para os que se encontravam no plano mais baixo da escala social.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6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400" b="1" dirty="0" smtClean="0">
                <a:latin typeface="Calibri" pitchFamily="34" charset="0"/>
              </a:rPr>
              <a:t>A Igreja Católica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142976" y="1214422"/>
            <a:ext cx="38906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Chegamos ao final desta aula.</a:t>
            </a:r>
          </a:p>
          <a:p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Guarde na memória!</a:t>
            </a:r>
            <a:endParaRPr lang="pt-BR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500298" y="2500306"/>
            <a:ext cx="621510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000" dirty="0" smtClean="0">
                <a:latin typeface="Calibri" pitchFamily="34" charset="0"/>
              </a:rPr>
              <a:t>A Igreja Católica, com toda a sua importância e grandeza no país, mudou sua postura de apoio ao golpe, logo quando notou as ações do governo, levando consigo seus fiéis, os quais aumentaram ainda mais em número e em papel engajado com a criação das </a:t>
            </a:r>
            <a:r>
              <a:rPr lang="pt-BR" sz="2000" dirty="0" err="1" smtClean="0">
                <a:latin typeface="Calibri" pitchFamily="34" charset="0"/>
              </a:rPr>
              <a:t>CEBs</a:t>
            </a:r>
            <a:r>
              <a:rPr lang="pt-BR" sz="2000" dirty="0" smtClean="0">
                <a:latin typeface="Calibri" pitchFamily="34" charset="0"/>
              </a:rPr>
              <a:t>. </a:t>
            </a:r>
            <a:endParaRPr lang="pt-BR" sz="2000" dirty="0">
              <a:latin typeface="Calibri" pitchFamily="34" charset="0"/>
            </a:endParaRPr>
          </a:p>
        </p:txBody>
      </p:sp>
      <p:pic>
        <p:nvPicPr>
          <p:cNvPr id="21509" name="Picture 5" descr="C:\Documents and Settings\Administrador\Configurações locais\Temporary Internet Files\Content.IE5\W9MBCLYJ\MCj008897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928934"/>
            <a:ext cx="1857388" cy="2384973"/>
          </a:xfrm>
          <a:prstGeom prst="rect">
            <a:avLst/>
          </a:prstGeom>
          <a:noFill/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12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2500298" y="4143380"/>
            <a:ext cx="621510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000" dirty="0" smtClean="0">
                <a:latin typeface="Calibri" pitchFamily="34" charset="0"/>
              </a:rPr>
              <a:t> A Igreja lutava abertamente contra a supressão dos direitos democráticos, defendo em especial os mais pobres. Em represália a tudo isso, não podia ser mais violenta a resposta dada pelo governo nos diversos acontecimentos implicando membros e seguidores da instituição.</a:t>
            </a:r>
            <a:endParaRPr lang="pt-BR" sz="2000" dirty="0">
              <a:latin typeface="Calibri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6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400" b="1" dirty="0" smtClean="0">
                <a:latin typeface="Calibri" pitchFamily="34" charset="0"/>
              </a:rPr>
              <a:t>A Igreja Católica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2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214282" y="1428736"/>
            <a:ext cx="58579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rgbClr val="C00000"/>
                </a:solidFill>
                <a:latin typeface="Calibri" pitchFamily="34" charset="0"/>
              </a:rPr>
              <a:t>A Marcha da Família com Deus pela Liberdade”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214282" y="1928802"/>
            <a:ext cx="550072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Algumas semanas prévias ao golpe de Estado, a Igreja, temerosa do "perigo comunista" apóia a Campanha da Mulher pela Democracia - CAMDE na organização do movimento “</a:t>
            </a:r>
            <a:r>
              <a:rPr lang="pt-BR" sz="2200" b="1" dirty="0" smtClean="0">
                <a:latin typeface="Calibri" pitchFamily="34" charset="0"/>
              </a:rPr>
              <a:t>A Marcha da Família com Deus pela Liberdade”, </a:t>
            </a:r>
            <a:r>
              <a:rPr lang="pt-BR" sz="2200" dirty="0" smtClean="0">
                <a:latin typeface="Calibri" pitchFamily="34" charset="0"/>
              </a:rPr>
              <a:t>em resposta aos comícios de Goulart. 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5929322" y="3929066"/>
            <a:ext cx="2571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dirty="0" smtClean="0"/>
              <a:t>Marcha da Família com Deus pela Liberdade, no Rio de Janeiro</a:t>
            </a:r>
            <a:endParaRPr lang="pt-BR" sz="1200" dirty="0">
              <a:latin typeface="Calibri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 rot="16200000">
            <a:off x="7715839" y="2509622"/>
            <a:ext cx="2071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 smtClean="0">
                <a:latin typeface="Calibri" pitchFamily="34" charset="0"/>
              </a:rPr>
              <a:t>Foto: </a:t>
            </a:r>
            <a:r>
              <a:rPr lang="pt-BR" sz="800" dirty="0" smtClean="0"/>
              <a:t>CPDOC/FGV/ R251 Fatos e Fotos Gente, vol.04, n.167/167, abr 1964</a:t>
            </a:r>
            <a:endParaRPr lang="pt-BR" sz="800" dirty="0">
              <a:latin typeface="Calibri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214282" y="4214818"/>
            <a:ext cx="807249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Após o golpe de Estado quando a repressão </a:t>
            </a:r>
          </a:p>
          <a:p>
            <a:pPr algn="just"/>
            <a:r>
              <a:rPr lang="pt-BR" sz="2200" dirty="0" smtClean="0">
                <a:latin typeface="Calibri" pitchFamily="34" charset="0"/>
              </a:rPr>
              <a:t>se impôs, a Igreja Católica representou o único centro de oposição institucional. Após dezembro de 1968, as lutas decorreram dos esforços que a Igreja fazia para defender os membros do clero ou do laicato em desavença com as forças de segurança.</a:t>
            </a:r>
            <a:endParaRPr lang="pt-BR" sz="2200" dirty="0">
              <a:latin typeface="Calibri" pitchFamily="34" charset="0"/>
            </a:endParaRPr>
          </a:p>
        </p:txBody>
      </p:sp>
      <p:pic>
        <p:nvPicPr>
          <p:cNvPr id="12290" name="Picture 2" descr="http://www.cpdoc.fgv.br/nav_jgoulart/fotos/Modulo7/R_251_vol4_167_168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1643050"/>
            <a:ext cx="2837051" cy="2318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CaixaDeTexto 9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6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400" b="1" dirty="0" smtClean="0">
                <a:latin typeface="Calibri" pitchFamily="34" charset="0"/>
              </a:rPr>
              <a:t>A Igreja Católica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3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28596" y="3857628"/>
            <a:ext cx="107157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endParaRPr lang="pt-BR" sz="2600" dirty="0" smtClean="0">
              <a:latin typeface="Calibri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571604" y="2000240"/>
            <a:ext cx="7072362" cy="193899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000" dirty="0" smtClean="0">
                <a:latin typeface="Calibri" pitchFamily="34" charset="0"/>
              </a:rPr>
              <a:t>Na </a:t>
            </a:r>
            <a:r>
              <a:rPr lang="pt-BR" sz="2000" b="1" dirty="0" smtClean="0">
                <a:latin typeface="Calibri" pitchFamily="34" charset="0"/>
              </a:rPr>
              <a:t>região amazônica</a:t>
            </a:r>
            <a:r>
              <a:rPr lang="pt-BR" sz="2000" dirty="0" smtClean="0">
                <a:latin typeface="Calibri" pitchFamily="34" charset="0"/>
              </a:rPr>
              <a:t>, onde havia a construção da Rodovia Transamazônica, a criação de gado em larga escala promovida pelo governo e as promessas de distribuição de terras que resultaram em uma guerra aberta. O clero tomava partido dos posseiros e dos pequenos agricultores que vinham sendo pressionados muitas vezes com violência. </a:t>
            </a:r>
            <a:endParaRPr lang="pt-BR" sz="2000" dirty="0">
              <a:latin typeface="Calibri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4214810" y="4357694"/>
            <a:ext cx="4357718" cy="132343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000" dirty="0" smtClean="0">
                <a:solidFill>
                  <a:schemeClr val="tx1"/>
                </a:solidFill>
                <a:latin typeface="Calibri" pitchFamily="34" charset="0"/>
              </a:rPr>
              <a:t>O clero, que nunca fizera política, ficava cada vez mais indignado, e persuadia os bispos de que estavam sendo praticadas graves injustiças sociais. </a:t>
            </a:r>
            <a:endParaRPr lang="pt-BR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 rot="15884263">
            <a:off x="-501785" y="4859449"/>
            <a:ext cx="20762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 smtClean="0">
                <a:latin typeface="Calibri" pitchFamily="34" charset="0"/>
              </a:rPr>
              <a:t>Foto: </a:t>
            </a:r>
            <a:r>
              <a:rPr lang="pt-BR" sz="800" dirty="0" err="1" smtClean="0"/>
              <a:t>n.i.</a:t>
            </a:r>
            <a:r>
              <a:rPr lang="pt-BR" sz="800" dirty="0" smtClean="0"/>
              <a:t>uol.com.</a:t>
            </a:r>
            <a:r>
              <a:rPr lang="pt-BR" sz="800" dirty="0" err="1" smtClean="0"/>
              <a:t>br</a:t>
            </a:r>
            <a:r>
              <a:rPr lang="pt-BR" sz="800" dirty="0" smtClean="0"/>
              <a:t>/</a:t>
            </a:r>
            <a:r>
              <a:rPr lang="pt-BR" sz="800" dirty="0" err="1" smtClean="0"/>
              <a:t>ultnot</a:t>
            </a:r>
            <a:r>
              <a:rPr lang="pt-BR" sz="800" dirty="0" smtClean="0"/>
              <a:t>/0903/medici.jpg</a:t>
            </a:r>
            <a:endParaRPr lang="pt-BR" sz="800" dirty="0">
              <a:latin typeface="Calibri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 rot="21323134">
            <a:off x="592459" y="5838347"/>
            <a:ext cx="30920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dirty="0" smtClean="0"/>
              <a:t>Presidente Médici inaugura Pedra </a:t>
            </a:r>
          </a:p>
          <a:p>
            <a:pPr algn="ctr"/>
            <a:r>
              <a:rPr lang="pt-BR" sz="1200" dirty="0" smtClean="0"/>
              <a:t>Fundamental da rodovia Transamazônica, </a:t>
            </a:r>
          </a:p>
          <a:p>
            <a:pPr algn="ctr"/>
            <a:r>
              <a:rPr lang="pt-BR" sz="1200" dirty="0" smtClean="0"/>
              <a:t>em Altamira, Pará, em 1970</a:t>
            </a:r>
            <a:endParaRPr lang="pt-BR" sz="1200" dirty="0">
              <a:latin typeface="Calibri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500034" y="1142984"/>
            <a:ext cx="77153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200" dirty="0" smtClean="0">
                <a:latin typeface="Calibri" pitchFamily="34" charset="0"/>
              </a:rPr>
              <a:t>A radicalização do pensamento do clero católico desenvolveu-se em três regiões do país: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15" name="Texto explicativo em seta para a direita 14"/>
          <p:cNvSpPr/>
          <p:nvPr/>
        </p:nvSpPr>
        <p:spPr>
          <a:xfrm>
            <a:off x="642910" y="2500306"/>
            <a:ext cx="714380" cy="857256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1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11270" name="Picture 6" descr="Folha Image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071942"/>
            <a:ext cx="2791053" cy="1800229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6" name="CaixaDeTexto 15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6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400" b="1" dirty="0" smtClean="0">
                <a:latin typeface="Calibri" pitchFamily="34" charset="0"/>
              </a:rPr>
              <a:t>A Igreja Católica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9" grpId="0"/>
      <p:bldP spid="12" grpId="0"/>
      <p:bldP spid="15" grpId="0" animBg="1"/>
      <p:bldP spid="1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4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28596" y="3857628"/>
            <a:ext cx="107157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endParaRPr lang="pt-BR" sz="2600" dirty="0" smtClean="0">
              <a:latin typeface="Calibri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357290" y="1571612"/>
            <a:ext cx="7072362" cy="178510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Na </a:t>
            </a:r>
            <a:r>
              <a:rPr lang="pt-BR" sz="2200" b="1" dirty="0" smtClean="0">
                <a:latin typeface="Calibri" pitchFamily="34" charset="0"/>
              </a:rPr>
              <a:t>região Nordeste</a:t>
            </a:r>
            <a:r>
              <a:rPr lang="pt-BR" sz="2200" dirty="0" smtClean="0">
                <a:latin typeface="Calibri" pitchFamily="34" charset="0"/>
              </a:rPr>
              <a:t>, onde a injustiça social vinha de uma estrutura econômica velha de séculos e que perpetuara as mais brutais desigualdades sócio-econômicas do Brasil. Os bispos, como os da Amazônia, denunciaram a totalidade do sistema econômico como injusto.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1357290" y="3643314"/>
            <a:ext cx="5286412" cy="212365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Em </a:t>
            </a:r>
            <a:r>
              <a:rPr lang="pt-BR" sz="2200" b="1" dirty="0" smtClean="0">
                <a:latin typeface="Calibri" pitchFamily="34" charset="0"/>
              </a:rPr>
              <a:t>São Paulo</a:t>
            </a:r>
            <a:r>
              <a:rPr lang="pt-BR" sz="2200" dirty="0" smtClean="0">
                <a:latin typeface="Calibri" pitchFamily="34" charset="0"/>
              </a:rPr>
              <a:t>, onde o arcebispo Dom Paulo Evaristo Arns, estava denunciando a repressão que atingira ativistas da Igreja, organizadores sindicais, estudantes e jornalistas com violência maior do que em qualquer outro lugar.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15" name="Texto explicativo em seta para a direita 14"/>
          <p:cNvSpPr/>
          <p:nvPr/>
        </p:nvSpPr>
        <p:spPr>
          <a:xfrm>
            <a:off x="428596" y="2071678"/>
            <a:ext cx="714380" cy="857256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2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6" name="Texto explicativo em seta para a direita 15"/>
          <p:cNvSpPr/>
          <p:nvPr/>
        </p:nvSpPr>
        <p:spPr>
          <a:xfrm>
            <a:off x="428596" y="4000504"/>
            <a:ext cx="714380" cy="857256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3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17" name="Picture 2" descr="http://stat.correioweb.com.br/cw/EDICAO_20070416/fotos/a4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3429000"/>
            <a:ext cx="1752600" cy="23431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8" name="CaixaDeTexto 17"/>
          <p:cNvSpPr txBox="1"/>
          <p:nvPr/>
        </p:nvSpPr>
        <p:spPr>
          <a:xfrm rot="16200000">
            <a:off x="8047008" y="4454586"/>
            <a:ext cx="140936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 smtClean="0">
                <a:latin typeface="Calibri" pitchFamily="34" charset="0"/>
              </a:rPr>
              <a:t>Foto: Arquivo/O Cruzeiro/EM</a:t>
            </a:r>
            <a:endParaRPr lang="pt-BR" sz="800" dirty="0">
              <a:latin typeface="Calibri" pitchFamily="34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6858016" y="5786454"/>
            <a:ext cx="1712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dirty="0" smtClean="0">
                <a:latin typeface="Calibri" pitchFamily="34" charset="0"/>
              </a:rPr>
              <a:t>Dom Paulo Evaristo Arns</a:t>
            </a:r>
            <a:endParaRPr lang="pt-BR" sz="1200" dirty="0">
              <a:latin typeface="Calibri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6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400" b="1" dirty="0" smtClean="0">
                <a:latin typeface="Calibri" pitchFamily="34" charset="0"/>
              </a:rPr>
              <a:t>A Igreja Católica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100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6" grpId="0" animBg="1"/>
      <p:bldP spid="1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5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28596" y="3857628"/>
            <a:ext cx="107157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endParaRPr lang="pt-BR" sz="2600" dirty="0" smtClean="0">
              <a:latin typeface="Calibri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3071802" y="1285860"/>
            <a:ext cx="5572164" cy="17081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100" dirty="0" smtClean="0">
                <a:latin typeface="Calibri" pitchFamily="34" charset="0"/>
              </a:rPr>
              <a:t>Dom Helder Câmara, arcebispo de Olinda e Recife, conseguiu que o clero moderado por conta das políticas repressivas do governo apoiassem uma posição agressivamente </a:t>
            </a:r>
            <a:r>
              <a:rPr lang="pt-BR" sz="2100" dirty="0" err="1" smtClean="0">
                <a:latin typeface="Calibri" pitchFamily="34" charset="0"/>
              </a:rPr>
              <a:t>antigovernamental</a:t>
            </a:r>
            <a:r>
              <a:rPr lang="pt-BR" sz="2100" dirty="0" smtClean="0">
                <a:latin typeface="Calibri" pitchFamily="34" charset="0"/>
              </a:rPr>
              <a:t>.</a:t>
            </a:r>
            <a:endParaRPr lang="pt-BR" sz="2100" dirty="0">
              <a:latin typeface="Calibri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500034" y="5072074"/>
            <a:ext cx="8143932" cy="138499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100" dirty="0" smtClean="0">
                <a:solidFill>
                  <a:schemeClr val="tx1"/>
                </a:solidFill>
                <a:latin typeface="Calibri" pitchFamily="34" charset="0"/>
              </a:rPr>
              <a:t>Os militares de linha-dura acusavam o clero de ajudar os revolucionários armados e em 1969 armaram uma emboscada policial, sete frades dominicanos foram presos torturados e acusados de lhe terem dado ajuda. A CNBB rejeitou a acusação. </a:t>
            </a:r>
            <a:endParaRPr lang="pt-BR" sz="2100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28674" name="Picture 2" descr="http://empauta.org/wp-content/uploads/2009/02/070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285860"/>
            <a:ext cx="2286000" cy="30194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5" name="Retângulo 14"/>
          <p:cNvSpPr/>
          <p:nvPr/>
        </p:nvSpPr>
        <p:spPr>
          <a:xfrm>
            <a:off x="285720" y="4286256"/>
            <a:ext cx="25715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200" dirty="0" smtClean="0"/>
              <a:t>Dom Helder Câmara representava </a:t>
            </a:r>
          </a:p>
          <a:p>
            <a:pPr algn="ctr"/>
            <a:r>
              <a:rPr lang="pt-BR" sz="1200" dirty="0" smtClean="0"/>
              <a:t>a ala “progressista” da igreja.</a:t>
            </a:r>
            <a:endParaRPr lang="pt-BR" sz="1200" dirty="0"/>
          </a:p>
        </p:txBody>
      </p:sp>
      <p:sp>
        <p:nvSpPr>
          <p:cNvPr id="16" name="CaixaDeTexto 15"/>
          <p:cNvSpPr txBox="1"/>
          <p:nvPr/>
        </p:nvSpPr>
        <p:spPr>
          <a:xfrm rot="16200000">
            <a:off x="-443590" y="2800988"/>
            <a:ext cx="15311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 smtClean="0"/>
              <a:t>Foto: Centenário Dom Helder</a:t>
            </a:r>
            <a:endParaRPr lang="pt-BR" sz="800" dirty="0"/>
          </a:p>
        </p:txBody>
      </p:sp>
      <p:sp>
        <p:nvSpPr>
          <p:cNvPr id="17" name="Retângulo 16"/>
          <p:cNvSpPr/>
          <p:nvPr/>
        </p:nvSpPr>
        <p:spPr>
          <a:xfrm>
            <a:off x="3071802" y="3143248"/>
            <a:ext cx="5572164" cy="1384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100" dirty="0" smtClean="0">
                <a:latin typeface="Calibri" pitchFamily="34" charset="0"/>
              </a:rPr>
              <a:t>Em julho de 1968 a Conferência Nacional dos Bispos do Brasil - CNBB divulgou um documento de trabalho denunciando a doutrina da “Segurança Nacional” como “fascista”. </a:t>
            </a:r>
            <a:endParaRPr lang="pt-BR" sz="2100" dirty="0">
              <a:latin typeface="Calibri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6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400" b="1" dirty="0" smtClean="0">
                <a:latin typeface="Calibri" pitchFamily="34" charset="0"/>
              </a:rPr>
              <a:t>A Igreja Católica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6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500034" y="1785926"/>
            <a:ext cx="7643866" cy="769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200" dirty="0" smtClean="0">
                <a:latin typeface="Calibri" pitchFamily="34" charset="0"/>
              </a:rPr>
              <a:t>Em1969 a violência aumentou contra os religiosos. A polícia fazia batidas regularmente em conventos e escolas.  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714348" y="1285860"/>
            <a:ext cx="471490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</a:rPr>
              <a:t>A violência política contra a Igreja</a:t>
            </a:r>
            <a:endParaRPr kumimoji="0" lang="pt-BR" sz="2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500034" y="2643182"/>
            <a:ext cx="80010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BR" sz="2200" dirty="0" smtClean="0">
                <a:latin typeface="Calibri" pitchFamily="34" charset="0"/>
              </a:rPr>
              <a:t>Prisões periódicas de padres alternavam-se com denúncias dos bispos progressistas sobre atos de tortura praticados pelo governo.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857224" y="4857760"/>
            <a:ext cx="7215238" cy="14465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200" dirty="0" smtClean="0">
                <a:solidFill>
                  <a:schemeClr val="tx1"/>
                </a:solidFill>
                <a:latin typeface="Calibri" pitchFamily="34" charset="0"/>
              </a:rPr>
              <a:t>Ativistas católicos mobilizavam seus contatos no exterior – no Vaticano, no seio do clero e do laicato da Europa e dos Estados Unidos, e de outros ativistas dos direitos humanos, gerando assim protestos na imprensa estrangeira.</a:t>
            </a:r>
            <a:endParaRPr lang="pt-BR" sz="2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500034" y="3571876"/>
            <a:ext cx="800105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dirty="0" smtClean="0">
                <a:latin typeface="Calibri" pitchFamily="34" charset="0"/>
              </a:rPr>
              <a:t>A Igreja tornou-se o opositora do estado autoritário brasileiro. Passou a defender agressivamente sacerdotes e leigos contra a tortura.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6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400" b="1" dirty="0" smtClean="0">
                <a:latin typeface="Calibri" pitchFamily="34" charset="0"/>
              </a:rPr>
              <a:t>A Igreja Católica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  <p:pic>
        <p:nvPicPr>
          <p:cNvPr id="9" name="Imagem 8" descr="b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7237" y="3424237"/>
            <a:ext cx="9525" cy="9525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500034" y="1928802"/>
            <a:ext cx="8072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A igreja estava organizada internamente. Um exemplo são as Comunidades Eclesiais de Base – </a:t>
            </a:r>
            <a:r>
              <a:rPr lang="pt-BR" sz="2400" dirty="0" err="1" smtClean="0">
                <a:latin typeface="Calibri" pitchFamily="34" charset="0"/>
              </a:rPr>
              <a:t>CEBs</a:t>
            </a:r>
            <a:r>
              <a:rPr lang="pt-BR" sz="2400" dirty="0" smtClean="0">
                <a:latin typeface="Calibri" pitchFamily="34" charset="0"/>
              </a:rPr>
              <a:t>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785786" y="3643314"/>
            <a:ext cx="4357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 smtClean="0">
                <a:latin typeface="Calibri" pitchFamily="34" charset="0"/>
              </a:rPr>
              <a:t>Você tem conhecimento do papel representado pelas </a:t>
            </a:r>
            <a:r>
              <a:rPr lang="pt-BR" sz="2400" b="1" dirty="0" err="1" smtClean="0">
                <a:latin typeface="Calibri" pitchFamily="34" charset="0"/>
              </a:rPr>
              <a:t>CEBs</a:t>
            </a:r>
            <a:r>
              <a:rPr lang="pt-BR" sz="2400" b="1" dirty="0" smtClean="0">
                <a:latin typeface="Calibri" pitchFamily="34" charset="0"/>
              </a:rPr>
              <a:t>?</a:t>
            </a:r>
            <a:endParaRPr lang="pt-BR" sz="2400" b="1" dirty="0">
              <a:latin typeface="Calibri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6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400" b="1" dirty="0" smtClean="0">
                <a:latin typeface="Calibri" pitchFamily="34" charset="0"/>
              </a:rPr>
              <a:t>A Igreja Católica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12" name="Picture 2" descr="C:\Documents and Settings\Administrador\Configurações locais\Temporary Internet Files\Content.IE5\IXP7CMAL\MCj0371076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2928934"/>
            <a:ext cx="1717990" cy="2286016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8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15" name="Retângulo 14"/>
          <p:cNvSpPr/>
          <p:nvPr/>
        </p:nvSpPr>
        <p:spPr>
          <a:xfrm>
            <a:off x="642910" y="1428736"/>
            <a:ext cx="7786742" cy="14465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200" dirty="0" smtClean="0">
                <a:solidFill>
                  <a:schemeClr val="tx1"/>
                </a:solidFill>
                <a:latin typeface="Calibri" pitchFamily="34" charset="0"/>
              </a:rPr>
              <a:t>As Comunidades Eclesiais de Base - </a:t>
            </a:r>
            <a:r>
              <a:rPr lang="pt-BR" sz="2200" dirty="0" err="1" smtClean="0">
                <a:solidFill>
                  <a:schemeClr val="tx1"/>
                </a:solidFill>
                <a:latin typeface="Calibri" pitchFamily="34" charset="0"/>
              </a:rPr>
              <a:t>CEBs</a:t>
            </a:r>
            <a:r>
              <a:rPr lang="pt-BR" sz="2200" dirty="0" smtClean="0">
                <a:solidFill>
                  <a:schemeClr val="tx1"/>
                </a:solidFill>
                <a:latin typeface="Calibri" pitchFamily="34" charset="0"/>
              </a:rPr>
              <a:t> foram constituídas por células de estudos leigos. Em 1974, seu número já era de aproximadamente 40.000 espalhadas em todo o Brasil, dando uma grande contribuição à redemocratização do Brasil.</a:t>
            </a:r>
            <a:endParaRPr lang="pt-BR" sz="2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929058" y="4000504"/>
            <a:ext cx="45720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200" dirty="0" smtClean="0">
                <a:latin typeface="Calibri" pitchFamily="34" charset="0"/>
              </a:rPr>
              <a:t>As </a:t>
            </a:r>
            <a:r>
              <a:rPr lang="pt-BR" sz="2200" dirty="0" err="1" smtClean="0">
                <a:latin typeface="Calibri" pitchFamily="34" charset="0"/>
              </a:rPr>
              <a:t>CEBs</a:t>
            </a:r>
            <a:r>
              <a:rPr lang="pt-BR" sz="2200" dirty="0" smtClean="0">
                <a:latin typeface="Calibri" pitchFamily="34" charset="0"/>
              </a:rPr>
              <a:t> contribuíram para o surgimento de muitos movimentos sociais e ainda hoje são atuantes.</a:t>
            </a:r>
            <a:endParaRPr lang="pt-BR" sz="2200" dirty="0">
              <a:latin typeface="Calibri" pitchFamily="34" charset="0"/>
            </a:endParaRPr>
          </a:p>
        </p:txBody>
      </p:sp>
      <p:pic>
        <p:nvPicPr>
          <p:cNvPr id="8196" name="Picture 4" descr="http://bp3.blogger.com/_dKapwBZ9Ths/R_NoagHoMkI/AAAAAAAAAA0/cK7kWbeGBkE/s320/INTERECLESIAL+CARTAZ+-+sem+fund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071810"/>
            <a:ext cx="2847975" cy="304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CaixaDeTexto 9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6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400" b="1" dirty="0" smtClean="0">
                <a:latin typeface="Calibri" pitchFamily="34" charset="0"/>
              </a:rPr>
              <a:t>A Igreja Católica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/>
          <p:cNvSpPr txBox="1"/>
          <p:nvPr/>
        </p:nvSpPr>
        <p:spPr>
          <a:xfrm rot="16200000">
            <a:off x="7961247" y="4111719"/>
            <a:ext cx="15808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 smtClean="0"/>
              <a:t>Foto: Arquivo Agência Estado </a:t>
            </a:r>
            <a:endParaRPr lang="pt-BR" sz="80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9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428596" y="2643182"/>
            <a:ext cx="585791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As forças de segurança de São Paulo deram resposta invadindo a Pontifícia Universidade Católica de São Paulo destruindo equipamentos e espancando estudantes e professores que não conseguiram escapar a tempo. 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428596" y="1285860"/>
            <a:ext cx="828680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b="1" dirty="0" smtClean="0">
                <a:latin typeface="Calibri" pitchFamily="34" charset="0"/>
              </a:rPr>
              <a:t>Em outubro de 1975</a:t>
            </a:r>
            <a:r>
              <a:rPr lang="pt-BR" sz="2200" dirty="0" smtClean="0">
                <a:latin typeface="Calibri" pitchFamily="34" charset="0"/>
              </a:rPr>
              <a:t>, o jornalista Vladimir Herzog foi torturado e assassinado no quartel do Segundo Exército em São Paulo, a Igreja, promoveu um ato ecumênico na catedral que foi um desafio direto ao governo. 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6929454" y="6143644"/>
            <a:ext cx="13179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/>
              <a:t>Vladimir Herzog </a:t>
            </a:r>
            <a:endParaRPr lang="pt-BR" sz="1200" dirty="0"/>
          </a:p>
        </p:txBody>
      </p:sp>
      <p:pic>
        <p:nvPicPr>
          <p:cNvPr id="7172" name="Picture 4" descr="http://oglobo.globo.com/blogs/arquivos_upload/2006/12/arquivo01_f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2469844"/>
            <a:ext cx="2143140" cy="36716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Retângulo 16"/>
          <p:cNvSpPr/>
          <p:nvPr/>
        </p:nvSpPr>
        <p:spPr>
          <a:xfrm>
            <a:off x="1142976" y="4786322"/>
            <a:ext cx="4572000" cy="14465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pt-BR" sz="2200" dirty="0" smtClean="0">
                <a:solidFill>
                  <a:schemeClr val="tx1"/>
                </a:solidFill>
                <a:latin typeface="Calibri" pitchFamily="34" charset="0"/>
              </a:rPr>
              <a:t>Mais de 700 estudantes foram presos. Foi um dos mais violentos ataques a uma instituição acadêmica no Brasil desde 1964.</a:t>
            </a:r>
            <a:endParaRPr lang="pt-BR" sz="2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928662" y="285751"/>
            <a:ext cx="7572428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6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400" b="1" dirty="0" smtClean="0">
                <a:latin typeface="Calibri" pitchFamily="34" charset="0"/>
              </a:rPr>
              <a:t>A Igreja Católica</a:t>
            </a:r>
            <a:endParaRPr lang="pt-BR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Escritório Clá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4075</TotalTime>
  <Words>1246</Words>
  <Application>Microsoft Office PowerPoint</Application>
  <PresentationFormat>Apresentação na tela (4:3)</PresentationFormat>
  <Paragraphs>87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Papel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Cleia</dc:creator>
  <cp:lastModifiedBy>Cleia</cp:lastModifiedBy>
  <cp:revision>463</cp:revision>
  <dcterms:created xsi:type="dcterms:W3CDTF">2009-05-14T20:59:51Z</dcterms:created>
  <dcterms:modified xsi:type="dcterms:W3CDTF">2009-06-29T14:29:43Z</dcterms:modified>
</cp:coreProperties>
</file>