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9" r:id="rId3"/>
    <p:sldId id="260" r:id="rId4"/>
    <p:sldId id="276" r:id="rId5"/>
    <p:sldId id="273" r:id="rId6"/>
    <p:sldId id="261" r:id="rId7"/>
    <p:sldId id="270" r:id="rId8"/>
    <p:sldId id="272" r:id="rId9"/>
    <p:sldId id="269" r:id="rId10"/>
    <p:sldId id="262" r:id="rId11"/>
    <p:sldId id="277" r:id="rId12"/>
    <p:sldId id="268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ED6D03"/>
    <a:srgbClr val="FF0066"/>
    <a:srgbClr val="CC00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29/6/2009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29/6/2009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Castelo Branco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786050" y="3143248"/>
            <a:ext cx="592935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Contextualizar o governo de Castelo Branco e as mudanças político-legais autoritárias contrárias ao Estado de Direito.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281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02070" y="2643182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/12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500034" y="2500306"/>
            <a:ext cx="564360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</a:t>
            </a:r>
            <a:r>
              <a:rPr lang="pt-BR" sz="2400" b="1" dirty="0" smtClean="0">
                <a:latin typeface="Calibri" pitchFamily="34" charset="0"/>
              </a:rPr>
              <a:t>LSN </a:t>
            </a:r>
            <a:r>
              <a:rPr lang="pt-BR" sz="2400" dirty="0" smtClean="0">
                <a:latin typeface="Calibri" pitchFamily="34" charset="0"/>
              </a:rPr>
              <a:t>visava à defesa contra o tipo de “guerra interna” que supostamente ameaçava o Brasil durante o governo Goulart. </a:t>
            </a:r>
          </a:p>
          <a:p>
            <a:pPr algn="just"/>
            <a:endParaRPr lang="pt-BR" sz="2400" dirty="0" smtClean="0">
              <a:latin typeface="Calibri" pitchFamily="34" charset="0"/>
            </a:endParaRPr>
          </a:p>
          <a:p>
            <a:pPr algn="just"/>
            <a:r>
              <a:rPr lang="pt-BR" sz="2400" dirty="0" smtClean="0">
                <a:latin typeface="Calibri" pitchFamily="34" charset="0"/>
              </a:rPr>
              <a:t>Novas penalidades eram previstas agora para responsáveis por guerras psicológicas ou para os promotores de greves que pusessem em risco o governo federal. </a:t>
            </a:r>
          </a:p>
        </p:txBody>
      </p:sp>
      <p:pic>
        <p:nvPicPr>
          <p:cNvPr id="2051" name="Picture 3" descr="C:\Documents and Settings\Administrador\Configurações locais\Temporary Internet Files\Content.IE5\KX0B0VO7\MPj0395954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857496"/>
            <a:ext cx="2412302" cy="241230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scene3d>
            <a:camera prst="perspectiveHeroicExtremeLeftFacing"/>
            <a:lightRig rig="threePt" dir="t"/>
          </a:scene3d>
        </p:spPr>
      </p:pic>
      <p:sp>
        <p:nvSpPr>
          <p:cNvPr id="15" name="Retângulo 14"/>
          <p:cNvSpPr/>
          <p:nvPr/>
        </p:nvSpPr>
        <p:spPr>
          <a:xfrm>
            <a:off x="857224" y="1428736"/>
            <a:ext cx="45331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A Lei de Segurança Nacional - LSN 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Castelo Branco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500298" y="5643578"/>
            <a:ext cx="4929222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latin typeface="Calibri" pitchFamily="34" charset="0"/>
              </a:rPr>
              <a:t>Esta lei simplesmente foi devastadora para as liberdades civis.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29124" y="1785926"/>
            <a:ext cx="421484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Calibri" pitchFamily="34" charset="0"/>
              </a:rPr>
              <a:t>Com a  </a:t>
            </a:r>
            <a:r>
              <a:rPr lang="pt-BR" sz="2000" b="1" dirty="0" smtClean="0">
                <a:latin typeface="Calibri" pitchFamily="34" charset="0"/>
              </a:rPr>
              <a:t>Lei de Segurança Nacional – LSN </a:t>
            </a:r>
            <a:r>
              <a:rPr lang="pt-BR" sz="2000" dirty="0" smtClean="0">
                <a:latin typeface="Calibri" pitchFamily="34" charset="0"/>
              </a:rPr>
              <a:t>o presidente e seus camaradas das forças armadas estavam obrigando todos os brasileiros a seguirem as doutrinas que, segundo eles, salvaram o Brasil em 1964. </a:t>
            </a:r>
          </a:p>
          <a:p>
            <a:pPr algn="just"/>
            <a:endParaRPr lang="pt-BR" sz="2000" dirty="0" smtClean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 rot="16200000">
            <a:off x="-176586" y="2605422"/>
            <a:ext cx="11400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>
                <a:latin typeface="Calibri" pitchFamily="34" charset="0"/>
              </a:rPr>
              <a:t>Foto: Arquivo Nacional</a:t>
            </a:r>
            <a:endParaRPr lang="pt-BR" sz="800" dirty="0">
              <a:latin typeface="Calibri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3543300" cy="2505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CaixaDeTexto 14"/>
          <p:cNvSpPr txBox="1"/>
          <p:nvPr/>
        </p:nvSpPr>
        <p:spPr>
          <a:xfrm>
            <a:off x="500034" y="4071942"/>
            <a:ext cx="3429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Presidente Castelo Branco com outros militares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642910" y="4714884"/>
            <a:ext cx="771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Calibri" pitchFamily="34" charset="0"/>
              </a:rPr>
              <a:t>O Art. 1: </a:t>
            </a:r>
            <a:r>
              <a:rPr lang="pt-BR" sz="2000" b="1" i="1" dirty="0" smtClean="0">
                <a:latin typeface="Calibri" pitchFamily="34" charset="0"/>
              </a:rPr>
              <a:t>“Toda pessoa natural ou jurídica é responsável pela segurança nacional, nos limites definidos em lei”. 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Castelo Branco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42976" y="1214422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00298" y="2571744"/>
            <a:ext cx="621510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Logo após o golpe, Castelo Branco assume o cargo de presidente, e passa a tomar várias medidas repressivas, como a extinção dos partidos políticos, a criação do MDB, ARENA, e a dissolução de movimentos sociais (sindicatos, grêmios estudantis).</a:t>
            </a:r>
            <a:endParaRPr lang="pt-BR" sz="2000" dirty="0">
              <a:latin typeface="Calibri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2500298" y="4214818"/>
            <a:ext cx="607223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 Instaura-se uma Constituição que reforça o autoritarismo, com a posterior implementação da LSN. Portanto, agora os militares contavam com a ressalva legal que necessitavam para sucumbir qualquer tentativa de restabelecimento do estado democrático.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Castelo Branco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642910" y="1357298"/>
            <a:ext cx="485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  <a:latin typeface="Calibri" pitchFamily="34" charset="0"/>
              </a:rPr>
              <a:t>O Governo Militar de Castelo Branco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00034" y="1928802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Castelo Branco foi indicado pelo alto comando militar e eleito presidente pelo Congresso Nacional, iniciando o seu período presidencial em 15 de abril de 1964 </a:t>
            </a:r>
          </a:p>
          <a:p>
            <a:pPr algn="just"/>
            <a:r>
              <a:rPr lang="pt-BR" sz="2200" dirty="0" smtClean="0">
                <a:latin typeface="Calibri" pitchFamily="34" charset="0"/>
              </a:rPr>
              <a:t>até 15 de março de 1967. 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928662" y="3643314"/>
            <a:ext cx="385765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Lembre-se que Castelo Branco era chefe do Estado-Maior do Exército do Presidente João Goulart e foi um dos líderes militares que o depôs. 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1028" name="Picture 4" descr="http://1.bp.blogspot.com/_XlyuSyaKiPA/SADy7TdJE4I/AAAAAAAAAis/miuWLqCndrs/s400/PRESIDENTE+CASTELO+BRANC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787128"/>
            <a:ext cx="3286148" cy="32615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" name="Retângulo 19"/>
          <p:cNvSpPr/>
          <p:nvPr/>
        </p:nvSpPr>
        <p:spPr>
          <a:xfrm>
            <a:off x="6000760" y="6070601"/>
            <a:ext cx="1848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latin typeface="Calibri" pitchFamily="34" charset="0"/>
              </a:rPr>
              <a:t>Presidente Castelo Branco 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Castelo Branco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00034" y="1214422"/>
            <a:ext cx="8215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solidFill>
                  <a:srgbClr val="C00000"/>
                </a:solidFill>
                <a:latin typeface="Calibri" pitchFamily="34" charset="0"/>
              </a:rPr>
              <a:t>Apesar de ser considerado um militar “moderado”, Castelo agiu de forma repressiva contra os opositores. Violando os princípios da liberdade e o respeito aos direitos humanos. </a:t>
            </a:r>
            <a:endParaRPr lang="pt-BR" sz="20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57158" y="2285992"/>
            <a:ext cx="8572560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 Aboliu todos os partidos políticos através do Ato Institucional Nº 2, e mandou criar a Aliança Renovadora Nacional - ARENA e o Movimento Democrático Brasileiro - MDB.</a:t>
            </a:r>
          </a:p>
          <a:p>
            <a:pPr algn="just"/>
            <a:endParaRPr lang="pt-BR" sz="8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 Dissolveu diversas organizações trabalhistas como o Comando Geral dos Trabalhadores - CGT, as ligas camponesas e estudantis </a:t>
            </a:r>
            <a:r>
              <a:rPr lang="pt-BR" sz="2000" dirty="0" smtClean="0">
                <a:latin typeface="Calibri" pitchFamily="34" charset="0"/>
              </a:rPr>
              <a:t>como a </a:t>
            </a:r>
            <a:r>
              <a:rPr lang="pt-BR" sz="2000" dirty="0" smtClean="0">
                <a:latin typeface="Calibri" pitchFamily="34" charset="0"/>
              </a:rPr>
              <a:t>União Nacional dos Estudantes - UNE. </a:t>
            </a:r>
          </a:p>
          <a:p>
            <a:pPr algn="just"/>
            <a:endParaRPr lang="pt-BR" sz="8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 Mandou prender as principais lideranças acusadas de pró-comunismo, as quais foram enquadradas em Inquérito Policial Militar - IPM. 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28596" y="5143512"/>
            <a:ext cx="8215370" cy="1323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Para a consecução dos seus objetivos, Castelo Branco seguiu as orientações dos militares dos Estados Unidos, para financiar a compra de equipamentos para monitoração e espionagem, criando o Serviço Nacional de Informações -SNI, uma organização parecida com a CIA. </a:t>
            </a:r>
            <a:endParaRPr lang="pt-BR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Castelo Branco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/12</a:t>
            </a:r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1472" y="1428736"/>
            <a:ext cx="5072098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A Constituição autoritária de 1967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57158" y="2071678"/>
            <a:ext cx="8143932" cy="1938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As eleições parlamentares de 1966 tinham sido mantidas, embora previamente tenham cassado os mandatos de alguns  candidatos com maior chance de vitória. O Presidente da Câmara, Adauto Lúcio Cardoso, manteve o plenário aberto, em desafio ao ato ditatorial.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 rot="15864552">
            <a:off x="8411228" y="4399156"/>
            <a:ext cx="11400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>
                <a:latin typeface="Calibri" pitchFamily="34" charset="0"/>
              </a:rPr>
              <a:t>Foto: Arquivo Nacional</a:t>
            </a:r>
            <a:endParaRPr lang="pt-BR" sz="800" dirty="0">
              <a:latin typeface="Calibri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7158" y="4143380"/>
            <a:ext cx="5715040" cy="1938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Castelo Branco decretou o fechamento do Congresso Nacional, que após alguns meses e se viu coagido a aprovar a nova </a:t>
            </a:r>
            <a:r>
              <a:rPr lang="pt-BR" sz="2400" dirty="0" err="1" smtClean="0">
                <a:latin typeface="Calibri" pitchFamily="34" charset="0"/>
              </a:rPr>
              <a:t>Constitui-ção</a:t>
            </a:r>
            <a:r>
              <a:rPr lang="pt-BR" sz="2400" dirty="0" smtClean="0">
                <a:latin typeface="Calibri" pitchFamily="34" charset="0"/>
              </a:rPr>
              <a:t> de 1967, que institucionalizou o regime militar.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17" name="Imagem 16" descr="PH.FOT.01996.0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59" y="3786190"/>
            <a:ext cx="2816339" cy="2062749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9" name="CaixaDeTexto 8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Castelo Branco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/12</a:t>
            </a:r>
            <a:endParaRPr lang="pt-BR" dirty="0"/>
          </a:p>
        </p:txBody>
      </p:sp>
      <p:pic>
        <p:nvPicPr>
          <p:cNvPr id="9" name="Imagem 8" descr="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00034" y="2285992"/>
            <a:ext cx="8072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latin typeface="Calibri" pitchFamily="34" charset="0"/>
              </a:rPr>
              <a:t>Com o objetivo de limitar a liberdade de ação do próximo governo tanto na área política como na econômica Castelo e seus assessores conseguiram subordinar o país e suas instituições sob nova estrutura jurídica.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142976" y="3786190"/>
            <a:ext cx="6572296" cy="16312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Em 24 de janeiro de 1967, apesar de quase um mês e meio de debates, nem os ilustres constitucionalistas como Afonso Arinos de Melo Franco, nem a avalanche de emendas propostas conseguiram introduzir qualquer alteração ao texto final do governo. </a:t>
            </a:r>
            <a:endParaRPr lang="pt-BR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Castelo Branco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428596" y="2428868"/>
            <a:ext cx="842968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 Eleição indireta do presidente, pelo Congresso;</a:t>
            </a:r>
          </a:p>
          <a:p>
            <a:pPr algn="just"/>
            <a:endParaRPr lang="pt-BR" sz="8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 Aumento do controle pelo governo federal dos gastos públicos; </a:t>
            </a:r>
          </a:p>
          <a:p>
            <a:pPr algn="just"/>
            <a:endParaRPr lang="pt-BR" sz="8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 Amplos poderes dados ao governo federal para “apuração de infrações penais contra a segurança nacional, a ordem política e social, ou em detrimento de bens, serviços e interesses da União, assim como de outras infrações cuja prática tenha repercussão interestadual e exija repressão uniforme, segundo de dispuser em lei” (Art. 8). 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71472" y="1428736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Mudanças políticas básicas da nova Carta Constitucional e que diferiam da de 1946</a:t>
            </a:r>
            <a:endParaRPr lang="pt-BR" sz="20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285984" y="5286388"/>
            <a:ext cx="500066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000" dirty="0" smtClean="0">
                <a:latin typeface="Calibri" pitchFamily="34" charset="0"/>
              </a:rPr>
              <a:t>Além da nova Constituição, houve também novas leis e decretos executivos. Vamos ver quais foram?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Castelo Branco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500034" y="1214422"/>
            <a:ext cx="62865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000" b="1" dirty="0" smtClean="0">
                <a:solidFill>
                  <a:srgbClr val="C00000"/>
                </a:solidFill>
                <a:latin typeface="Calibri" pitchFamily="34" charset="0"/>
              </a:rPr>
              <a:t>A </a:t>
            </a:r>
            <a:r>
              <a:rPr lang="es-PE" sz="2000" b="1" dirty="0" err="1" smtClean="0">
                <a:solidFill>
                  <a:srgbClr val="C00000"/>
                </a:solidFill>
                <a:latin typeface="Calibri" pitchFamily="34" charset="0"/>
              </a:rPr>
              <a:t>estruturação</a:t>
            </a:r>
            <a:r>
              <a:rPr lang="es-PE" sz="2000" b="1" dirty="0" smtClean="0">
                <a:solidFill>
                  <a:srgbClr val="C00000"/>
                </a:solidFill>
                <a:latin typeface="Calibri" pitchFamily="34" charset="0"/>
              </a:rPr>
              <a:t> do poder político </a:t>
            </a:r>
            <a:r>
              <a:rPr lang="es-PE" sz="2000" b="1" dirty="0" err="1" smtClean="0">
                <a:solidFill>
                  <a:srgbClr val="C00000"/>
                </a:solidFill>
                <a:latin typeface="Calibri" pitchFamily="34" charset="0"/>
              </a:rPr>
              <a:t>autoritário</a:t>
            </a:r>
            <a:endParaRPr lang="pt-BR" sz="20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71472" y="3714752"/>
            <a:ext cx="8001056" cy="246221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Planos plurianuais deviam ser revistos anualmente e todas as mudanças seriam coordenadas através de uma rede ligando todos os Ministérios. No topo desta pirâmide ficava o presidente, com a responsabilidade final pela formulação e controle da política nacional. Seria assessorado pelo Alto Comando das Forças Armadas, Estado-Maior das Forças Armadas e Serviço Nacional de Informações - SNI. </a:t>
            </a:r>
            <a:endParaRPr lang="pt-BR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Texto explicativo em seta para baixo 11"/>
          <p:cNvSpPr/>
          <p:nvPr/>
        </p:nvSpPr>
        <p:spPr>
          <a:xfrm>
            <a:off x="642910" y="1857364"/>
            <a:ext cx="7929618" cy="171451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2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pt-BR" sz="2200" b="1" dirty="0" err="1" smtClean="0">
                <a:solidFill>
                  <a:schemeClr val="tx1"/>
                </a:solidFill>
                <a:latin typeface="Calibri" pitchFamily="34" charset="0"/>
              </a:rPr>
              <a:t>Decreto-lei</a:t>
            </a:r>
            <a:r>
              <a:rPr lang="pt-BR" sz="2200" b="1" dirty="0" smtClean="0">
                <a:solidFill>
                  <a:schemeClr val="tx1"/>
                </a:solidFill>
                <a:latin typeface="Calibri" pitchFamily="34" charset="0"/>
              </a:rPr>
              <a:t> de fevereiro de 1967 submetendo todo o Executivo ao planejamento segundo o estilo militar. </a:t>
            </a:r>
          </a:p>
          <a:p>
            <a:pPr algn="ctr"/>
            <a:endParaRPr lang="pt-BR" sz="22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Castelo Branco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785786" y="3571876"/>
            <a:ext cx="57864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Calibri" pitchFamily="34" charset="0"/>
              </a:rPr>
              <a:t>Mas será que não houve quem discordasse desta lei?</a:t>
            </a:r>
          </a:p>
        </p:txBody>
      </p:sp>
      <p:sp>
        <p:nvSpPr>
          <p:cNvPr id="7" name="Retângulo 6"/>
          <p:cNvSpPr/>
          <p:nvPr/>
        </p:nvSpPr>
        <p:spPr>
          <a:xfrm>
            <a:off x="857224" y="1643050"/>
            <a:ext cx="72866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lei mais importante e que deu o suporte ideológico do regime autoritário, foi a </a:t>
            </a:r>
            <a:r>
              <a:rPr lang="pt-BR" sz="2400" b="1" dirty="0" smtClean="0">
                <a:latin typeface="Calibri" pitchFamily="34" charset="0"/>
              </a:rPr>
              <a:t>Lei de Segurança Nacional - LSN</a:t>
            </a:r>
            <a:r>
              <a:rPr lang="pt-BR" sz="2400" dirty="0" smtClean="0">
                <a:latin typeface="Calibri" pitchFamily="34" charset="0"/>
              </a:rPr>
              <a:t>, que foi imposta por decreto-lei quatro dias antes de Castelo deixar o governo.</a:t>
            </a:r>
            <a:endParaRPr lang="pt-BR" sz="2400" b="1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Castelo Branco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0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3429000"/>
            <a:ext cx="1717990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357158" y="2714620"/>
            <a:ext cx="8358246" cy="15696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As implicações para a vulnerabilidade política de todos os cidadãos não passaram despercebidas dos políticos do MDB nem da imprensa oposicionista. Mas seus inflamados protestos a nada conduziram.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es-ES" sz="2400" b="1" dirty="0" smtClean="0">
                <a:latin typeface="Calibri" pitchFamily="34" charset="0"/>
              </a:rPr>
              <a:t>Castelo Branco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786182" y="1785926"/>
            <a:ext cx="1143008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pt-BR" sz="3200" b="1" dirty="0" smtClean="0">
                <a:solidFill>
                  <a:srgbClr val="C00000"/>
                </a:solidFill>
                <a:latin typeface="Gill Sans MT" pitchFamily="34" charset="0"/>
              </a:rPr>
              <a:t>SIM!</a:t>
            </a:r>
            <a:endParaRPr lang="pt-BR" sz="3200" dirty="0">
              <a:latin typeface="Gill Sans MT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3371</TotalTime>
  <Words>1115</Words>
  <Application>Microsoft Office PowerPoint</Application>
  <PresentationFormat>Apresentação na tela (4:3)</PresentationFormat>
  <Paragraphs>87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Cleia</cp:lastModifiedBy>
  <cp:revision>385</cp:revision>
  <dcterms:created xsi:type="dcterms:W3CDTF">2009-05-14T20:59:51Z</dcterms:created>
  <dcterms:modified xsi:type="dcterms:W3CDTF">2009-06-29T14:15:41Z</dcterms:modified>
</cp:coreProperties>
</file>