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3"/>
  </p:notesMasterIdLst>
  <p:handoutMasterIdLst>
    <p:handoutMasterId r:id="rId14"/>
  </p:handoutMasterIdLst>
  <p:sldIdLst>
    <p:sldId id="258" r:id="rId2"/>
    <p:sldId id="259" r:id="rId3"/>
    <p:sldId id="260" r:id="rId4"/>
    <p:sldId id="276" r:id="rId5"/>
    <p:sldId id="273" r:id="rId6"/>
    <p:sldId id="261" r:id="rId7"/>
    <p:sldId id="270" r:id="rId8"/>
    <p:sldId id="272" r:id="rId9"/>
    <p:sldId id="269" r:id="rId10"/>
    <p:sldId id="262" r:id="rId11"/>
    <p:sldId id="268" r:id="rId12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ED6D03"/>
    <a:srgbClr val="FF0066"/>
    <a:srgbClr val="CC00CC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8" autoAdjust="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1603F-566E-4B0A-94E3-1938CFEFC072}" type="datetimeFigureOut">
              <a:rPr lang="pt-BR" smtClean="0"/>
              <a:pPr/>
              <a:t>22/6/2009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58FBD1-738E-4AF3-99F1-6CC739B6D85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DB4713-4D87-4DB1-97C6-505AEE12DC09}" type="datetimeFigureOut">
              <a:rPr lang="pt-BR" smtClean="0"/>
              <a:pPr/>
              <a:t>22/6/2009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F79AF-378D-49A1-9133-09C0C320240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F79AF-378D-49A1-9133-09C0C320240E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Títu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ço Reservado para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62A16A-D185-4B48-A8CD-5DA57B0E2C39}" type="datetime1">
              <a:rPr lang="pt-BR" smtClean="0"/>
              <a:pPr>
                <a:defRPr/>
              </a:pPr>
              <a:t>22/6/2009</a:t>
            </a:fld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2E3DC8-423D-4111-8941-38EFD054DACE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A55F0F-30D7-4AD8-968F-90602E59EEA6}" type="datetime1">
              <a:rPr lang="pt-BR" smtClean="0"/>
              <a:pPr>
                <a:defRPr/>
              </a:pPr>
              <a:t>22/6/2009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7F833-A429-49B8-AEAF-080EEB237D2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597FC2-EC9C-4003-8C54-1E527C52544E}" type="datetime1">
              <a:rPr lang="pt-BR" smtClean="0"/>
              <a:pPr>
                <a:defRPr/>
              </a:pPr>
              <a:t>22/6/2009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300654-27EE-4D54-B15E-DA7EA2F9C4E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DFEE0245-91DF-4C85-AD9D-CB3EAD1DBDEB}" type="datetime1">
              <a:rPr lang="pt-BR" smtClean="0"/>
              <a:pPr>
                <a:defRPr/>
              </a:pPr>
              <a:t>22/6/2009</a:t>
            </a:fld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1704C48-8926-4CBC-ADDD-BB48FA6255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6" name="Espaço Reservado para Rodapé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7B5B98-9A8F-4B7F-8D27-22825B2183F6}" type="datetime1">
              <a:rPr lang="pt-BR" smtClean="0"/>
              <a:pPr>
                <a:defRPr/>
              </a:pPr>
              <a:t>22/6/2009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0241C8-D059-407A-BD31-5A9F8CE3F88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FF481C-812C-4182-929E-3AD4F4F3CFD4}" type="datetime1">
              <a:rPr lang="pt-BR" smtClean="0"/>
              <a:pPr>
                <a:defRPr/>
              </a:pPr>
              <a:t>22/6/2009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3673D-6A3D-4E79-99F1-F619AA439E4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BF45EE-7F30-416E-8BCA-E1154C37056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EAADD2-83D5-4F68-ABE4-DBC9BA9EF67A}" type="datetime1">
              <a:rPr lang="pt-BR" smtClean="0"/>
              <a:pPr>
                <a:defRPr/>
              </a:pPr>
              <a:t>22/6/2009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2" name="Espaço Reservado para Conteúd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4" name="Espaço Reservado para Conteúd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cxnSp>
        <p:nvCxnSpPr>
          <p:cNvPr id="10" name="Conector reto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27277F-3B70-4E30-AAD6-EFBE2CFC35C0}" type="datetime1">
              <a:rPr lang="pt-BR" smtClean="0"/>
              <a:pPr>
                <a:defRPr/>
              </a:pPr>
              <a:t>22/6/2009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1C0330-1A9A-4538-9E98-2CDB1AC954F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56F3A6-AF8C-4BE6-9059-4E9BAFD4FAD2}" type="datetime1">
              <a:rPr lang="pt-BR" smtClean="0"/>
              <a:pPr>
                <a:defRPr/>
              </a:pPr>
              <a:t>22/6/2009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ço Reservado para Conteúd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1" name="Títu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F1270479-A53A-4728-B069-1710156BEC98}" type="datetime1">
              <a:rPr lang="pt-BR" smtClean="0"/>
              <a:pPr>
                <a:defRPr/>
              </a:pPr>
              <a:t>22/6/2009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DF69B2B3-798A-4371-9138-A0006428FFE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4BADCB-35B1-4DBD-8416-60BEFA2DC6AD}" type="datetime1">
              <a:rPr lang="pt-BR" smtClean="0"/>
              <a:pPr>
                <a:defRPr/>
              </a:pPr>
              <a:t>22/6/2009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0B8E41-6238-4177-8AB0-1EADC0918D5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5C247E8-0C3B-4E89-A17C-02907ACC231C}" type="datetime1">
              <a:rPr lang="pt-BR" smtClean="0"/>
              <a:pPr>
                <a:defRPr/>
              </a:pPr>
              <a:t>22/6/2009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104B705-FB4A-44AE-98CD-3073F7BF0B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push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if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28662" y="285751"/>
            <a:ext cx="7572428" cy="126188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3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es-ES" sz="2400" b="1" dirty="0" smtClean="0">
                <a:latin typeface="Calibri" pitchFamily="34" charset="0"/>
              </a:rPr>
              <a:t>O Impasse Institucional de 1964</a:t>
            </a:r>
            <a:endParaRPr lang="pt-BR" sz="2400" b="1" dirty="0" smtClean="0">
              <a:latin typeface="Calibri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052" name="CaixaDeTexto 9"/>
          <p:cNvSpPr txBox="1">
            <a:spLocks noChangeArrowheads="1"/>
          </p:cNvSpPr>
          <p:nvPr/>
        </p:nvSpPr>
        <p:spPr bwMode="auto">
          <a:xfrm>
            <a:off x="2786050" y="3000372"/>
            <a:ext cx="5786478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200" dirty="0" smtClean="0">
                <a:latin typeface="Calibri" pitchFamily="34" charset="0"/>
              </a:rPr>
              <a:t> Oferecer </a:t>
            </a:r>
            <a:r>
              <a:rPr lang="pt-BR" sz="2200" dirty="0" smtClean="0">
                <a:latin typeface="Calibri" pitchFamily="34" charset="0"/>
              </a:rPr>
              <a:t>elementos que induzam à reflexão sobre </a:t>
            </a:r>
            <a:r>
              <a:rPr lang="pt-BR" sz="2200" dirty="0" smtClean="0">
                <a:latin typeface="Calibri" pitchFamily="34" charset="0"/>
              </a:rPr>
              <a:t>a </a:t>
            </a:r>
            <a:r>
              <a:rPr lang="pt-BR" sz="2200" dirty="0" smtClean="0">
                <a:latin typeface="Calibri" pitchFamily="34" charset="0"/>
              </a:rPr>
              <a:t>crise institucional de 1964 e a ruptura da ordem </a:t>
            </a:r>
            <a:r>
              <a:rPr lang="pt-BR" sz="2200" dirty="0" smtClean="0">
                <a:latin typeface="Calibri" pitchFamily="34" charset="0"/>
              </a:rPr>
              <a:t>constitucional</a:t>
            </a:r>
            <a:r>
              <a:rPr lang="pt-BR" sz="2200" dirty="0" smtClean="0">
                <a:latin typeface="Calibri" pitchFamily="34" charset="0"/>
              </a:rPr>
              <a:t>.</a:t>
            </a:r>
            <a:endParaRPr lang="pt-BR" sz="2200" dirty="0">
              <a:latin typeface="Calibri" pitchFamily="34" charset="0"/>
            </a:endParaRPr>
          </a:p>
        </p:txBody>
      </p:sp>
      <p:sp>
        <p:nvSpPr>
          <p:cNvPr id="2053" name="CaixaDeTexto 10"/>
          <p:cNvSpPr txBox="1">
            <a:spLocks noChangeArrowheads="1"/>
          </p:cNvSpPr>
          <p:nvPr/>
        </p:nvSpPr>
        <p:spPr bwMode="auto">
          <a:xfrm>
            <a:off x="1500166" y="1571612"/>
            <a:ext cx="22812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b="1" dirty="0" smtClean="0">
                <a:solidFill>
                  <a:srgbClr val="C00000"/>
                </a:solidFill>
                <a:latin typeface="Calibri" pitchFamily="34" charset="0"/>
              </a:rPr>
              <a:t>Objetivo </a:t>
            </a:r>
            <a:r>
              <a:rPr lang="pt-BR" sz="2400" b="1" dirty="0">
                <a:solidFill>
                  <a:srgbClr val="C00000"/>
                </a:solidFill>
                <a:latin typeface="Calibri" pitchFamily="34" charset="0"/>
              </a:rPr>
              <a:t>da aula</a:t>
            </a:r>
          </a:p>
        </p:txBody>
      </p:sp>
      <p:pic>
        <p:nvPicPr>
          <p:cNvPr id="2059" name="Picture 11" descr="C:\Documents and Settings\Administrador\Configurações locais\Temporary Internet Files\Content.IE5\JHDW83QR\MCj03259220000[1].wmf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02070" y="2643182"/>
            <a:ext cx="2152966" cy="197007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</a:t>
            </a:fld>
            <a:r>
              <a:rPr lang="pt-BR" dirty="0" smtClean="0"/>
              <a:t>/11</a:t>
            </a:r>
            <a:endParaRPr lang="pt-BR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10</a:t>
            </a:fld>
            <a:r>
              <a:rPr lang="pt-BR" dirty="0" smtClean="0"/>
              <a:t>/11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572000" y="307181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/>
              <a:t> 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642910" y="4143380"/>
            <a:ext cx="4643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O golpe recebeu esmagador apoio da imprensa, que salientou a atuação dos civis. 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500034" y="1928802"/>
            <a:ext cx="81439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A repressão também foi exercida pelo governo de Lacerda, no Rio, e pelo de Adhemar de Barros, em São Paulo através da polícia política (DOPS) que perseguiu a muitos ativistas políticos de esquerda.</a:t>
            </a:r>
            <a:endParaRPr lang="pt-BR" sz="2400" i="1" dirty="0" smtClean="0">
              <a:latin typeface="Calibri" pitchFamily="34" charset="0"/>
            </a:endParaRPr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3429000"/>
            <a:ext cx="3055864" cy="23162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CaixaDeTexto 11"/>
          <p:cNvSpPr txBox="1"/>
          <p:nvPr/>
        </p:nvSpPr>
        <p:spPr>
          <a:xfrm>
            <a:off x="5572132" y="5715016"/>
            <a:ext cx="3143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>
                <a:latin typeface="Calibri" pitchFamily="34" charset="0"/>
              </a:rPr>
              <a:t>Tanques na rua - </a:t>
            </a:r>
            <a:r>
              <a:rPr lang="pt-BR" sz="1200" dirty="0" smtClean="0">
                <a:latin typeface="Calibri" pitchFamily="34" charset="0"/>
              </a:rPr>
              <a:t>Cidade </a:t>
            </a:r>
            <a:r>
              <a:rPr lang="pt-BR" sz="1200" dirty="0" smtClean="0">
                <a:latin typeface="Calibri" pitchFamily="34" charset="0"/>
              </a:rPr>
              <a:t>do Rio de Janeiro</a:t>
            </a:r>
            <a:endParaRPr lang="pt-BR" sz="1200" dirty="0">
              <a:latin typeface="Calibri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928662" y="285751"/>
            <a:ext cx="7572428" cy="126188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3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es-ES" sz="2400" b="1" dirty="0" smtClean="0">
                <a:latin typeface="Calibri" pitchFamily="34" charset="0"/>
              </a:rPr>
              <a:t>O Impasse Institucional de 1964</a:t>
            </a:r>
            <a:endParaRPr lang="pt-BR" sz="2400" b="1" dirty="0" smtClean="0">
              <a:latin typeface="Calibri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142976" y="1214422"/>
            <a:ext cx="38906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Calibri" pitchFamily="34" charset="0"/>
              </a:rPr>
              <a:t>Chegamos ao final desta aula.</a:t>
            </a:r>
          </a:p>
          <a:p>
            <a:r>
              <a:rPr lang="pt-BR" sz="2400" dirty="0" smtClean="0">
                <a:solidFill>
                  <a:srgbClr val="C00000"/>
                </a:solidFill>
                <a:latin typeface="Calibri" pitchFamily="34" charset="0"/>
              </a:rPr>
              <a:t>Guarde na memória!</a:t>
            </a:r>
            <a:endParaRPr lang="pt-BR" sz="24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2500298" y="2571744"/>
            <a:ext cx="621510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200" dirty="0" smtClean="0">
                <a:latin typeface="Calibri" pitchFamily="34" charset="0"/>
              </a:rPr>
              <a:t>Por causa das suspeitas de subversão no nacionalismo radical de João Goulart, membros políticos, militares, apoiados pela elite econômica, queriam a retirada de Jango de seu posto, o qual se encontrava cada vez mais enfraquecido. </a:t>
            </a:r>
            <a:endParaRPr lang="pt-BR" sz="2200" dirty="0">
              <a:latin typeface="Calibri" pitchFamily="34" charset="0"/>
            </a:endParaRPr>
          </a:p>
        </p:txBody>
      </p:sp>
      <p:pic>
        <p:nvPicPr>
          <p:cNvPr id="21509" name="Picture 5" descr="C:\Documents and Settings\Administrador\Configurações locais\Temporary Internet Files\Content.IE5\W9MBCLYJ\MCj0088978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928934"/>
            <a:ext cx="1857388" cy="2384973"/>
          </a:xfrm>
          <a:prstGeom prst="rect">
            <a:avLst/>
          </a:prstGeom>
          <a:noFill/>
        </p:spPr>
      </p:pic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11</a:t>
            </a:fld>
            <a:r>
              <a:rPr lang="pt-BR" dirty="0" smtClean="0"/>
              <a:t>/11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2500298" y="4357694"/>
            <a:ext cx="607223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200" dirty="0" smtClean="0">
                <a:latin typeface="Calibri" pitchFamily="34" charset="0"/>
              </a:rPr>
              <a:t>Os militares não acharam grande dificuldade ao aplicar o golpe, em 1º de abril de 64, o qual se firmou às custas de repressão, censura, apoio da imprensa e força aplicada sobre uma sociedade fragmentada.</a:t>
            </a:r>
            <a:endParaRPr lang="pt-BR" sz="2200" dirty="0">
              <a:latin typeface="Calibri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928662" y="285751"/>
            <a:ext cx="7572428" cy="126188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3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es-ES" sz="2400" b="1" dirty="0" smtClean="0">
                <a:latin typeface="Calibri" pitchFamily="34" charset="0"/>
              </a:rPr>
              <a:t>O Impasse Institucional de 1964</a:t>
            </a:r>
            <a:endParaRPr lang="pt-BR" sz="2400" b="1" dirty="0" smtClean="0">
              <a:latin typeface="Calibri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0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2</a:t>
            </a:fld>
            <a:r>
              <a:rPr lang="pt-BR" dirty="0" smtClean="0"/>
              <a:t>/11</a:t>
            </a:r>
            <a:endParaRPr lang="pt-BR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571472" y="1428736"/>
            <a:ext cx="32147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200" b="1" dirty="0" smtClean="0">
                <a:solidFill>
                  <a:srgbClr val="C00000"/>
                </a:solidFill>
                <a:latin typeface="Calibri" pitchFamily="34" charset="0"/>
              </a:rPr>
              <a:t>A </a:t>
            </a:r>
            <a:r>
              <a:rPr lang="es-PE" sz="2200" b="1" dirty="0" err="1" smtClean="0">
                <a:solidFill>
                  <a:srgbClr val="C00000"/>
                </a:solidFill>
                <a:latin typeface="Calibri" pitchFamily="34" charset="0"/>
              </a:rPr>
              <a:t>Crise</a:t>
            </a:r>
            <a:r>
              <a:rPr lang="es-PE" sz="2200" b="1" dirty="0" smtClean="0">
                <a:solidFill>
                  <a:srgbClr val="C00000"/>
                </a:solidFill>
                <a:latin typeface="Calibri" pitchFamily="34" charset="0"/>
              </a:rPr>
              <a:t> política de 1964</a:t>
            </a:r>
            <a:endParaRPr lang="pt-BR" sz="22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71472" y="2000240"/>
            <a:ext cx="80010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000" dirty="0" smtClean="0">
                <a:latin typeface="Calibri" pitchFamily="34" charset="0"/>
              </a:rPr>
              <a:t>Os adversários mais radicais de Goulart  – a União Democrática Nacional – UDN e os militares – acusavam-no de tentar a tomada do seu governo pelo nacionalismo radical.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6500826" y="6215082"/>
            <a:ext cx="200026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200" dirty="0" smtClean="0">
                <a:latin typeface="Calibri" pitchFamily="34" charset="0"/>
              </a:rPr>
              <a:t>Fachada do </a:t>
            </a:r>
            <a:r>
              <a:rPr lang="pt-BR" sz="1200" dirty="0" smtClean="0">
                <a:latin typeface="Calibri" pitchFamily="34" charset="0"/>
              </a:rPr>
              <a:t>Jornal O </a:t>
            </a:r>
            <a:r>
              <a:rPr lang="pt-BR" sz="1200" dirty="0" smtClean="0">
                <a:latin typeface="Calibri" pitchFamily="34" charset="0"/>
              </a:rPr>
              <a:t>Globo</a:t>
            </a:r>
            <a:endParaRPr lang="pt-BR" sz="1200" dirty="0">
              <a:latin typeface="Calibri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571472" y="2928934"/>
            <a:ext cx="80010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000" dirty="0" smtClean="0">
                <a:latin typeface="Calibri" pitchFamily="34" charset="0"/>
              </a:rPr>
              <a:t>No Congresso Nacional, a UDN procurava o </a:t>
            </a:r>
            <a:r>
              <a:rPr lang="pt-BR" sz="2000" i="1" dirty="0" smtClean="0">
                <a:latin typeface="Calibri" pitchFamily="34" charset="0"/>
              </a:rPr>
              <a:t>impeachment </a:t>
            </a:r>
            <a:r>
              <a:rPr lang="pt-BR" sz="2000" dirty="0" smtClean="0">
                <a:latin typeface="Calibri" pitchFamily="34" charset="0"/>
              </a:rPr>
              <a:t>pela conduta inconstitucional do presidente, mas este exigia a maioria dos votos da Câmara dos Deputados, votos que a UDN não possuía. </a:t>
            </a:r>
            <a:endParaRPr lang="pt-BR" sz="2000" dirty="0">
              <a:latin typeface="Calibri" pitchFamily="34" charset="0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571472" y="3929066"/>
            <a:ext cx="55721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000" dirty="0" smtClean="0">
                <a:latin typeface="Calibri" pitchFamily="34" charset="0"/>
              </a:rPr>
              <a:t>Os militares anti-Goulart também queriam afastá-lo do governo por suas supostas ilegalidades, mas não tinham o meio legal de fazê-lo. Mesmo com o apoio de alguns governadores e </a:t>
            </a:r>
            <a:r>
              <a:rPr lang="pt-BR" sz="2000" dirty="0" smtClean="0">
                <a:latin typeface="Calibri" pitchFamily="34" charset="0"/>
              </a:rPr>
              <a:t>jornais </a:t>
            </a:r>
            <a:r>
              <a:rPr lang="pt-BR" sz="2000" dirty="0" smtClean="0">
                <a:latin typeface="Calibri" pitchFamily="34" charset="0"/>
              </a:rPr>
              <a:t>influentes como o </a:t>
            </a:r>
            <a:r>
              <a:rPr lang="pt-BR" sz="2000" i="1" dirty="0" smtClean="0">
                <a:latin typeface="Calibri" pitchFamily="34" charset="0"/>
              </a:rPr>
              <a:t>Jornal do Brasil</a:t>
            </a:r>
            <a:r>
              <a:rPr lang="pt-BR" sz="2000" dirty="0" smtClean="0">
                <a:latin typeface="Calibri" pitchFamily="34" charset="0"/>
              </a:rPr>
              <a:t>, </a:t>
            </a:r>
            <a:r>
              <a:rPr lang="pt-BR" sz="2000" i="1" dirty="0" smtClean="0">
                <a:latin typeface="Calibri" pitchFamily="34" charset="0"/>
              </a:rPr>
              <a:t>O Globo</a:t>
            </a:r>
            <a:r>
              <a:rPr lang="pt-BR" sz="2000" dirty="0" smtClean="0">
                <a:latin typeface="Calibri" pitchFamily="34" charset="0"/>
              </a:rPr>
              <a:t>, </a:t>
            </a:r>
            <a:r>
              <a:rPr lang="pt-BR" sz="2000" i="1" dirty="0" smtClean="0">
                <a:latin typeface="Calibri" pitchFamily="34" charset="0"/>
              </a:rPr>
              <a:t>O Estado de S. Paulo </a:t>
            </a:r>
            <a:r>
              <a:rPr lang="pt-BR" sz="2000" dirty="0" smtClean="0">
                <a:latin typeface="Calibri" pitchFamily="34" charset="0"/>
              </a:rPr>
              <a:t>e </a:t>
            </a:r>
            <a:r>
              <a:rPr lang="pt-BR" sz="2000" i="1" dirty="0" smtClean="0">
                <a:latin typeface="Calibri" pitchFamily="34" charset="0"/>
              </a:rPr>
              <a:t>Correio da </a:t>
            </a:r>
            <a:r>
              <a:rPr lang="pt-BR" sz="2000" i="1" dirty="0" smtClean="0">
                <a:latin typeface="Calibri" pitchFamily="34" charset="0"/>
              </a:rPr>
              <a:t>Manhã.</a:t>
            </a:r>
            <a:endParaRPr lang="pt-BR" sz="2000" dirty="0">
              <a:latin typeface="Calibri" pitchFamily="34" charset="0"/>
            </a:endParaRPr>
          </a:p>
        </p:txBody>
      </p:sp>
      <p:pic>
        <p:nvPicPr>
          <p:cNvPr id="17" name="Imagem 16" descr="PH.FOT.05608.04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72264" y="3643314"/>
            <a:ext cx="1908019" cy="25947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8" name="CaixaDeTexto 17"/>
          <p:cNvSpPr txBox="1"/>
          <p:nvPr/>
        </p:nvSpPr>
        <p:spPr>
          <a:xfrm rot="16200000">
            <a:off x="5895644" y="4820000"/>
            <a:ext cx="11400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 smtClean="0">
                <a:latin typeface="Calibri" pitchFamily="34" charset="0"/>
              </a:rPr>
              <a:t>Foto: Arquivo Nacional</a:t>
            </a:r>
            <a:endParaRPr lang="pt-BR" sz="800" dirty="0">
              <a:latin typeface="Calibri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928662" y="285751"/>
            <a:ext cx="7572428" cy="126188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3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es-ES" sz="2400" b="1" dirty="0" smtClean="0">
                <a:latin typeface="Calibri" pitchFamily="34" charset="0"/>
              </a:rPr>
              <a:t>O Impasse Institucional de 1964</a:t>
            </a:r>
            <a:endParaRPr lang="pt-BR" sz="2400" b="1" dirty="0" smtClean="0">
              <a:latin typeface="Calibri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4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3</a:t>
            </a:fld>
            <a:r>
              <a:rPr lang="pt-BR" dirty="0" smtClean="0"/>
              <a:t>/11</a:t>
            </a:r>
            <a:endParaRPr lang="pt-BR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28596" y="3857628"/>
            <a:ext cx="107157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endParaRPr lang="pt-BR" sz="2600" dirty="0" smtClean="0">
              <a:latin typeface="Calibri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1500166" y="1357298"/>
            <a:ext cx="235513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Medidas de Goulart </a:t>
            </a:r>
            <a:endParaRPr lang="pt-BR" sz="20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1500166" y="1928802"/>
            <a:ext cx="7215238" cy="22467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000" dirty="0" smtClean="0">
                <a:latin typeface="Calibri" pitchFamily="34" charset="0"/>
              </a:rPr>
              <a:t>Solicitou ao Congresso a decretação do estado de sítio por um prazo de 30 dias. </a:t>
            </a:r>
          </a:p>
          <a:p>
            <a:pPr algn="just"/>
            <a:r>
              <a:rPr lang="pt-BR" sz="2000" b="1" dirty="0" smtClean="0">
                <a:latin typeface="Calibri" pitchFamily="34" charset="0"/>
              </a:rPr>
              <a:t>Por que? </a:t>
            </a:r>
            <a:r>
              <a:rPr lang="pt-BR" sz="2000" dirty="0" smtClean="0">
                <a:latin typeface="Calibri" pitchFamily="34" charset="0"/>
              </a:rPr>
              <a:t>Pela inquietação dos ministros militares com a onda de greves e a violência de fundo político. </a:t>
            </a:r>
          </a:p>
          <a:p>
            <a:pPr algn="just"/>
            <a:r>
              <a:rPr lang="pt-BR" sz="2000" b="1" dirty="0" smtClean="0">
                <a:latin typeface="Calibri" pitchFamily="34" charset="0"/>
              </a:rPr>
              <a:t>Resultado:</a:t>
            </a:r>
            <a:r>
              <a:rPr lang="pt-BR" sz="2000" dirty="0" smtClean="0">
                <a:latin typeface="Calibri" pitchFamily="34" charset="0"/>
              </a:rPr>
              <a:t> Três dias mais tarde, Goulart retirou o pedido, que estava alarmando os líderes sindicais que temiam ir para a cadeia durante o estado de sítio. </a:t>
            </a:r>
            <a:endParaRPr lang="pt-BR" sz="2000" dirty="0">
              <a:latin typeface="Calibri" pitchFamily="34" charset="0"/>
            </a:endParaRPr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2000232" y="5786454"/>
            <a:ext cx="542928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BR" sz="2000" dirty="0" smtClean="0">
                <a:latin typeface="Calibri" pitchFamily="34" charset="0"/>
              </a:rPr>
              <a:t>Com essas medidas, o presidente generalizou o temor em torno dos seus planos.</a:t>
            </a:r>
            <a:endParaRPr lang="pt-BR" sz="2000" dirty="0">
              <a:latin typeface="Calibri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1500166" y="4286256"/>
            <a:ext cx="7215222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000" dirty="0" smtClean="0">
                <a:latin typeface="Calibri" pitchFamily="34" charset="0"/>
              </a:rPr>
              <a:t>Permitiu a sindicalização de soldados e praças graduados.</a:t>
            </a:r>
          </a:p>
          <a:p>
            <a:pPr algn="just"/>
            <a:r>
              <a:rPr lang="pt-BR" sz="2000" b="1" dirty="0" smtClean="0">
                <a:latin typeface="Calibri" pitchFamily="34" charset="0"/>
              </a:rPr>
              <a:t>Resultado: </a:t>
            </a:r>
            <a:r>
              <a:rPr lang="pt-BR" sz="2000" dirty="0" smtClean="0">
                <a:latin typeface="Calibri" pitchFamily="34" charset="0"/>
              </a:rPr>
              <a:t>Os oficiais viram como ameaça à disciplina militar, isto congregou até oficiais centristas que haviam hesitado em conspirar contra um presidente legalmente eleito.</a:t>
            </a:r>
            <a:endParaRPr lang="pt-BR" sz="2000" dirty="0">
              <a:latin typeface="Calibri" pitchFamily="34" charset="0"/>
            </a:endParaRPr>
          </a:p>
        </p:txBody>
      </p:sp>
      <p:sp>
        <p:nvSpPr>
          <p:cNvPr id="15" name="Texto explicativo em seta para a direita 14"/>
          <p:cNvSpPr/>
          <p:nvPr/>
        </p:nvSpPr>
        <p:spPr>
          <a:xfrm>
            <a:off x="428596" y="2428868"/>
            <a:ext cx="714380" cy="857256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>
                <a:solidFill>
                  <a:schemeClr val="tx1"/>
                </a:solidFill>
                <a:latin typeface="Calibri" pitchFamily="34" charset="0"/>
              </a:rPr>
              <a:t>1</a:t>
            </a:r>
            <a:endParaRPr lang="pt-BR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6" name="Texto explicativo em seta para a direita 15"/>
          <p:cNvSpPr/>
          <p:nvPr/>
        </p:nvSpPr>
        <p:spPr>
          <a:xfrm>
            <a:off x="428596" y="4429132"/>
            <a:ext cx="785818" cy="857256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>
                <a:solidFill>
                  <a:schemeClr val="tx1"/>
                </a:solidFill>
                <a:latin typeface="Calibri" pitchFamily="34" charset="0"/>
              </a:rPr>
              <a:t>2</a:t>
            </a:r>
            <a:endParaRPr lang="pt-BR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928662" y="285751"/>
            <a:ext cx="7572428" cy="126188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3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es-ES" sz="2400" b="1" dirty="0" smtClean="0">
                <a:latin typeface="Calibri" pitchFamily="34" charset="0"/>
              </a:rPr>
              <a:t>O Impasse Institucional de 1964</a:t>
            </a:r>
            <a:endParaRPr lang="pt-BR" sz="2400" b="1" dirty="0" smtClean="0">
              <a:latin typeface="Calibri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265" grpId="0"/>
      <p:bldP spid="12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4</a:t>
            </a:fld>
            <a:r>
              <a:rPr lang="pt-BR" dirty="0" smtClean="0"/>
              <a:t>/11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357290" y="1571612"/>
            <a:ext cx="7429552" cy="178510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t-BR" sz="2200" dirty="0" smtClean="0">
                <a:latin typeface="Calibri" pitchFamily="34" charset="0"/>
              </a:rPr>
              <a:t>Goulart decide governar via decretos, envolvendo diretamente o povo. Marcou uma série de comícios, iniciando no Rio.</a:t>
            </a:r>
          </a:p>
          <a:p>
            <a:pPr algn="just"/>
            <a:r>
              <a:rPr lang="pt-BR" sz="2200" b="1" dirty="0" smtClean="0">
                <a:latin typeface="Calibri" pitchFamily="34" charset="0"/>
              </a:rPr>
              <a:t>Por que? </a:t>
            </a:r>
            <a:r>
              <a:rPr lang="pt-BR" sz="2200" dirty="0" smtClean="0">
                <a:latin typeface="Calibri" pitchFamily="34" charset="0"/>
              </a:rPr>
              <a:t>Mobilização e aprovação da Reforma Agrária.</a:t>
            </a:r>
          </a:p>
          <a:p>
            <a:pPr algn="just"/>
            <a:r>
              <a:rPr lang="pt-BR" sz="2200" b="1" dirty="0" smtClean="0">
                <a:latin typeface="Calibri" pitchFamily="34" charset="0"/>
              </a:rPr>
              <a:t>Resultado:</a:t>
            </a:r>
            <a:r>
              <a:rPr lang="pt-BR" sz="2200" dirty="0" smtClean="0">
                <a:latin typeface="Calibri" pitchFamily="34" charset="0"/>
              </a:rPr>
              <a:t> Milhares aplaudiram quando ele anunciou o decreto de nacionalização das terras</a:t>
            </a:r>
            <a:endParaRPr lang="pt-BR" sz="2200" dirty="0">
              <a:latin typeface="Calibri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642910" y="3929066"/>
            <a:ext cx="5143536" cy="19389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Com estas medidas, além de desafiar o Congresso e os adversários de suas reformas, Goulart não procurou aliados suficientemente fortes para o embate com as forças conservadoras. </a:t>
            </a:r>
            <a:endParaRPr lang="pt-BR" sz="2200" dirty="0">
              <a:latin typeface="Calibri" pitchFamily="34" charset="0"/>
            </a:endParaRPr>
          </a:p>
        </p:txBody>
      </p:sp>
      <p:sp>
        <p:nvSpPr>
          <p:cNvPr id="12" name="Texto explicativo em seta para a direita 11"/>
          <p:cNvSpPr/>
          <p:nvPr/>
        </p:nvSpPr>
        <p:spPr>
          <a:xfrm>
            <a:off x="428596" y="2143116"/>
            <a:ext cx="714380" cy="857256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  <a:latin typeface="Calibri" pitchFamily="34" charset="0"/>
              </a:rPr>
              <a:t>3</a:t>
            </a:r>
            <a:endParaRPr lang="pt-BR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5929322" y="5857892"/>
            <a:ext cx="25106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200" dirty="0" smtClean="0">
                <a:latin typeface="Calibri" pitchFamily="34" charset="0"/>
              </a:rPr>
              <a:t>Presidente João Goulart  em comício </a:t>
            </a:r>
          </a:p>
          <a:p>
            <a:pPr algn="ctr"/>
            <a:r>
              <a:rPr lang="pt-BR" sz="1200" dirty="0" smtClean="0">
                <a:latin typeface="Calibri" pitchFamily="34" charset="0"/>
              </a:rPr>
              <a:t>no Rio de Janeiro</a:t>
            </a:r>
            <a:endParaRPr lang="pt-BR" sz="1200" dirty="0">
              <a:latin typeface="Calibri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 rot="16200000">
            <a:off x="8038784" y="4605686"/>
            <a:ext cx="11400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 smtClean="0">
                <a:latin typeface="Calibri" pitchFamily="34" charset="0"/>
              </a:rPr>
              <a:t>Foto: Arquivo Nacional</a:t>
            </a:r>
            <a:endParaRPr lang="pt-BR" sz="800" dirty="0">
              <a:latin typeface="Calibri" pitchFamily="34" charset="0"/>
            </a:endParaRPr>
          </a:p>
        </p:txBody>
      </p:sp>
      <p:pic>
        <p:nvPicPr>
          <p:cNvPr id="13314" name="Picture 2" descr="http://www.agenciasindical.com.br/imagens/manchetes/comicio_de_joao_goular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3929066"/>
            <a:ext cx="2647950" cy="19431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CaixaDeTexto 12"/>
          <p:cNvSpPr txBox="1"/>
          <p:nvPr/>
        </p:nvSpPr>
        <p:spPr>
          <a:xfrm>
            <a:off x="928662" y="285751"/>
            <a:ext cx="7572428" cy="126188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3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es-ES" sz="2400" b="1" dirty="0" smtClean="0">
                <a:latin typeface="Calibri" pitchFamily="34" charset="0"/>
              </a:rPr>
              <a:t>O Impasse Institucional de 1964</a:t>
            </a:r>
            <a:endParaRPr lang="pt-BR" sz="2400" b="1" dirty="0" smtClean="0">
              <a:latin typeface="Calibri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/>
      <p:bldP spid="12" grpId="0" animBg="1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5</a:t>
            </a:fld>
            <a:r>
              <a:rPr lang="pt-BR" dirty="0" smtClean="0"/>
              <a:t>/11</a:t>
            </a:r>
            <a:endParaRPr lang="pt-BR" dirty="0"/>
          </a:p>
        </p:txBody>
      </p:sp>
      <p:pic>
        <p:nvPicPr>
          <p:cNvPr id="9" name="Imagem 8" descr="b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7237" y="3424237"/>
            <a:ext cx="9525" cy="9525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500034" y="1428736"/>
            <a:ext cx="8072494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rgbClr val="FF0000"/>
                </a:solidFill>
                <a:latin typeface="Calibri" pitchFamily="34" charset="0"/>
              </a:rPr>
              <a:t>Goulart verificou que a esquerda não tinha unidade e viu-se enfraquecido. </a:t>
            </a:r>
          </a:p>
          <a:p>
            <a:pPr algn="ctr"/>
            <a:endParaRPr lang="pt-BR" sz="1400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just"/>
            <a:r>
              <a:rPr lang="pt-BR" sz="2400" b="1" dirty="0" smtClean="0">
                <a:latin typeface="Calibri" pitchFamily="34" charset="0"/>
              </a:rPr>
              <a:t>O Partido Comunista Brasileiro (PCB) - </a:t>
            </a:r>
            <a:r>
              <a:rPr lang="pt-BR" sz="2400" dirty="0" smtClean="0">
                <a:latin typeface="Calibri" pitchFamily="34" charset="0"/>
              </a:rPr>
              <a:t>da linha de Moscou aconselhava-lhe cautela. </a:t>
            </a:r>
          </a:p>
          <a:p>
            <a:pPr algn="just"/>
            <a:r>
              <a:rPr lang="pt-BR" sz="2400" b="1" dirty="0" smtClean="0">
                <a:latin typeface="Calibri" pitchFamily="34" charset="0"/>
              </a:rPr>
              <a:t>o Partido Comunista do Brasil (PC do B) - </a:t>
            </a:r>
            <a:r>
              <a:rPr lang="pt-BR" sz="2400" dirty="0" smtClean="0">
                <a:latin typeface="Calibri" pitchFamily="34" charset="0"/>
              </a:rPr>
              <a:t>da linha de Pequim, pedia medidas radicais, mas o número dos seus militantes era pequeno.  </a:t>
            </a:r>
          </a:p>
        </p:txBody>
      </p:sp>
      <p:sp>
        <p:nvSpPr>
          <p:cNvPr id="10" name="Retângulo 9"/>
          <p:cNvSpPr/>
          <p:nvPr/>
        </p:nvSpPr>
        <p:spPr>
          <a:xfrm>
            <a:off x="2357422" y="4500570"/>
            <a:ext cx="414340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 smtClean="0">
                <a:latin typeface="Calibri" pitchFamily="34" charset="0"/>
              </a:rPr>
              <a:t>O governador Miguel Arraes, de Pernambuco e Leonel Brizola, defendiam uma política direta de redistribuição drástica da renda e da terra.</a:t>
            </a:r>
            <a:endParaRPr lang="pt-BR" sz="2000" dirty="0">
              <a:latin typeface="Calibri" pitchFamily="34" charset="0"/>
            </a:endParaRPr>
          </a:p>
        </p:txBody>
      </p:sp>
      <p:pic>
        <p:nvPicPr>
          <p:cNvPr id="12290" name="Picture 2" descr="http://www.vermelho.org.br/diario/2005/0814/arraes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4429132"/>
            <a:ext cx="1500198" cy="165703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CaixaDeTexto 11"/>
          <p:cNvSpPr txBox="1"/>
          <p:nvPr/>
        </p:nvSpPr>
        <p:spPr>
          <a:xfrm>
            <a:off x="500034" y="6143644"/>
            <a:ext cx="17172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dirty="0" smtClean="0">
                <a:latin typeface="Calibri" pitchFamily="34" charset="0"/>
              </a:rPr>
              <a:t>Miguel Arraes, em 1962,</a:t>
            </a:r>
          </a:p>
          <a:p>
            <a:pPr algn="ctr"/>
            <a:r>
              <a:rPr lang="pt-BR" sz="1200" dirty="0" smtClean="0">
                <a:latin typeface="Calibri" pitchFamily="34" charset="0"/>
              </a:rPr>
              <a:t>governador pela 1ª vez</a:t>
            </a:r>
            <a:endParaRPr lang="pt-BR" sz="1200" dirty="0">
              <a:latin typeface="Calibri" pitchFamily="34" charset="0"/>
            </a:endParaRPr>
          </a:p>
        </p:txBody>
      </p:sp>
      <p:pic>
        <p:nvPicPr>
          <p:cNvPr id="3" name="Picture 4" descr="http://www.vitruvius.com.br/entrevista/saturnino/saturnino_08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43702" y="4429132"/>
            <a:ext cx="2214578" cy="171900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CaixaDeTexto 13"/>
          <p:cNvSpPr txBox="1"/>
          <p:nvPr/>
        </p:nvSpPr>
        <p:spPr>
          <a:xfrm>
            <a:off x="7143768" y="6215082"/>
            <a:ext cx="12248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dirty="0" smtClean="0">
                <a:latin typeface="Calibri" pitchFamily="34" charset="0"/>
              </a:rPr>
              <a:t>Goulart e Brizola</a:t>
            </a:r>
            <a:endParaRPr lang="pt-BR" sz="1200" dirty="0">
              <a:latin typeface="Calibri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928662" y="285751"/>
            <a:ext cx="7572428" cy="126188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3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es-ES" sz="2400" b="1" dirty="0" smtClean="0">
                <a:latin typeface="Calibri" pitchFamily="34" charset="0"/>
              </a:rPr>
              <a:t>O Impasse Institucional de 1964</a:t>
            </a:r>
            <a:endParaRPr lang="pt-BR" sz="2400" b="1" dirty="0" smtClean="0">
              <a:latin typeface="Calibri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6</a:t>
            </a:fld>
            <a:r>
              <a:rPr lang="pt-BR" dirty="0" smtClean="0"/>
              <a:t>/11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500034" y="5072074"/>
            <a:ext cx="8001056" cy="132343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000" dirty="0" smtClean="0">
                <a:solidFill>
                  <a:schemeClr val="tx1"/>
                </a:solidFill>
                <a:latin typeface="Calibri" pitchFamily="34" charset="0"/>
              </a:rPr>
              <a:t>A doutrina ensinada na ESG constava a teoria da “guerra interna.” Segundo essa teoria, a principal ameaça vinha não da invasão externa, mas dos sindicatos trabalhistas de esquerda, dos intelectuais, das organizações de trabalhadores rurais, do clero e dos estudantes e professores universitários.</a:t>
            </a:r>
            <a:endParaRPr lang="pt-BR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500034" y="4000504"/>
            <a:ext cx="835824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t-BR" sz="2000" dirty="0" smtClean="0">
                <a:latin typeface="Calibri" pitchFamily="34" charset="0"/>
              </a:rPr>
              <a:t>Os conspiradores sustentavam idéias marcadamente anticomunistas desenvolvidas na Escola Superior de </a:t>
            </a:r>
            <a:r>
              <a:rPr lang="pt-BR" sz="2000" smtClean="0">
                <a:latin typeface="Calibri" pitchFamily="34" charset="0"/>
              </a:rPr>
              <a:t>Guerra </a:t>
            </a:r>
            <a:r>
              <a:rPr lang="pt-BR" sz="2000" smtClean="0">
                <a:latin typeface="Calibri" pitchFamily="34" charset="0"/>
              </a:rPr>
              <a:t>- </a:t>
            </a:r>
            <a:r>
              <a:rPr lang="pt-BR" sz="2000" smtClean="0">
                <a:latin typeface="Calibri" pitchFamily="34" charset="0"/>
              </a:rPr>
              <a:t>ESG.</a:t>
            </a:r>
            <a:endParaRPr lang="pt-BR" sz="2000" dirty="0">
              <a:latin typeface="Calibri" pitchFamily="34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500034" y="1857364"/>
            <a:ext cx="842968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000" dirty="0" smtClean="0">
                <a:latin typeface="Calibri" pitchFamily="34" charset="0"/>
              </a:rPr>
              <a:t>Os adversários civis conquistaram a simpatia dos militares, fator essencial para o bom êxito do golpe. </a:t>
            </a:r>
          </a:p>
          <a:p>
            <a:pPr algn="just">
              <a:buFont typeface="Wingdings" pitchFamily="2" charset="2"/>
              <a:buChar char="ü"/>
            </a:pPr>
            <a:r>
              <a:rPr lang="pt-BR" sz="2000" dirty="0" smtClean="0">
                <a:latin typeface="Calibri" pitchFamily="34" charset="0"/>
              </a:rPr>
              <a:t>Um memorando circulou nos quartéis de todos os estados brasileiros e sustentavam que o presidente devia ser deposto antes que suas ações enfraquecessem a própria instituição militar. </a:t>
            </a:r>
          </a:p>
          <a:p>
            <a:pPr algn="just">
              <a:buFont typeface="Wingdings" pitchFamily="2" charset="2"/>
              <a:buChar char="ü"/>
            </a:pPr>
            <a:r>
              <a:rPr lang="pt-BR" sz="2000" dirty="0" smtClean="0">
                <a:latin typeface="Calibri" pitchFamily="34" charset="0"/>
              </a:rPr>
              <a:t>O coordenador dos conspiradores na área das forças armadas era o chefe do Estado-Maior do Exército, general Castelo Branco.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1000100" y="1428736"/>
            <a:ext cx="2970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>
                <a:solidFill>
                  <a:srgbClr val="C00000"/>
                </a:solidFill>
                <a:latin typeface="Calibri" pitchFamily="34" charset="0"/>
              </a:rPr>
              <a:t>Organização do Golpe</a:t>
            </a:r>
            <a:endParaRPr lang="pt-BR" sz="24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928662" y="285751"/>
            <a:ext cx="7572428" cy="126188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3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es-ES" sz="2400" b="1" dirty="0" smtClean="0">
                <a:latin typeface="Calibri" pitchFamily="34" charset="0"/>
              </a:rPr>
              <a:t>O Impasse Institucional de 1964</a:t>
            </a:r>
            <a:endParaRPr lang="pt-BR" sz="2400" b="1" dirty="0" smtClean="0">
              <a:latin typeface="Calibri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7</a:t>
            </a:fld>
            <a:r>
              <a:rPr lang="pt-BR" dirty="0" smtClean="0"/>
              <a:t>/11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500034" y="1357298"/>
            <a:ext cx="628654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2200" b="1" dirty="0" smtClean="0">
                <a:solidFill>
                  <a:srgbClr val="C00000"/>
                </a:solidFill>
                <a:latin typeface="Calibri" pitchFamily="34" charset="0"/>
              </a:rPr>
              <a:t>A Quebra do Estado de Direito - </a:t>
            </a:r>
            <a:r>
              <a:rPr lang="pt-BR" sz="2200" b="1" dirty="0" smtClean="0">
                <a:solidFill>
                  <a:srgbClr val="C00000"/>
                </a:solidFill>
                <a:latin typeface="Calibri" pitchFamily="34" charset="0"/>
              </a:rPr>
              <a:t>1º de abril de </a:t>
            </a:r>
            <a:r>
              <a:rPr lang="pt-BR" sz="2200" b="1" dirty="0" smtClean="0">
                <a:solidFill>
                  <a:srgbClr val="C00000"/>
                </a:solidFill>
                <a:latin typeface="Calibri" pitchFamily="34" charset="0"/>
              </a:rPr>
              <a:t>1964</a:t>
            </a:r>
            <a:endParaRPr lang="pt-BR" sz="22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642910" y="2143116"/>
            <a:ext cx="8001056" cy="19389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O presidente descobriu que a mobilização popular que realizara não foi profunda. A destituição de Goulart foi executada por uma operação militar, na qual os militares legalistas, no passar do dia, debandaram-se às fileiras dos golpistas. </a:t>
            </a:r>
            <a:endParaRPr lang="pt-BR" sz="2400" dirty="0">
              <a:solidFill>
                <a:schemeClr val="tx1"/>
              </a:solidFill>
              <a:latin typeface="Calibri" pitchFamily="34" charset="0"/>
            </a:endParaRPr>
          </a:p>
        </p:txBody>
      </p:sp>
      <p:pic>
        <p:nvPicPr>
          <p:cNvPr id="9" name="Imagem 8" descr="aula_3_ModI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4143380"/>
            <a:ext cx="3312331" cy="233129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5" name="Retângulo 14"/>
          <p:cNvSpPr/>
          <p:nvPr/>
        </p:nvSpPr>
        <p:spPr>
          <a:xfrm>
            <a:off x="1071538" y="4714884"/>
            <a:ext cx="3857652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400" b="1" dirty="0" smtClean="0">
                <a:latin typeface="Calibri" pitchFamily="34" charset="0"/>
              </a:rPr>
              <a:t>Goulart atravessava então a fronteira com o Uruguai. </a:t>
            </a:r>
            <a:endParaRPr lang="pt-BR" sz="2400" b="1" dirty="0">
              <a:latin typeface="Calibri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928662" y="285751"/>
            <a:ext cx="7572428" cy="126188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3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es-ES" sz="2400" b="1" dirty="0" smtClean="0">
                <a:latin typeface="Calibri" pitchFamily="34" charset="0"/>
              </a:rPr>
              <a:t>O Impasse Institucional de 1964</a:t>
            </a:r>
            <a:endParaRPr lang="pt-BR" sz="2400" b="1" dirty="0" smtClean="0">
              <a:latin typeface="Calibri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PH.FOT.01996.01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1285860"/>
            <a:ext cx="7786710" cy="5260461"/>
          </a:xfrm>
          <a:prstGeom prst="rect">
            <a:avLst/>
          </a:prstGeom>
        </p:spPr>
      </p:pic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8</a:t>
            </a:fld>
            <a:r>
              <a:rPr lang="pt-BR" dirty="0" smtClean="0"/>
              <a:t>/11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928662" y="3500438"/>
            <a:ext cx="49292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b="1" dirty="0" smtClean="0">
                <a:latin typeface="Calibri" pitchFamily="34" charset="0"/>
              </a:rPr>
              <a:t>O golpe militar se caracteriza como </a:t>
            </a:r>
            <a:endParaRPr lang="pt-BR" sz="2400" b="1" dirty="0" smtClean="0">
              <a:latin typeface="Calibri" pitchFamily="34" charset="0"/>
            </a:endParaRPr>
          </a:p>
          <a:p>
            <a:pPr algn="just"/>
            <a:r>
              <a:rPr lang="pt-BR" sz="2400" b="1" dirty="0" smtClean="0">
                <a:latin typeface="Calibri" pitchFamily="34" charset="0"/>
              </a:rPr>
              <a:t>violação </a:t>
            </a:r>
            <a:r>
              <a:rPr lang="pt-BR" sz="2400" b="1" dirty="0" smtClean="0">
                <a:latin typeface="Calibri" pitchFamily="34" charset="0"/>
              </a:rPr>
              <a:t>dos direitos humanos?</a:t>
            </a:r>
            <a:endParaRPr lang="pt-BR" sz="2400" b="1" dirty="0" smtClean="0"/>
          </a:p>
        </p:txBody>
      </p:sp>
      <p:sp>
        <p:nvSpPr>
          <p:cNvPr id="7" name="Retângulo 6"/>
          <p:cNvSpPr/>
          <p:nvPr/>
        </p:nvSpPr>
        <p:spPr>
          <a:xfrm>
            <a:off x="1071538" y="1785926"/>
            <a:ext cx="72866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 smtClean="0">
                <a:latin typeface="Calibri" pitchFamily="34" charset="0"/>
              </a:rPr>
              <a:t>Como em 1954, um governo democrático foi posto abaixo pelos militares. </a:t>
            </a:r>
            <a:endParaRPr lang="pt-BR" sz="2400" b="1" dirty="0"/>
          </a:p>
        </p:txBody>
      </p:sp>
      <p:sp>
        <p:nvSpPr>
          <p:cNvPr id="10" name="CaixaDeTexto 9"/>
          <p:cNvSpPr txBox="1"/>
          <p:nvPr/>
        </p:nvSpPr>
        <p:spPr>
          <a:xfrm>
            <a:off x="928662" y="285751"/>
            <a:ext cx="7572428" cy="126188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3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es-ES" sz="2400" b="1" dirty="0" smtClean="0">
                <a:latin typeface="Calibri" pitchFamily="34" charset="0"/>
              </a:rPr>
              <a:t>O Impasse Institucional de 1964</a:t>
            </a:r>
            <a:endParaRPr lang="pt-BR" sz="2400" b="1" dirty="0" smtClean="0">
              <a:latin typeface="Calibri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11" name="Picture 2" descr="C:\Documents and Settings\Administrador\Configurações locais\Temporary Internet Files\Content.IE5\IXP7CMAL\MCj0371076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2928934"/>
            <a:ext cx="1717990" cy="2286016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0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9</a:t>
            </a:fld>
            <a:r>
              <a:rPr lang="pt-BR" dirty="0" smtClean="0"/>
              <a:t>/11</a:t>
            </a:r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357158" y="3214686"/>
            <a:ext cx="8358246" cy="193899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O Golpe de 64 é conhecido como “</a:t>
            </a:r>
            <a:r>
              <a:rPr lang="es-PE" sz="2400" i="1" dirty="0" smtClean="0">
                <a:solidFill>
                  <a:schemeClr val="tx1"/>
                </a:solidFill>
                <a:latin typeface="Calibri" pitchFamily="34" charset="0"/>
              </a:rPr>
              <a:t>a quebra do estado de direito.” </a:t>
            </a:r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A violência e repressão espalharam-se rapidamente pelo país.  Muitos lideres de movimentos desapareceram, vítimas de execução sumária, enquanto outros sofreram torturas geralmente aplicadas nos quartéis do Quarto Exército.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928662" y="285751"/>
            <a:ext cx="7572428" cy="126188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3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es-ES" sz="2400" b="1" dirty="0" smtClean="0">
                <a:latin typeface="Calibri" pitchFamily="34" charset="0"/>
              </a:rPr>
              <a:t>O Impasse Institucional de 1964</a:t>
            </a:r>
            <a:endParaRPr lang="pt-BR" sz="2400" b="1" dirty="0" smtClean="0">
              <a:latin typeface="Calibri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4000496" y="2143116"/>
            <a:ext cx="1000132" cy="5847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rgbClr val="C00000"/>
                </a:solidFill>
                <a:latin typeface="Calibri" pitchFamily="34" charset="0"/>
              </a:rPr>
              <a:t>SIM</a:t>
            </a:r>
            <a:r>
              <a:rPr lang="pt-BR" sz="3200" b="1" dirty="0" smtClean="0">
                <a:solidFill>
                  <a:srgbClr val="C00000"/>
                </a:solidFill>
                <a:latin typeface="Gill Sans MT" pitchFamily="34" charset="0"/>
              </a:rPr>
              <a:t>!</a:t>
            </a:r>
            <a:endParaRPr lang="pt-BR" sz="3200" dirty="0">
              <a:latin typeface="Gill Sans MT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5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0" grpId="2" animBg="1"/>
      <p:bldP spid="10" grpId="3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Escritório Clássico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3084</TotalTime>
  <Words>1102</Words>
  <Application>Microsoft Office PowerPoint</Application>
  <PresentationFormat>Apresentação na tela (4:3)</PresentationFormat>
  <Paragraphs>89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Papel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Cleia</dc:creator>
  <cp:lastModifiedBy>GEO</cp:lastModifiedBy>
  <cp:revision>360</cp:revision>
  <dcterms:created xsi:type="dcterms:W3CDTF">2009-05-14T20:59:51Z</dcterms:created>
  <dcterms:modified xsi:type="dcterms:W3CDTF">2009-06-22T03:48:24Z</dcterms:modified>
</cp:coreProperties>
</file>