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handoutMasterIdLst>
    <p:handoutMasterId r:id="rId18"/>
  </p:handoutMasterIdLst>
  <p:sldIdLst>
    <p:sldId id="258" r:id="rId2"/>
    <p:sldId id="259" r:id="rId3"/>
    <p:sldId id="260" r:id="rId4"/>
    <p:sldId id="276" r:id="rId5"/>
    <p:sldId id="273" r:id="rId6"/>
    <p:sldId id="261" r:id="rId7"/>
    <p:sldId id="270" r:id="rId8"/>
    <p:sldId id="272" r:id="rId9"/>
    <p:sldId id="269" r:id="rId10"/>
    <p:sldId id="262" r:id="rId11"/>
    <p:sldId id="277" r:id="rId12"/>
    <p:sldId id="278" r:id="rId13"/>
    <p:sldId id="279" r:id="rId14"/>
    <p:sldId id="280" r:id="rId15"/>
    <p:sldId id="268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ED6D03"/>
    <a:srgbClr val="FF0066"/>
    <a:srgbClr val="CC00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21/6/2009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21/6/2009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kobar.wordpress.com/arquivo-de-noticias-03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João Goulart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786050" y="2857496"/>
            <a:ext cx="592935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Apresentar </a:t>
            </a:r>
            <a:r>
              <a:rPr lang="pt-BR" sz="2400" dirty="0" smtClean="0">
                <a:latin typeface="Calibri" pitchFamily="34" charset="0"/>
              </a:rPr>
              <a:t>o contexto da crise da sucessão após a renúncia de Jânio Quadros e as dificuldades políticas e econômicas durante a gestão do Presidente Goulart.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00166" y="1571612"/>
            <a:ext cx="2281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02070" y="2643182"/>
            <a:ext cx="2152966" cy="1970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/15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28596" y="2500306"/>
            <a:ext cx="80010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Em fins de 1962, os problemas </a:t>
            </a:r>
            <a:r>
              <a:rPr lang="pt-BR" sz="2400" dirty="0" smtClean="0">
                <a:latin typeface="Calibri" pitchFamily="34" charset="0"/>
              </a:rPr>
              <a:t>econômicos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 </a:t>
            </a:r>
            <a:r>
              <a:rPr lang="pt-BR" sz="2400" dirty="0" smtClean="0">
                <a:latin typeface="Calibri" pitchFamily="34" charset="0"/>
              </a:rPr>
              <a:t>tornaram-se insuportáveis. </a:t>
            </a:r>
            <a:r>
              <a:rPr lang="pt-BR" sz="2400" dirty="0" err="1" smtClean="0">
                <a:latin typeface="Calibri" pitchFamily="34" charset="0"/>
              </a:rPr>
              <a:t>San</a:t>
            </a:r>
            <a:r>
              <a:rPr lang="pt-BR" sz="2400" dirty="0" smtClean="0">
                <a:latin typeface="Calibri" pitchFamily="34" charset="0"/>
              </a:rPr>
              <a:t> Thiago </a:t>
            </a:r>
            <a:r>
              <a:rPr lang="pt-BR" sz="2400" dirty="0" smtClean="0">
                <a:latin typeface="Calibri" pitchFamily="34" charset="0"/>
              </a:rPr>
              <a:t>Dantas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e </a:t>
            </a:r>
            <a:r>
              <a:rPr lang="pt-BR" sz="2400" dirty="0" smtClean="0">
                <a:latin typeface="Calibri" pitchFamily="34" charset="0"/>
              </a:rPr>
              <a:t>Celso Furtado, foram convocados para elaborarem um programa de estabilização. O plano teve a aprovação tanto do FMI como do presidente John Kennedy. Mas os credores foram muito exigentes: </a:t>
            </a: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cada empréstimo ao Brasil dependeria dos progressos demonstrados na implementação do programa de estabilização.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28596" y="1500174"/>
            <a:ext cx="52149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inflação em 1960 escandalizava o país quando chegou a 39,5 por cento.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7171" name="Picture 3" descr="C:\Documents and Settings\Administrador\Configurações locais\Temporary Internet Files\Content.IE5\C14VONUR\MCj043482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928670"/>
            <a:ext cx="2571768" cy="2571768"/>
          </a:xfrm>
          <a:prstGeom prst="rect">
            <a:avLst/>
          </a:prstGeom>
          <a:noFill/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João Goulart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1428728" y="2285992"/>
            <a:ext cx="5929354" cy="3046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 Desvalorização do cruzeiro, causando a elevação do custo da importação do petróleo e trigo, e que elevaria o custo do pão e das passagens de ônibus – itens básicos no orçamento do trabalhador.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 Contenção dos aumentos 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salariais.</a:t>
            </a:r>
            <a:endParaRPr lang="pt-BR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 Redução dos gastos do setor público através da demissão de empregados. 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42910" y="1428736"/>
            <a:ext cx="5609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Em que consistia o Plano </a:t>
            </a:r>
            <a:r>
              <a:rPr lang="pt-BR" sz="2400" b="1" dirty="0" err="1" smtClean="0">
                <a:solidFill>
                  <a:srgbClr val="C00000"/>
                </a:solidFill>
                <a:latin typeface="Calibri" pitchFamily="34" charset="0"/>
              </a:rPr>
              <a:t>Dantas-Furtado</a:t>
            </a:r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? </a:t>
            </a:r>
            <a:endParaRPr lang="pt-BR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João Goulart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12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714348" y="1357298"/>
            <a:ext cx="80010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Estas medidas impopulares e de resultados incertos, obrigaram Goulart a engavetar o plano. Na metade de 1963, concluiu que seus custos eram altos demais, e adotou a </a:t>
            </a:r>
            <a:r>
              <a:rPr lang="pt-BR" sz="2200" dirty="0" smtClean="0">
                <a:solidFill>
                  <a:srgbClr val="C00000"/>
                </a:solidFill>
                <a:latin typeface="Calibri" pitchFamily="34" charset="0"/>
              </a:rPr>
              <a:t>estratégia do nacionalismo radical</a:t>
            </a:r>
            <a:r>
              <a:rPr lang="pt-BR" sz="2200" dirty="0" smtClean="0">
                <a:latin typeface="Calibri" pitchFamily="34" charset="0"/>
              </a:rPr>
              <a:t>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14348" y="2714620"/>
            <a:ext cx="500066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Esta estratégia identificava o setor externo da economia como responsável das graves dificuldades do país, onde a maior parte dos investidores ingressava no Brasil apenas para conquistar o poder monopolista do mercado e em seguida enviar os lucros para suas matrizes lá fora.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071538" y="5286388"/>
            <a:ext cx="7000924" cy="11079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200" b="1" dirty="0" smtClean="0">
                <a:solidFill>
                  <a:schemeClr val="tx1"/>
                </a:solidFill>
                <a:latin typeface="Calibri" pitchFamily="34" charset="0"/>
              </a:rPr>
              <a:t>A solução? </a:t>
            </a:r>
            <a:r>
              <a:rPr lang="pt-BR" sz="2200" dirty="0" smtClean="0">
                <a:solidFill>
                  <a:schemeClr val="tx1"/>
                </a:solidFill>
                <a:latin typeface="Calibri" pitchFamily="34" charset="0"/>
              </a:rPr>
              <a:t>Um controle rigoroso das empresas estrangeiras. Assim, em 1962 o Congresso aprovou uma lei mais severa de remessa de lucros.</a:t>
            </a:r>
            <a:endParaRPr lang="pt-BR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5121" name="Picture 1" descr="C:\Documents and Settings\Administrador\Configurações locais\Temporary Internet Files\Content.IE5\C14VONUR\MCj0078803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820516"/>
            <a:ext cx="2444752" cy="2149944"/>
          </a:xfrm>
          <a:prstGeom prst="rect">
            <a:avLst/>
          </a:prstGeom>
          <a:noFill/>
        </p:spPr>
      </p:pic>
      <p:sp>
        <p:nvSpPr>
          <p:cNvPr id="9" name="CaixaDeTexto 8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João Goulart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Documents and Settings\Administrador\Configurações locais\Temporary Internet Files\Content.IE5\C14VONUR\MCj0433808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14422"/>
            <a:ext cx="2714612" cy="2714612"/>
          </a:xfrm>
          <a:prstGeom prst="rect">
            <a:avLst/>
          </a:prstGeom>
          <a:noFill/>
        </p:spPr>
      </p:pic>
      <p:pic>
        <p:nvPicPr>
          <p:cNvPr id="4098" name="Picture 2" descr="C:\Documents and Settings\Administrador\Configurações locais\Temporary Internet Files\Content.IE5\4V27KVG3\MCj0432538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5365" y="1285860"/>
            <a:ext cx="2392123" cy="2357454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13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3214678" y="1285860"/>
            <a:ext cx="564360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Os nacionalistas culpavam os EUA, o FMI e o Banco Mundial 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- BM </a:t>
            </a:r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de manter os países em desenvolvimento em subordinação econômica. O BM e o FMI suspenderam todos os empréstimos ao Brasil por discordar das políticas do governo. </a:t>
            </a:r>
          </a:p>
          <a:p>
            <a:pPr algn="just"/>
            <a:r>
              <a:rPr lang="pt-B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O governo considerava inadequadas para a economia as políticas sugeridas pela banca internacional por ser um obstáculo ao processo de industrialização.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João Goulart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9" name="Picture 3" descr="C:\Documents and Settings\Administrador\Configurações locais\Temporary Internet Files\Content.IE5\C14VONUR\MCj0433808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929066"/>
            <a:ext cx="1643074" cy="1643074"/>
          </a:xfrm>
          <a:prstGeom prst="rect">
            <a:avLst/>
          </a:prstGeom>
          <a:noFill/>
        </p:spPr>
      </p:pic>
      <p:pic>
        <p:nvPicPr>
          <p:cNvPr id="11" name="Picture 3" descr="C:\Documents and Settings\Administrador\Configurações locais\Temporary Internet Files\Content.IE5\C14VONUR\MCj0433808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5286388"/>
            <a:ext cx="785794" cy="785794"/>
          </a:xfrm>
          <a:prstGeom prst="rect">
            <a:avLst/>
          </a:prstGeom>
          <a:noFill/>
        </p:spPr>
      </p:pic>
      <p:pic>
        <p:nvPicPr>
          <p:cNvPr id="12" name="Picture 3" descr="C:\Documents and Settings\Administrador\Configurações locais\Temporary Internet Files\Content.IE5\C14VONUR\MCj0433808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5715016"/>
            <a:ext cx="571480" cy="571480"/>
          </a:xfrm>
          <a:prstGeom prst="rect">
            <a:avLst/>
          </a:prstGeom>
          <a:noFill/>
        </p:spPr>
      </p:pic>
      <p:pic>
        <p:nvPicPr>
          <p:cNvPr id="13" name="Picture 3" descr="C:\Documents and Settings\Administrador\Configurações locais\Temporary Internet Files\Content.IE5\C14VONUR\MCj0433808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6000768"/>
            <a:ext cx="428628" cy="428628"/>
          </a:xfrm>
          <a:prstGeom prst="rect">
            <a:avLst/>
          </a:prstGeom>
          <a:noFill/>
        </p:spPr>
      </p:pic>
      <p:pic>
        <p:nvPicPr>
          <p:cNvPr id="16" name="Picture 3" descr="C:\Documents and Settings\Administrador\Configurações locais\Temporary Internet Files\Content.IE5\C14VONUR\MCj0433808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2" y="6215082"/>
            <a:ext cx="357190" cy="357190"/>
          </a:xfrm>
          <a:prstGeom prst="rect">
            <a:avLst/>
          </a:prstGeom>
          <a:noFill/>
        </p:spPr>
      </p:pic>
      <p:pic>
        <p:nvPicPr>
          <p:cNvPr id="17" name="Picture 2" descr="C:\Documents and Settings\Administrador\Configurações locais\Temporary Internet Files\Content.IE5\4V27KVG3\MCj0432538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957020"/>
            <a:ext cx="1500198" cy="1478455"/>
          </a:xfrm>
          <a:prstGeom prst="rect">
            <a:avLst/>
          </a:prstGeom>
          <a:noFill/>
        </p:spPr>
      </p:pic>
      <p:pic>
        <p:nvPicPr>
          <p:cNvPr id="18" name="Picture 2" descr="C:\Documents and Settings\Administrador\Configurações locais\Temporary Internet Files\Content.IE5\4V27KVG3\MCj0432538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5286388"/>
            <a:ext cx="736442" cy="725769"/>
          </a:xfrm>
          <a:prstGeom prst="rect">
            <a:avLst/>
          </a:prstGeom>
          <a:noFill/>
        </p:spPr>
      </p:pic>
      <p:pic>
        <p:nvPicPr>
          <p:cNvPr id="19" name="Picture 2" descr="C:\Documents and Settings\Administrador\Configurações locais\Temporary Internet Files\Content.IE5\4V27KVG3\MCj0432538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5715015"/>
            <a:ext cx="571504" cy="563221"/>
          </a:xfrm>
          <a:prstGeom prst="rect">
            <a:avLst/>
          </a:prstGeom>
          <a:noFill/>
        </p:spPr>
      </p:pic>
      <p:pic>
        <p:nvPicPr>
          <p:cNvPr id="20" name="Picture 2" descr="C:\Documents and Settings\Administrador\Configurações locais\Temporary Internet Files\Content.IE5\4V27KVG3\MCj0432538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50398" y="6000769"/>
            <a:ext cx="434931" cy="428628"/>
          </a:xfrm>
          <a:prstGeom prst="rect">
            <a:avLst/>
          </a:prstGeom>
          <a:noFill/>
        </p:spPr>
      </p:pic>
      <p:pic>
        <p:nvPicPr>
          <p:cNvPr id="21" name="Picture 2" descr="C:\Documents and Settings\Administrador\Configurações locais\Temporary Internet Files\Content.IE5\4V27KVG3\MCj04325380000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72132" y="6214046"/>
            <a:ext cx="363493" cy="358225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5214942" y="4286256"/>
            <a:ext cx="3714776" cy="23083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Estas medidas radicais deveriam resolver o problema do balanço de pagamentos e da inflação, sintomas mais imediatos da crise econômica.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14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pic>
        <p:nvPicPr>
          <p:cNvPr id="3090" name="Picture 18" descr="C:\Documents and Settings\Administrador\Configurações locais\Temporary Internet Files\Content.IE5\4TS12DOL\MPj0422237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15900">
            <a:off x="5859056" y="1989514"/>
            <a:ext cx="2571768" cy="1922799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095" name="Picture 23" descr="C:\Documents and Settings\Administrador\Configurações locais\Temporary Internet Files\Content.IE5\4TS12DOL\MPj04071110000[1]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285720" y="3714752"/>
            <a:ext cx="2071704" cy="1381135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106" name="Picture 34" descr="http://www.uenf.br/Uenf/fotos/FAVELA_BAIRRO_2559_1143750437.jp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817769" y="3857628"/>
            <a:ext cx="2190766" cy="1643074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3" name="CaixaDeTexto 12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João Goulart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500034" y="1214422"/>
            <a:ext cx="8286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O plano original revoltou os sindicatos. Por isso, a partir de meados de 1963, Goulart  passou a </a:t>
            </a:r>
            <a:r>
              <a:rPr lang="pt-BR" sz="2400" dirty="0" smtClean="0">
                <a:latin typeface="Calibri" pitchFamily="34" charset="0"/>
              </a:rPr>
              <a:t>promover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um </a:t>
            </a:r>
            <a:r>
              <a:rPr lang="pt-BR" sz="2400" dirty="0" smtClean="0">
                <a:latin typeface="Calibri" pitchFamily="34" charset="0"/>
              </a:rPr>
              <a:t>conjunto de “reformas de base”, </a:t>
            </a:r>
            <a:endParaRPr lang="pt-BR" sz="2400" dirty="0" smtClean="0">
              <a:latin typeface="Calibri" pitchFamily="34" charset="0"/>
            </a:endParaRPr>
          </a:p>
          <a:p>
            <a:pPr algn="just"/>
            <a:r>
              <a:rPr lang="pt-BR" sz="2400" dirty="0" smtClean="0">
                <a:latin typeface="Calibri" pitchFamily="34" charset="0"/>
              </a:rPr>
              <a:t>que </a:t>
            </a:r>
            <a:r>
              <a:rPr lang="pt-BR" sz="2400" dirty="0" smtClean="0">
                <a:latin typeface="Calibri" pitchFamily="34" charset="0"/>
              </a:rPr>
              <a:t>incluíam reforma agrária, educação</a:t>
            </a:r>
            <a:r>
              <a:rPr lang="pt-BR" sz="2400" dirty="0" smtClean="0">
                <a:latin typeface="Calibri" pitchFamily="34" charset="0"/>
              </a:rPr>
              <a:t>,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impostos </a:t>
            </a:r>
            <a:r>
              <a:rPr lang="pt-BR" sz="2400" dirty="0" smtClean="0">
                <a:latin typeface="Calibri" pitchFamily="34" charset="0"/>
              </a:rPr>
              <a:t>e habitação, as quais </a:t>
            </a:r>
            <a:r>
              <a:rPr lang="pt-BR" sz="2400" dirty="0" smtClean="0">
                <a:latin typeface="Calibri" pitchFamily="34" charset="0"/>
              </a:rPr>
              <a:t>deviam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 </a:t>
            </a:r>
            <a:r>
              <a:rPr lang="pt-BR" sz="2400" dirty="0" smtClean="0">
                <a:latin typeface="Calibri" pitchFamily="34" charset="0"/>
              </a:rPr>
              <a:t>ser aprovadas no Congresso Nacional. </a:t>
            </a:r>
          </a:p>
        </p:txBody>
      </p:sp>
      <p:pic>
        <p:nvPicPr>
          <p:cNvPr id="3097" name="Picture 25" descr="C:\Documents and Settings\Administrador\Configurações locais\Temporary Internet Files\Content.IE5\4V27KVG3\MPj04278250000[1].jp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428728" y="4786322"/>
            <a:ext cx="1928826" cy="1732560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42976" y="1214422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500298" y="2143116"/>
            <a:ext cx="621510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pt-BR" sz="2000" dirty="0" smtClean="0"/>
              <a:t>A renúncia do Presidente Jânio Quadros desencadeou certa tensão no meio político em relação a quem o sucederia, porém o vice João Goulart assumira o posto ao final.</a:t>
            </a:r>
            <a:endParaRPr lang="pt-BR" sz="2000" dirty="0">
              <a:latin typeface="Calibri" pitchFamily="34" charset="0"/>
            </a:endParaRP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1857388" cy="2384973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15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2500298" y="3500438"/>
            <a:ext cx="60722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 smtClean="0"/>
              <a:t>Goulart então se deparou com a crise econômica causada pelos empréstimos do FMI e pelas importações que implicavam altos índices inflacionários e saldos negativos. </a:t>
            </a:r>
            <a:endParaRPr lang="pt-BR" sz="2000" dirty="0"/>
          </a:p>
        </p:txBody>
      </p:sp>
      <p:sp>
        <p:nvSpPr>
          <p:cNvPr id="10" name="Retângulo 9"/>
          <p:cNvSpPr/>
          <p:nvPr/>
        </p:nvSpPr>
        <p:spPr>
          <a:xfrm>
            <a:off x="2500298" y="4857760"/>
            <a:ext cx="607223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 smtClean="0"/>
              <a:t>Depois de tentativas frustradas de se estabilizar a economia, Goulart passa a usar o método de nacionalismo radical, que culpava os EUA, suas instituições financeiras, e empresas estrangeiras pela situação brasileira. </a:t>
            </a:r>
            <a:endParaRPr lang="pt-BR" sz="20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João Goulart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571472" y="1285860"/>
            <a:ext cx="79296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latin typeface="Calibri" pitchFamily="34" charset="0"/>
              </a:rPr>
              <a:t>Antes de falarmos do presidente João Goulart  vamos entender o que aconteceu com seu antecessor </a:t>
            </a:r>
            <a:r>
              <a:rPr lang="pt-BR" sz="2200" b="1" dirty="0" smtClean="0">
                <a:latin typeface="Calibri" pitchFamily="34" charset="0"/>
              </a:rPr>
              <a:t>Jânio Quadros.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71472" y="2000240"/>
            <a:ext cx="80010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Jânio Quadros renunciou poucos meses depois de ter sido eleito em 1961, desencadeando uma grave crise. Na passagem de seu governo, desentendeu-se com seu partido, União Democrática Nacional –UDN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 </a:t>
            </a:r>
            <a:r>
              <a:rPr lang="pt-BR" sz="2200" dirty="0" smtClean="0">
                <a:latin typeface="Calibri" pitchFamily="34" charset="0"/>
              </a:rPr>
              <a:t>por </a:t>
            </a:r>
            <a:r>
              <a:rPr lang="pt-BR" sz="2200" dirty="0" smtClean="0">
                <a:latin typeface="Calibri" pitchFamily="34" charset="0"/>
              </a:rPr>
              <a:t>estabelecer uma política exterior de aproximação com a Cuba de Fidel Castro e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 pelo </a:t>
            </a:r>
            <a:r>
              <a:rPr lang="pt-BR" sz="2200" dirty="0" smtClean="0">
                <a:latin typeface="Calibri" pitchFamily="34" charset="0"/>
              </a:rPr>
              <a:t>fato de conceder ao guerrilheiro Che Guevara </a:t>
            </a:r>
            <a:endParaRPr lang="pt-BR" sz="2200" dirty="0" smtClean="0">
              <a:latin typeface="Calibri" pitchFamily="34" charset="0"/>
            </a:endParaRPr>
          </a:p>
          <a:p>
            <a:pPr algn="just"/>
            <a:r>
              <a:rPr lang="pt-BR" sz="2200" dirty="0" smtClean="0">
                <a:latin typeface="Calibri" pitchFamily="34" charset="0"/>
              </a:rPr>
              <a:t>a </a:t>
            </a:r>
            <a:r>
              <a:rPr lang="pt-BR" sz="2200" dirty="0" smtClean="0">
                <a:latin typeface="Calibri" pitchFamily="34" charset="0"/>
              </a:rPr>
              <a:t>Ordem do Cruzeiro do Sul, a mais alta condecoração </a:t>
            </a:r>
            <a:endParaRPr lang="pt-BR" sz="2200" dirty="0" smtClean="0">
              <a:latin typeface="Calibri" pitchFamily="34" charset="0"/>
            </a:endParaRPr>
          </a:p>
          <a:p>
            <a:pPr algn="just"/>
            <a:r>
              <a:rPr lang="pt-BR" sz="2200" dirty="0" smtClean="0">
                <a:latin typeface="Calibri" pitchFamily="34" charset="0"/>
              </a:rPr>
              <a:t>Brasileira conferida </a:t>
            </a:r>
            <a:r>
              <a:rPr lang="pt-BR" sz="2200" dirty="0" smtClean="0">
                <a:latin typeface="Calibri" pitchFamily="34" charset="0"/>
              </a:rPr>
              <a:t>a estrangeiros. </a:t>
            </a:r>
          </a:p>
        </p:txBody>
      </p:sp>
      <p:pic>
        <p:nvPicPr>
          <p:cNvPr id="15362" name="Picture 2" descr="Jânio da Silva Quadr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3714752"/>
            <a:ext cx="1643074" cy="25009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Retângulo 9"/>
          <p:cNvSpPr/>
          <p:nvPr/>
        </p:nvSpPr>
        <p:spPr>
          <a:xfrm>
            <a:off x="571472" y="5000636"/>
            <a:ext cx="607223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 No </a:t>
            </a:r>
            <a:r>
              <a:rPr lang="pt-BR" sz="2200" dirty="0" smtClean="0">
                <a:latin typeface="Calibri" pitchFamily="34" charset="0"/>
              </a:rPr>
              <a:t>plano interno, negou-se a implementar políticas de estabilização econômica propostas pelo </a:t>
            </a:r>
            <a:r>
              <a:rPr lang="pt-BR" sz="2200" dirty="0" smtClean="0">
                <a:latin typeface="Calibri" pitchFamily="34" charset="0"/>
              </a:rPr>
              <a:t>Fundo Monetário Internacional - FMI </a:t>
            </a:r>
            <a:r>
              <a:rPr lang="pt-BR" sz="2200" dirty="0" smtClean="0">
                <a:latin typeface="Calibri" pitchFamily="34" charset="0"/>
              </a:rPr>
              <a:t>e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 reclamava </a:t>
            </a:r>
            <a:r>
              <a:rPr lang="pt-BR" sz="2200" dirty="0" smtClean="0">
                <a:latin typeface="Calibri" pitchFamily="34" charset="0"/>
              </a:rPr>
              <a:t>das travas do Congresso. 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6929454" y="6215082"/>
            <a:ext cx="15716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 smtClean="0">
                <a:latin typeface="Calibri" pitchFamily="34" charset="0"/>
              </a:rPr>
              <a:t>Jânio da </a:t>
            </a:r>
            <a:r>
              <a:rPr lang="pt-BR" sz="1200" dirty="0" smtClean="0">
                <a:latin typeface="Calibri" pitchFamily="34" charset="0"/>
              </a:rPr>
              <a:t>Silva Quadros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João Goulart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143372" y="2357430"/>
            <a:ext cx="400052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lei eleitoral em 1961 permitia que o eleitor votasse em candidatos diferentes. Jânio ganhou a presidência, mas </a:t>
            </a:r>
            <a:r>
              <a:rPr lang="pt-BR" sz="2400" dirty="0" smtClean="0">
                <a:latin typeface="Calibri" pitchFamily="34" charset="0"/>
              </a:rPr>
              <a:t>João </a:t>
            </a:r>
            <a:r>
              <a:rPr lang="pt-BR" sz="2400" dirty="0" smtClean="0">
                <a:latin typeface="Calibri" pitchFamily="34" charset="0"/>
              </a:rPr>
              <a:t>Goulart, candidato da oposição foi eleito como vice.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643042" y="5715016"/>
            <a:ext cx="17168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 smtClean="0">
                <a:latin typeface="Calibri" pitchFamily="34" charset="0"/>
              </a:rPr>
              <a:t>Presidente João Goulart 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 rot="16200000">
            <a:off x="323480" y="3891306"/>
            <a:ext cx="11400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>
                <a:latin typeface="Calibri" pitchFamily="34" charset="0"/>
              </a:rPr>
              <a:t>Foto: Arquivo Nacional</a:t>
            </a:r>
            <a:endParaRPr lang="pt-BR" sz="800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785926"/>
            <a:ext cx="2714644" cy="39462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CaixaDeTexto 8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João Goulart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57158" y="1928802"/>
            <a:ext cx="6929486" cy="1785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João Goulart encontrava- -se na China Comunista. Três ministros militares o vetaram para assumir a presidência, justificando que ele infiltrava “agentes do comunismo internacional” e pretendia transformar as forças armadas em “milícias comunistas”.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857224" y="1285860"/>
            <a:ext cx="7340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Mas não foi fácil para João Goulart assumir a presidência.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928662" y="3714752"/>
            <a:ext cx="7072362" cy="11079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O veto estimulou a criação do movimento pela “legalidade”. Os militares legalistas sob o apoio do governador Leonel Brizola derrotaram o veto dos </a:t>
            </a:r>
            <a:r>
              <a:rPr lang="pt-BR" sz="2200" dirty="0" smtClean="0">
                <a:latin typeface="Calibri" pitchFamily="34" charset="0"/>
              </a:rPr>
              <a:t>ministros.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João Goulart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714480" y="4786322"/>
            <a:ext cx="6929486" cy="144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Os ministros encontraram uma saída, Goulart assumir, mas com poderes reduzidos. Quando Goulart assumiu a presidência, promoveu a reconquista dos plenos poderes presidenciais.</a:t>
            </a:r>
            <a:endParaRPr lang="pt-BR" sz="2200" dirty="0"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/15</a:t>
            </a:r>
            <a:endParaRPr lang="pt-BR" dirty="0"/>
          </a:p>
        </p:txBody>
      </p:sp>
      <p:pic>
        <p:nvPicPr>
          <p:cNvPr id="9" name="Imagem 8" descr="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28596" y="2000240"/>
            <a:ext cx="807249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O </a:t>
            </a:r>
            <a:r>
              <a:rPr lang="pt-BR" sz="2400" dirty="0" smtClean="0">
                <a:latin typeface="Calibri" pitchFamily="34" charset="0"/>
              </a:rPr>
              <a:t>Produto Interno Bruto - PIB </a:t>
            </a:r>
            <a:r>
              <a:rPr lang="pt-BR" sz="2400" dirty="0" smtClean="0">
                <a:latin typeface="Calibri" pitchFamily="34" charset="0"/>
              </a:rPr>
              <a:t>brasileiro crescia 6% ao ano desde 1940, algo que poucos países do Terceiro Mundo podiam igualar. </a:t>
            </a:r>
            <a:endParaRPr lang="pt-BR" sz="2400" dirty="0" smtClean="0">
              <a:latin typeface="Calibri" pitchFamily="34" charset="0"/>
            </a:endParaRPr>
          </a:p>
          <a:p>
            <a:pPr algn="just"/>
            <a:endParaRPr lang="pt-BR" sz="10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A </a:t>
            </a:r>
            <a:r>
              <a:rPr lang="pt-BR" sz="2400" dirty="0" smtClean="0">
                <a:latin typeface="Calibri" pitchFamily="34" charset="0"/>
              </a:rPr>
              <a:t>campanha pela industrialização </a:t>
            </a:r>
            <a:endParaRPr lang="pt-BR" sz="2400" dirty="0" smtClean="0">
              <a:latin typeface="Calibri" pitchFamily="34" charset="0"/>
            </a:endParaRPr>
          </a:p>
          <a:p>
            <a:pPr algn="just"/>
            <a:r>
              <a:rPr lang="pt-BR" sz="2400" dirty="0" smtClean="0">
                <a:latin typeface="Calibri" pitchFamily="34" charset="0"/>
              </a:rPr>
              <a:t>parecia </a:t>
            </a:r>
            <a:r>
              <a:rPr lang="pt-BR" sz="2400" dirty="0" smtClean="0">
                <a:latin typeface="Calibri" pitchFamily="34" charset="0"/>
              </a:rPr>
              <a:t>motivar o Brasil. Porém</a:t>
            </a:r>
            <a:r>
              <a:rPr lang="pt-BR" sz="2400" dirty="0" smtClean="0">
                <a:latin typeface="Calibri" pitchFamily="34" charset="0"/>
              </a:rPr>
              <a:t>,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as </a:t>
            </a:r>
            <a:r>
              <a:rPr lang="pt-BR" sz="2400" dirty="0" smtClean="0">
                <a:latin typeface="Calibri" pitchFamily="34" charset="0"/>
              </a:rPr>
              <a:t>condições para a “decolagem” </a:t>
            </a:r>
            <a:endParaRPr lang="pt-BR" sz="2400" dirty="0" smtClean="0">
              <a:latin typeface="Calibri" pitchFamily="34" charset="0"/>
            </a:endParaRPr>
          </a:p>
          <a:p>
            <a:pPr algn="just"/>
            <a:r>
              <a:rPr lang="pt-BR" sz="2400" dirty="0" smtClean="0">
                <a:latin typeface="Calibri" pitchFamily="34" charset="0"/>
              </a:rPr>
              <a:t>eram </a:t>
            </a:r>
            <a:r>
              <a:rPr lang="pt-BR" sz="2400" dirty="0" smtClean="0">
                <a:latin typeface="Calibri" pitchFamily="34" charset="0"/>
              </a:rPr>
              <a:t>lamentáveis. 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571472" y="1357298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A Crise Econômica Brasileira e o Nacionalismo Radical</a:t>
            </a:r>
            <a:endParaRPr lang="pt-BR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428596" y="4857760"/>
            <a:ext cx="46434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O Brasil era tecnologicamente dependente, a própria produção de energia elétrica não atendia à demanda das capitais.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643570" y="5572140"/>
            <a:ext cx="2571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libri" pitchFamily="34" charset="0"/>
              </a:rPr>
              <a:t>Fábrica </a:t>
            </a:r>
            <a:r>
              <a:rPr lang="pt-BR" sz="1200" dirty="0" smtClean="0">
                <a:latin typeface="Calibri" pitchFamily="34" charset="0"/>
              </a:rPr>
              <a:t>Volkswagen - Década de </a:t>
            </a:r>
            <a:r>
              <a:rPr lang="pt-BR" sz="1200" dirty="0" smtClean="0">
                <a:latin typeface="Calibri" pitchFamily="34" charset="0"/>
              </a:rPr>
              <a:t>60</a:t>
            </a:r>
            <a:endParaRPr lang="pt-BR" sz="1200" dirty="0">
              <a:latin typeface="Calibri" pitchFamily="34" charset="0"/>
            </a:endParaRPr>
          </a:p>
        </p:txBody>
      </p:sp>
      <p:pic>
        <p:nvPicPr>
          <p:cNvPr id="12292" name="Picture 4" descr="Linha de montagem do Volkswagen Fusca nos anos 50: saudade do velho “besouro…”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000372"/>
            <a:ext cx="3426379" cy="2500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CaixaDeTexto 9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João Goulart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500034" y="5500702"/>
            <a:ext cx="8001056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Calibri" pitchFamily="34" charset="0"/>
              </a:rPr>
              <a:t>Observando esta panorama da década de 60 parece que estamos falando do presente, não é mesmo?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28596" y="1428736"/>
            <a:ext cx="47863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As estradas somavam aproximadamente 1.000 quilômetros para um país continental.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8439" y="1428736"/>
            <a:ext cx="3083689" cy="2210665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1" name="Retângulo 10"/>
          <p:cNvSpPr/>
          <p:nvPr/>
        </p:nvSpPr>
        <p:spPr>
          <a:xfrm>
            <a:off x="428596" y="4071942"/>
            <a:ext cx="8215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Havia grandes extensões de terras sem uso, pertencentes a proprietários privados ou a órgãos governamentais. Próximo a essas terras, havia milhões de lavradores na miséria por falta de terra onde pudessem ganhar a vida. 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428596" y="2143116"/>
            <a:ext cx="53578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A educação pública era extremamente deficiente, o que gerava grandes desigualdades. As melhores escolas secundárias eram </a:t>
            </a:r>
            <a:r>
              <a:rPr lang="pt-BR" sz="2000" dirty="0" smtClean="0">
                <a:latin typeface="Calibri" pitchFamily="34" charset="0"/>
              </a:rPr>
              <a:t>privadas</a:t>
            </a:r>
          </a:p>
          <a:p>
            <a:r>
              <a:rPr lang="pt-BR" sz="2000" dirty="0" smtClean="0">
                <a:latin typeface="Calibri" pitchFamily="34" charset="0"/>
              </a:rPr>
              <a:t>e </a:t>
            </a:r>
            <a:r>
              <a:rPr lang="pt-BR" sz="2000" dirty="0" smtClean="0">
                <a:latin typeface="Calibri" pitchFamily="34" charset="0"/>
              </a:rPr>
              <a:t>seus alunos levavam enorme vantagem nos exames de admissão às universidades federais gratuitas. </a:t>
            </a:r>
          </a:p>
        </p:txBody>
      </p:sp>
      <p:sp>
        <p:nvSpPr>
          <p:cNvPr id="16" name="CaixaDeTexto 15"/>
          <p:cNvSpPr txBox="1"/>
          <p:nvPr/>
        </p:nvSpPr>
        <p:spPr>
          <a:xfrm rot="15837919">
            <a:off x="7654810" y="2276882"/>
            <a:ext cx="2390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>
                <a:solidFill>
                  <a:schemeClr val="tx2"/>
                </a:solidFill>
                <a:latin typeface="Calibri" pitchFamily="34" charset="0"/>
                <a:hlinkClick r:id="rId3"/>
              </a:rPr>
              <a:t>Foto; </a:t>
            </a:r>
            <a:r>
              <a:rPr lang="pt-BR" sz="800" dirty="0" err="1" smtClean="0">
                <a:solidFill>
                  <a:schemeClr val="tx2"/>
                </a:solidFill>
                <a:latin typeface="Calibri" pitchFamily="34" charset="0"/>
                <a:hlinkClick r:id="rId3"/>
              </a:rPr>
              <a:t>ekobar</a:t>
            </a:r>
            <a:r>
              <a:rPr lang="pt-BR" sz="800" dirty="0" smtClean="0">
                <a:solidFill>
                  <a:schemeClr val="tx2"/>
                </a:solidFill>
                <a:latin typeface="Calibri" pitchFamily="34" charset="0"/>
                <a:hlinkClick r:id="rId3"/>
              </a:rPr>
              <a:t>.wordpress.com/</a:t>
            </a:r>
            <a:r>
              <a:rPr lang="pt-BR" sz="800" dirty="0" err="1" smtClean="0">
                <a:solidFill>
                  <a:schemeClr val="tx2"/>
                </a:solidFill>
                <a:latin typeface="Calibri" pitchFamily="34" charset="0"/>
                <a:hlinkClick r:id="rId3"/>
              </a:rPr>
              <a:t>arquivo-de-noticias</a:t>
            </a:r>
            <a:r>
              <a:rPr lang="pt-BR" sz="800" dirty="0" smtClean="0">
                <a:solidFill>
                  <a:schemeClr val="tx2"/>
                </a:solidFill>
                <a:latin typeface="Calibri" pitchFamily="34" charset="0"/>
                <a:hlinkClick r:id="rId3"/>
              </a:rPr>
              <a:t>-03/</a:t>
            </a:r>
            <a:endParaRPr lang="pt-BR" sz="800" dirty="0" smtClean="0">
              <a:solidFill>
                <a:schemeClr val="tx2"/>
              </a:solidFill>
              <a:latin typeface="Calibri" pitchFamily="34" charset="0"/>
            </a:endParaRPr>
          </a:p>
          <a:p>
            <a:endParaRPr lang="pt-BR" sz="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 rot="21194327">
            <a:off x="5739290" y="3636990"/>
            <a:ext cx="2928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libri" pitchFamily="34" charset="0"/>
              </a:rPr>
              <a:t>Estrada em </a:t>
            </a:r>
            <a:r>
              <a:rPr lang="pt-BR" sz="1200" dirty="0" err="1" smtClean="0">
                <a:latin typeface="Calibri" pitchFamily="34" charset="0"/>
              </a:rPr>
              <a:t>Clevelândia</a:t>
            </a:r>
            <a:r>
              <a:rPr lang="pt-BR" sz="1200" dirty="0" smtClean="0">
                <a:latin typeface="Calibri" pitchFamily="34" charset="0"/>
              </a:rPr>
              <a:t>/PR Década </a:t>
            </a:r>
            <a:r>
              <a:rPr lang="pt-BR" sz="1200" dirty="0" smtClean="0">
                <a:latin typeface="Calibri" pitchFamily="34" charset="0"/>
              </a:rPr>
              <a:t>de 60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João Goulart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 explicativo em seta para a direita 17"/>
          <p:cNvSpPr/>
          <p:nvPr/>
        </p:nvSpPr>
        <p:spPr>
          <a:xfrm>
            <a:off x="642910" y="4500570"/>
            <a:ext cx="914400" cy="914400"/>
          </a:xfrm>
          <a:prstGeom prst="rightArrow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chemeClr val="tx1"/>
                </a:solidFill>
                <a:latin typeface="Calibri" pitchFamily="34" charset="0"/>
              </a:rPr>
              <a:t>2</a:t>
            </a:r>
            <a:endParaRPr lang="pt-BR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500034" y="1643050"/>
            <a:ext cx="67151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>
                <a:latin typeface="Calibri" pitchFamily="34" charset="0"/>
              </a:rPr>
              <a:t>Os dois principais problemas da política econômica eram: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2285984" y="4286256"/>
            <a:ext cx="6286544" cy="16312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Calibri" pitchFamily="34" charset="0"/>
              </a:rPr>
              <a:t>A saída de capitais era um elemento negativo, principalmente via remessas de lucros, pagamento de empréstimos e repartição de capitais. Somadas as contas estrangeiras, verificou-se que o Brasil direcionava seus ganhos de exportação para pagar a dívida externa. </a:t>
            </a:r>
            <a:endParaRPr lang="pt-BR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2286000" y="2136339"/>
            <a:ext cx="6357966" cy="1938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Calibri" pitchFamily="34" charset="0"/>
              </a:rPr>
              <a:t>O déficit na balança de pagamentos e a inflação. No início da década de 60, a receita das exportações dependia de um único produto, o café, cujo preço no mercado internacional era muito variável. Precisava-se importar bens de capital para industrializar, petróleo para movimentar veículos, matérias-primas como </a:t>
            </a:r>
            <a:r>
              <a:rPr lang="pt-BR" sz="2000" dirty="0" smtClean="0">
                <a:solidFill>
                  <a:schemeClr val="tx1"/>
                </a:solidFill>
                <a:latin typeface="Calibri" pitchFamily="34" charset="0"/>
              </a:rPr>
              <a:t>cobre e fosfatos. </a:t>
            </a:r>
            <a:endParaRPr lang="pt-BR" sz="2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" name="Texto explicativo em seta para a direita 16"/>
          <p:cNvSpPr/>
          <p:nvPr/>
        </p:nvSpPr>
        <p:spPr>
          <a:xfrm>
            <a:off x="642910" y="2643182"/>
            <a:ext cx="914400" cy="9144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chemeClr val="tx1"/>
                </a:solidFill>
                <a:latin typeface="Calibri" pitchFamily="34" charset="0"/>
              </a:rPr>
              <a:t>1</a:t>
            </a:r>
            <a:endParaRPr lang="pt-BR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João Goulart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3" grpId="0" animBg="1"/>
      <p:bldP spid="14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28596" y="1357298"/>
            <a:ext cx="80010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As opções para esses problemas eram duas: </a:t>
            </a:r>
          </a:p>
          <a:p>
            <a:pPr algn="just"/>
            <a:endParaRPr lang="pt-BR" sz="24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cortar as importações, sacrificando a indústria e os transportes </a:t>
            </a:r>
            <a:r>
              <a:rPr lang="pt-BR" sz="2400" dirty="0" smtClean="0">
                <a:latin typeface="Calibri" pitchFamily="34" charset="0"/>
              </a:rPr>
              <a:t>ou</a:t>
            </a:r>
            <a:endParaRPr lang="pt-BR" sz="24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podia-se suspender o pagamento dos empréstimos e proibir as remessas de lucros sobre investimentos estrangeiros.</a:t>
            </a:r>
          </a:p>
        </p:txBody>
      </p:sp>
      <p:sp>
        <p:nvSpPr>
          <p:cNvPr id="8" name="Retângulo 7"/>
          <p:cNvSpPr/>
          <p:nvPr/>
        </p:nvSpPr>
        <p:spPr>
          <a:xfrm>
            <a:off x="428596" y="4214818"/>
            <a:ext cx="6572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latin typeface="Calibri" pitchFamily="34" charset="0"/>
              </a:rPr>
              <a:t>Qual você entende que seria a melhor opção </a:t>
            </a:r>
            <a:endParaRPr lang="pt-BR" sz="2400" b="1" dirty="0" smtClean="0">
              <a:latin typeface="Calibri" pitchFamily="34" charset="0"/>
            </a:endParaRPr>
          </a:p>
          <a:p>
            <a:pPr algn="just"/>
            <a:r>
              <a:rPr lang="pt-BR" sz="2400" b="1" dirty="0" smtClean="0">
                <a:latin typeface="Calibri" pitchFamily="34" charset="0"/>
              </a:rPr>
              <a:t>para </a:t>
            </a:r>
            <a:r>
              <a:rPr lang="pt-BR" sz="2400" b="1" dirty="0" smtClean="0">
                <a:latin typeface="Calibri" pitchFamily="34" charset="0"/>
              </a:rPr>
              <a:t>o Brasil?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João Goulart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9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3643314"/>
            <a:ext cx="1717990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428596" y="1571612"/>
            <a:ext cx="8358246" cy="15696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Qualquer medida espantaria os investidores e credores estrangeiros, colocando o Brasil nas listas negras do sistema financeiro internacional. O desafio era elaborar um plano econômico de acordo com as regras do capitalismo internacional. 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28596" y="4214818"/>
            <a:ext cx="8286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Quando Goulart assumiu o governo os credores internacionais continuavam descrentes por conta de sua orientação esquerdista, o que significava um alto risco aos olhos dos banqueiros internacionais.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 flipH="1">
            <a:off x="500034" y="3571876"/>
            <a:ext cx="492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Mas por que não </a:t>
            </a: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estava</a:t>
            </a: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funcionando?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João Goulart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2983</TotalTime>
  <Words>1466</Words>
  <Application>Microsoft Office PowerPoint</Application>
  <PresentationFormat>Apresentação na tela (4:3)</PresentationFormat>
  <Paragraphs>123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GEO</cp:lastModifiedBy>
  <cp:revision>342</cp:revision>
  <dcterms:created xsi:type="dcterms:W3CDTF">2009-05-14T20:59:51Z</dcterms:created>
  <dcterms:modified xsi:type="dcterms:W3CDTF">2009-06-22T03:10:58Z</dcterms:modified>
</cp:coreProperties>
</file>