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258" r:id="rId2"/>
    <p:sldId id="259" r:id="rId3"/>
    <p:sldId id="260" r:id="rId4"/>
    <p:sldId id="276" r:id="rId5"/>
    <p:sldId id="273" r:id="rId6"/>
    <p:sldId id="261" r:id="rId7"/>
    <p:sldId id="270" r:id="rId8"/>
    <p:sldId id="272" r:id="rId9"/>
    <p:sldId id="269" r:id="rId10"/>
    <p:sldId id="262" r:id="rId11"/>
    <p:sldId id="277" r:id="rId12"/>
    <p:sldId id="278" r:id="rId13"/>
    <p:sldId id="279" r:id="rId14"/>
    <p:sldId id="280" r:id="rId15"/>
    <p:sldId id="268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6D03"/>
    <a:srgbClr val="339933"/>
    <a:srgbClr val="FF0066"/>
    <a:srgbClr val="CC00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603F-566E-4B0A-94E3-1938CFEFC072}" type="datetimeFigureOut">
              <a:rPr lang="pt-BR" smtClean="0"/>
              <a:pPr/>
              <a:t>21/6/2009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8FBD1-738E-4AF3-99F1-6CC739B6D8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4713-4D87-4DB1-97C6-505AEE12DC09}" type="datetimeFigureOut">
              <a:rPr lang="pt-BR" smtClean="0"/>
              <a:pPr/>
              <a:t>21/6/2009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F79AF-378D-49A1-9133-09C0C32024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F79AF-378D-49A1-9133-09C0C320240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2A16A-D185-4B48-A8CD-5DA57B0E2C39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2E3DC8-423D-4111-8941-38EFD054DA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55F0F-30D7-4AD8-968F-90602E59EEA6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7F833-A429-49B8-AEAF-080EEB237D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97FC2-EC9C-4003-8C54-1E527C52544E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00654-27EE-4D54-B15E-DA7EA2F9C4E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FEE0245-91DF-4C85-AD9D-CB3EAD1DBDEB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704C48-8926-4CBC-ADDD-BB48FA6255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B5B98-9A8F-4B7F-8D27-22825B2183F6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241C8-D059-407A-BD31-5A9F8CE3F8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F481C-812C-4182-929E-3AD4F4F3CFD4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3673D-6A3D-4E79-99F1-F619AA439E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45EE-7F30-416E-8BCA-E1154C37056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AADD2-83D5-4F68-ABE4-DBC9BA9EF67A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7277F-3B70-4E30-AAD6-EFBE2CFC35C0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C0330-1A9A-4538-9E98-2CDB1AC954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6F3A6-AF8C-4BE6-9059-4E9BAFD4FAD2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1270479-A53A-4728-B069-1710156BEC98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F69B2B3-798A-4371-9138-A0006428FFE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BADCB-35B1-4DBD-8416-60BEFA2DC6AD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B8E41-6238-4177-8AB0-1EADC0918D5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C247E8-0C3B-4E89-A17C-02907ACC231C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4B705-FB4A-44AE-98CD-3073F7BF0B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Contexto Internacional e Nacional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2786050" y="2500306"/>
            <a:ext cx="59293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dirty="0" smtClean="0"/>
              <a:t> </a:t>
            </a:r>
            <a:r>
              <a:rPr lang="pt-BR" sz="2400" dirty="0" smtClean="0">
                <a:latin typeface="Calibri" pitchFamily="34" charset="0"/>
              </a:rPr>
              <a:t>Identificar </a:t>
            </a:r>
            <a:r>
              <a:rPr lang="pt-BR" sz="2400" dirty="0" smtClean="0">
                <a:latin typeface="Calibri" pitchFamily="34" charset="0"/>
              </a:rPr>
              <a:t>o Contexto Internacional e seu impacto na Conjuntura Nacional, antes da  ruptura da Ordem Constitucional de 1964.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2053" name="CaixaDeTexto 10"/>
          <p:cNvSpPr txBox="1">
            <a:spLocks noChangeArrowheads="1"/>
          </p:cNvSpPr>
          <p:nvPr/>
        </p:nvSpPr>
        <p:spPr bwMode="auto">
          <a:xfrm>
            <a:off x="1500166" y="1571612"/>
            <a:ext cx="2281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Objetivo </a:t>
            </a:r>
            <a:r>
              <a:rPr lang="pt-BR" sz="2400" b="1" dirty="0">
                <a:solidFill>
                  <a:srgbClr val="C00000"/>
                </a:solidFill>
                <a:latin typeface="Calibri" pitchFamily="34" charset="0"/>
              </a:rPr>
              <a:t>da aula</a:t>
            </a:r>
          </a:p>
        </p:txBody>
      </p:sp>
      <p:pic>
        <p:nvPicPr>
          <p:cNvPr id="2059" name="Picture 11" descr="C:\Documents and Settings\Administrador\Configurações locais\Temporary Internet Files\Content.IE5\JHDW83QR\MCj03259220000[1]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02070" y="2643182"/>
            <a:ext cx="2152966" cy="19700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</a:t>
            </a:fld>
            <a:r>
              <a:rPr lang="pt-BR" dirty="0" smtClean="0"/>
              <a:t>/15</a:t>
            </a:r>
            <a:endParaRPr lang="pt-B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10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42910" y="3214686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latin typeface="Calibri" pitchFamily="34" charset="0"/>
              </a:rPr>
              <a:t>Será que Vargas tinha conhecimento da trama para assassinar Carlos Lacerda?</a:t>
            </a:r>
            <a:endParaRPr lang="pt-BR" sz="2400" b="1" dirty="0"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71472" y="1571612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Em meio as crises a tentativa de assassinato tornara Vargas mais vulnerável perante os seus inimigos.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Contexto Internacional e Nacional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1" name="Picture 2" descr="C:\Documents and Settings\Administrador\Configurações locais\Temporary Internet Files\Content.IE5\IXP7CMAL\MCj037107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571744"/>
            <a:ext cx="1571636" cy="2091273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11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571472" y="3071810"/>
            <a:ext cx="8072494" cy="230832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Vargas não tinha conhecimento da trama assassina. Além da crise desatada, se expôs também novos escândalos financeiros, fornecendo assim mais munição para Lacerda e a União Democrática Nacional –UDN, partido contrário ao governo. Um grupo de generais lançou um manifesto exigindo a renúncia do presidente. 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Contexto Internacional e Nacional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643306" y="1785926"/>
            <a:ext cx="1428760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pt-BR" sz="3200" b="1" dirty="0" smtClean="0">
                <a:solidFill>
                  <a:srgbClr val="C00000"/>
                </a:solidFill>
                <a:latin typeface="Gill Sans MT" pitchFamily="34" charset="0"/>
              </a:rPr>
              <a:t>NÃO!</a:t>
            </a:r>
            <a:endParaRPr lang="pt-BR" sz="3200" dirty="0">
              <a:latin typeface="Gill Sans MT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12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357158" y="1643050"/>
            <a:ext cx="51435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libri" pitchFamily="34" charset="0"/>
              </a:rPr>
              <a:t>Vargas, desafiando os seus adversários, advertiu-os que jamais renunciaria. Quando recebeu outro ultimato dos militares, </a:t>
            </a:r>
            <a:r>
              <a:rPr lang="pt-BR" sz="2000" dirty="0" smtClean="0">
                <a:latin typeface="Calibri" pitchFamily="34" charset="0"/>
              </a:rPr>
              <a:t>escolheu </a:t>
            </a:r>
            <a:r>
              <a:rPr lang="pt-BR" sz="2000" dirty="0" smtClean="0">
                <a:latin typeface="Calibri" pitchFamily="34" charset="0"/>
              </a:rPr>
              <a:t>a opção mais extrema. Retirou-se para seu dormitório e suicidou-se com um tiro no coração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28596" y="1071546"/>
            <a:ext cx="3060261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A despedida de Vargas</a:t>
            </a:r>
            <a:endParaRPr lang="pt-BR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57158" y="3500438"/>
            <a:ext cx="78581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libri" pitchFamily="34" charset="0"/>
              </a:rPr>
              <a:t>Deixou uma carta-testamento culpando por </a:t>
            </a:r>
            <a:r>
              <a:rPr lang="pt-BR" sz="2000" dirty="0" smtClean="0">
                <a:latin typeface="Calibri" pitchFamily="34" charset="0"/>
              </a:rPr>
              <a:t>sua</a:t>
            </a:r>
          </a:p>
          <a:p>
            <a:pPr algn="just"/>
            <a:r>
              <a:rPr lang="pt-BR" sz="2000" dirty="0" smtClean="0">
                <a:latin typeface="Calibri" pitchFamily="34" charset="0"/>
              </a:rPr>
              <a:t>derrota </a:t>
            </a:r>
            <a:r>
              <a:rPr lang="pt-BR" sz="2000" dirty="0" smtClean="0">
                <a:latin typeface="Calibri" pitchFamily="34" charset="0"/>
              </a:rPr>
              <a:t>“uma campanha subterrânea de grupos nacionais e internacionais”, atingindo dessa forma </a:t>
            </a:r>
            <a:r>
              <a:rPr lang="pt-BR" sz="2000" dirty="0" smtClean="0">
                <a:latin typeface="Calibri" pitchFamily="34" charset="0"/>
              </a:rPr>
              <a:t>as  Com-</a:t>
            </a:r>
          </a:p>
          <a:p>
            <a:pPr algn="just"/>
            <a:r>
              <a:rPr lang="pt-BR" sz="2000" dirty="0" err="1" smtClean="0">
                <a:latin typeface="Calibri" pitchFamily="34" charset="0"/>
              </a:rPr>
              <a:t>panhias</a:t>
            </a:r>
            <a:r>
              <a:rPr lang="pt-BR" sz="2000" dirty="0" smtClean="0">
                <a:latin typeface="Calibri" pitchFamily="34" charset="0"/>
              </a:rPr>
              <a:t> </a:t>
            </a:r>
            <a:r>
              <a:rPr lang="pt-BR" sz="2000" dirty="0" smtClean="0">
                <a:latin typeface="Calibri" pitchFamily="34" charset="0"/>
              </a:rPr>
              <a:t>petrolíferas internacionais que haviam combatido a criação da Petrobrás. Denunciava a “violenta pressão sobre nossa economia ao ponto de termos que ceder”, referindo-se à tentativa do Brasil de não deixar cair o preço do café sobre responsabilidade dos Estados Unidos. </a:t>
            </a:r>
            <a:endParaRPr lang="pt-BR" sz="2000" dirty="0">
              <a:latin typeface="Calibri" pitchFamily="34" charset="0"/>
            </a:endParaRPr>
          </a:p>
        </p:txBody>
      </p:sp>
      <p:pic>
        <p:nvPicPr>
          <p:cNvPr id="16" name="Imagem 15" descr="Carta-Varg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1142984"/>
            <a:ext cx="2552919" cy="3286148"/>
          </a:xfrm>
          <a:prstGeom prst="rect">
            <a:avLst/>
          </a:prstGeom>
        </p:spPr>
      </p:pic>
      <p:sp>
        <p:nvSpPr>
          <p:cNvPr id="19" name="CaixaDeTexto 18"/>
          <p:cNvSpPr txBox="1"/>
          <p:nvPr/>
        </p:nvSpPr>
        <p:spPr>
          <a:xfrm rot="16200000">
            <a:off x="7387956" y="2716044"/>
            <a:ext cx="1893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>
                <a:latin typeface="Calibri" pitchFamily="34" charset="0"/>
              </a:rPr>
              <a:t>Primeira página manuscrita</a:t>
            </a:r>
          </a:p>
          <a:p>
            <a:pPr algn="ctr"/>
            <a:r>
              <a:rPr lang="pt-BR" sz="1200" dirty="0" smtClean="0">
                <a:latin typeface="Calibri" pitchFamily="34" charset="0"/>
              </a:rPr>
              <a:t> da Carta Testamento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Contexto Internacional e Nacional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13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357158" y="1928802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Calibri" pitchFamily="34" charset="0"/>
              </a:rPr>
              <a:t>O PSD elegeu para mandato de cinco anos Juscelino Kubitscheck. Seu governo foi caracterizado com: 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28596" y="1357298"/>
            <a:ext cx="475412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O Governo Kubitscheck (1955-1960)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57158" y="2714620"/>
            <a:ext cx="69294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dirty="0" smtClean="0">
                <a:latin typeface="Calibri" pitchFamily="34" charset="0"/>
              </a:rPr>
              <a:t>Rápido crescimento econômico e inovações, como a construção da capital federal em Brasília e a criação da SUDENE, repartição para executar a política de desenvolvimento para o Nordeste.</a:t>
            </a:r>
          </a:p>
          <a:p>
            <a:pPr>
              <a:buFont typeface="Wingdings" pitchFamily="2" charset="2"/>
              <a:buChar char="ü"/>
            </a:pPr>
            <a:r>
              <a:rPr lang="pt-BR" dirty="0" smtClean="0">
                <a:latin typeface="Calibri" pitchFamily="34" charset="0"/>
              </a:rPr>
              <a:t>Convidou o capital estrangeiro a investir em setores como a indústria automobilística.</a:t>
            </a:r>
          </a:p>
        </p:txBody>
      </p:sp>
      <p:pic>
        <p:nvPicPr>
          <p:cNvPr id="11" name="Imagem 10" descr="Juscelin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2428868"/>
            <a:ext cx="1714512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Retângulo 16"/>
          <p:cNvSpPr/>
          <p:nvPr/>
        </p:nvSpPr>
        <p:spPr>
          <a:xfrm>
            <a:off x="357158" y="4143380"/>
            <a:ext cx="6858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dirty="0" smtClean="0">
                <a:latin typeface="Calibri" pitchFamily="34" charset="0"/>
              </a:rPr>
              <a:t>Promoveu rompimento com o FMI (Fundo Monetário Internacional) em 1959, ao recusar o programa ortodoxo de estabilização proposto por aquela instituição, e com isso desencadeou uma onda de exaltado nacionalismo em todo o país. 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7215206" y="5000636"/>
            <a:ext cx="1530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Calibri" pitchFamily="34" charset="0"/>
              </a:rPr>
              <a:t>Juscelino Kubitscheck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357158" y="5286388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dirty="0" smtClean="0">
                <a:latin typeface="Calibri" pitchFamily="34" charset="0"/>
              </a:rPr>
              <a:t>Os conservadores da UDN e os militares </a:t>
            </a:r>
            <a:r>
              <a:rPr lang="pt-BR" dirty="0" err="1" smtClean="0">
                <a:latin typeface="Calibri" pitchFamily="34" charset="0"/>
              </a:rPr>
              <a:t>antigetulistas</a:t>
            </a:r>
            <a:r>
              <a:rPr lang="pt-BR" dirty="0" smtClean="0">
                <a:latin typeface="Calibri" pitchFamily="34" charset="0"/>
              </a:rPr>
              <a:t> atacaram o governo </a:t>
            </a:r>
            <a:r>
              <a:rPr lang="pt-BR" dirty="0" err="1" smtClean="0">
                <a:latin typeface="Calibri" pitchFamily="34" charset="0"/>
              </a:rPr>
              <a:t>pessedista</a:t>
            </a:r>
            <a:r>
              <a:rPr lang="pt-BR" dirty="0" smtClean="0">
                <a:latin typeface="Calibri" pitchFamily="34" charset="0"/>
              </a:rPr>
              <a:t> de Juscelino, mas, por seu estilo político e à criatividade do seu programa de metas econômicas, os ataques foram pouco sucedidos.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Contexto Internacional e Nacional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285720" y="1714488"/>
            <a:ext cx="585791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Em 1959, o grupo comandado por Fidel Castro, conseguiu depor o </a:t>
            </a:r>
            <a:r>
              <a:rPr lang="pt-BR" sz="2200" dirty="0" smtClean="0">
                <a:latin typeface="Calibri" pitchFamily="34" charset="0"/>
              </a:rPr>
              <a:t>ditador  </a:t>
            </a:r>
            <a:r>
              <a:rPr lang="pt-BR" sz="2200" dirty="0" smtClean="0">
                <a:latin typeface="Calibri" pitchFamily="34" charset="0"/>
              </a:rPr>
              <a:t>Batista em Havana. Nos anos seguintes, a política exterior cubana expandiu seu ideal de revolução por todo o continente. Em resposta, os EUA </a:t>
            </a:r>
            <a:r>
              <a:rPr lang="pt-BR" sz="2200" dirty="0" smtClean="0">
                <a:latin typeface="Calibri" pitchFamily="34" charset="0"/>
              </a:rPr>
              <a:t>procuravam orientar </a:t>
            </a:r>
            <a:r>
              <a:rPr lang="pt-BR" sz="2200" dirty="0" smtClean="0">
                <a:latin typeface="Calibri" pitchFamily="34" charset="0"/>
              </a:rPr>
              <a:t>mais rigidamente a </a:t>
            </a:r>
            <a:r>
              <a:rPr lang="pt-BR" sz="2200" dirty="0" smtClean="0">
                <a:latin typeface="Calibri" pitchFamily="34" charset="0"/>
              </a:rPr>
              <a:t>ação contr</a:t>
            </a:r>
            <a:r>
              <a:rPr lang="pt-BR" sz="2200" dirty="0" smtClean="0">
                <a:latin typeface="Calibri" pitchFamily="34" charset="0"/>
              </a:rPr>
              <a:t>ária</a:t>
            </a:r>
            <a:r>
              <a:rPr lang="pt-BR" sz="2200" dirty="0" smtClean="0">
                <a:latin typeface="Calibri" pitchFamily="34" charset="0"/>
              </a:rPr>
              <a:t> </a:t>
            </a:r>
            <a:r>
              <a:rPr lang="pt-BR" sz="2200" dirty="0" smtClean="0">
                <a:latin typeface="Calibri" pitchFamily="34" charset="0"/>
              </a:rPr>
              <a:t>n</a:t>
            </a:r>
            <a:r>
              <a:rPr lang="pt-BR" sz="2200" dirty="0" smtClean="0">
                <a:latin typeface="Calibri" pitchFamily="34" charset="0"/>
              </a:rPr>
              <a:t>os </a:t>
            </a:r>
            <a:r>
              <a:rPr lang="pt-BR" sz="2200" dirty="0" smtClean="0">
                <a:latin typeface="Calibri" pitchFamily="34" charset="0"/>
              </a:rPr>
              <a:t>países latino-americanos. 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5720" y="1214422"/>
            <a:ext cx="54865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>
                <a:solidFill>
                  <a:srgbClr val="C00000"/>
                </a:solidFill>
                <a:latin typeface="Calibri" pitchFamily="34" charset="0"/>
              </a:rPr>
              <a:t>Enquanto isso em outros países da América...</a:t>
            </a:r>
            <a:endParaRPr lang="pt-BR" sz="2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214282" y="4214818"/>
            <a:ext cx="8643998" cy="21236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solidFill>
                  <a:schemeClr val="tx1"/>
                </a:solidFill>
                <a:latin typeface="Calibri" pitchFamily="34" charset="0"/>
              </a:rPr>
              <a:t>Com o fracasso da invasão, EUA contra Cuba em 1961, parte da opinião pública, a intelectualidade e meios artísticos latinos não só ficaram impregnados da simpatia pela Cuba de Fidel, em razão de seus ideais revolucionários, e heróis libertários, como Che Guevara, mas, sobretudo pelo fato de ser o único país da América Latina, em um século, a confrontar abertamente a prepotência norte-americana.</a:t>
            </a:r>
            <a:endParaRPr lang="pt-BR" sz="22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8" name="Imagem 17" descr="Che_Fid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1428736"/>
            <a:ext cx="2288454" cy="2420639"/>
          </a:xfrm>
          <a:prstGeom prst="rect">
            <a:avLst/>
          </a:prstGeom>
        </p:spPr>
      </p:pic>
      <p:sp>
        <p:nvSpPr>
          <p:cNvPr id="19" name="Retângulo 18"/>
          <p:cNvSpPr/>
          <p:nvPr/>
        </p:nvSpPr>
        <p:spPr>
          <a:xfrm>
            <a:off x="6429388" y="3857628"/>
            <a:ext cx="24922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latin typeface="Calibri" pitchFamily="34" charset="0"/>
              </a:rPr>
              <a:t>Ernesto “Che” </a:t>
            </a:r>
            <a:r>
              <a:rPr lang="pt-BR" sz="1200" dirty="0" smtClean="0">
                <a:latin typeface="Calibri" pitchFamily="34" charset="0"/>
              </a:rPr>
              <a:t>Guevara e Fidel Castro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Contexto Internacional e Nacional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14</a:t>
            </a:fld>
            <a:r>
              <a:rPr lang="pt-BR" dirty="0" smtClean="0"/>
              <a:t>/15</a:t>
            </a:r>
            <a:endParaRPr lang="pt-B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42976" y="1214422"/>
            <a:ext cx="3890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Chegamos ao final desta aula.</a:t>
            </a:r>
          </a:p>
          <a:p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Guarde na memória!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00298" y="2000240"/>
            <a:ext cx="61436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O mundo estava submerso em uma guerra fria bipolar após a Segunda Guerra Mundial. De um lado os Estados Unidos, com sua política liberal, e de outro a União das Repúblicas Socialistas Soviéticas (URSS) que matinha políticas socialistas e pretendia exportá-las, assim como os EUA com o liberalismo.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21509" name="Picture 5" descr="C:\Documents and Settings\Administrador\Configurações locais\Temporary Internet Files\Content.IE5\W9MBCLYJ\MCj00889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857388" cy="2384973"/>
          </a:xfrm>
          <a:prstGeom prst="rect">
            <a:avLst/>
          </a:prstGeom>
          <a:noFill/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15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500298" y="4143380"/>
            <a:ext cx="614366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O mundo era divido por áreas de influência, e na América do Sul, o Brasil era a principal delas. O governo brasileiro decidiu seguir o modelo americano que, foi inicialmente impulsionado por Vargas. Porém, o Brasil não adotou todas as regras do liberalismo, mantendo até a política de estatização de muitas empresas.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Contexto Internacional e Nacional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2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1857356" y="1428736"/>
            <a:ext cx="49292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latin typeface="Calibri" pitchFamily="34" charset="0"/>
              </a:rPr>
              <a:t>No </a:t>
            </a:r>
            <a:r>
              <a:rPr lang="pt-BR" sz="2200" b="1" dirty="0" smtClean="0">
                <a:latin typeface="Calibri" pitchFamily="34" charset="0"/>
              </a:rPr>
              <a:t>Módulo I</a:t>
            </a:r>
            <a:r>
              <a:rPr lang="pt-BR" sz="2200" dirty="0" smtClean="0">
                <a:latin typeface="Calibri" pitchFamily="34" charset="0"/>
              </a:rPr>
              <a:t> conversamos sobre direitos humanos e agora no Módulo II vamos conhecer como nossos direitos foram e ainda continuam sendo desrespeitados em virtude da Ditadura Militar no Brasil (1964 – 1988). 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286512" y="5643578"/>
            <a:ext cx="22354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 smtClean="0">
                <a:latin typeface="Calibri" pitchFamily="34" charset="0"/>
              </a:rPr>
              <a:t>Vamos em frente!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Contexto Internacional e Nacional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00034" y="3857628"/>
            <a:ext cx="8072494" cy="156966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Nesta </a:t>
            </a:r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</a:rPr>
              <a:t>primeira Unidade 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vamos apresentar  o contexto histórico que o 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mundo 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e o Brasil viviam  antes de 1964, destacando os acontecimentos que Marcaram a Ditadura Militar. Vamos falar de grande violações de direitos 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humanos.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3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5720" y="1357298"/>
            <a:ext cx="8215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Nossa história começa com o final da Segunda Guerra Mundial. 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5720" y="2357430"/>
            <a:ext cx="49292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Calibri" pitchFamily="34" charset="0"/>
              </a:rPr>
              <a:t>A Europa estava destruída e ocupada pelos exércitos dos </a:t>
            </a:r>
            <a:r>
              <a:rPr lang="pt-BR" sz="2000" dirty="0" smtClean="0">
                <a:latin typeface="Calibri" pitchFamily="34" charset="0"/>
              </a:rPr>
              <a:t>vencedores</a:t>
            </a:r>
            <a:r>
              <a:rPr lang="pt-BR" sz="2000" dirty="0" smtClean="0">
                <a:latin typeface="Calibri" pitchFamily="34" charset="0"/>
              </a:rPr>
              <a:t>, os Estados Unidos - EUA e a União de Repúblicas Socialistas Soviéticas - URSS. O poder dessas duas superpotências em relação aos demais países do mundo era exorbitante, o que provocou a constituição de um sistema global bipolar</a:t>
            </a:r>
            <a:r>
              <a:rPr lang="pt-BR" sz="2000" dirty="0" smtClean="0">
                <a:latin typeface="Calibri" pitchFamily="34" charset="0"/>
              </a:rPr>
              <a:t>.</a:t>
            </a:r>
          </a:p>
          <a:p>
            <a:pPr algn="just"/>
            <a:r>
              <a:rPr lang="pt-BR" sz="2000" dirty="0" smtClean="0">
                <a:latin typeface="Calibri" pitchFamily="34" charset="0"/>
              </a:rPr>
              <a:t>O </a:t>
            </a:r>
            <a:r>
              <a:rPr lang="pt-BR" sz="2000" dirty="0" smtClean="0">
                <a:latin typeface="Calibri" pitchFamily="34" charset="0"/>
              </a:rPr>
              <a:t>confronto destes dois países </a:t>
            </a:r>
            <a:r>
              <a:rPr lang="pt-BR" sz="2000" dirty="0" smtClean="0">
                <a:latin typeface="Calibri" pitchFamily="34" charset="0"/>
              </a:rPr>
              <a:t>levou</a:t>
            </a:r>
          </a:p>
          <a:p>
            <a:pPr algn="just"/>
            <a:r>
              <a:rPr lang="pt-BR" sz="2000" dirty="0" smtClean="0">
                <a:latin typeface="Calibri" pitchFamily="34" charset="0"/>
              </a:rPr>
              <a:t>à </a:t>
            </a:r>
            <a:r>
              <a:rPr lang="pt-BR" sz="2000" dirty="0" smtClean="0">
                <a:latin typeface="Calibri" pitchFamily="34" charset="0"/>
              </a:rPr>
              <a:t>denominada Guerra Fria</a:t>
            </a:r>
            <a:endParaRPr lang="pt-BR" sz="2000" dirty="0">
              <a:latin typeface="Calibri" pitchFamily="34" charset="0"/>
            </a:endParaRPr>
          </a:p>
        </p:txBody>
      </p:sp>
      <p:pic>
        <p:nvPicPr>
          <p:cNvPr id="11" name="Imagem 10" descr="foto_aul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2071678"/>
            <a:ext cx="3409950" cy="320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2" name="CaixaDeTexto 11"/>
          <p:cNvSpPr txBox="1"/>
          <p:nvPr/>
        </p:nvSpPr>
        <p:spPr>
          <a:xfrm rot="294491">
            <a:off x="5006584" y="5209090"/>
            <a:ext cx="3214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Calibri" pitchFamily="34" charset="0"/>
              </a:rPr>
              <a:t>Representação da disputa </a:t>
            </a:r>
            <a:r>
              <a:rPr lang="pt-BR" sz="1200" dirty="0" smtClean="0">
                <a:latin typeface="Calibri" pitchFamily="34" charset="0"/>
              </a:rPr>
              <a:t>entre  EUA </a:t>
            </a:r>
            <a:r>
              <a:rPr lang="pt-BR" sz="1200" dirty="0" smtClean="0">
                <a:latin typeface="Calibri" pitchFamily="34" charset="0"/>
              </a:rPr>
              <a:t>e URSS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Contexto Internacional e Nacional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4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5720" y="4214818"/>
            <a:ext cx="8501122" cy="120032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Foi considerada "fria" porque não houve uma guerra direta ou uma guerra aberta no sentido tradicional dada à inviabilidade no uso de armas nucleares. </a:t>
            </a:r>
            <a:endParaRPr lang="pt-BR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Texto explicativo em seta para baixo 13"/>
          <p:cNvSpPr/>
          <p:nvPr/>
        </p:nvSpPr>
        <p:spPr>
          <a:xfrm>
            <a:off x="428596" y="1571612"/>
            <a:ext cx="8215370" cy="2428892"/>
          </a:xfrm>
          <a:prstGeom prst="downArrowCallout">
            <a:avLst>
              <a:gd name="adj1" fmla="val 12428"/>
              <a:gd name="adj2" fmla="val 25000"/>
              <a:gd name="adj3" fmla="val 30714"/>
              <a:gd name="adj4" fmla="val 6497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A Guerra Fria consistiu em disputas estratégicas e conflitos indiretos até a extinção da URSS. Disputas de poder de influência política, econômica e ideológica em todo o mundo.</a:t>
            </a:r>
            <a:endParaRPr lang="pt-BR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Contexto Internacional e Nacional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5</a:t>
            </a:fld>
            <a:r>
              <a:rPr lang="pt-BR" dirty="0" smtClean="0"/>
              <a:t>/15</a:t>
            </a:r>
            <a:endParaRPr lang="pt-BR" dirty="0"/>
          </a:p>
        </p:txBody>
      </p:sp>
      <p:pic>
        <p:nvPicPr>
          <p:cNvPr id="9" name="Imagem 8" descr="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28596" y="1357298"/>
            <a:ext cx="8072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Calibri" pitchFamily="34" charset="0"/>
              </a:rPr>
              <a:t>URSS e EUA financiavam lados opostos em guerras regionais mostrando o seu poder de fogo. Conflitos locais, guerras civis ou guerras </a:t>
            </a:r>
            <a:r>
              <a:rPr lang="pt-BR" sz="2000" dirty="0" err="1" smtClean="0">
                <a:latin typeface="Calibri" pitchFamily="34" charset="0"/>
              </a:rPr>
              <a:t>interestatais</a:t>
            </a:r>
            <a:r>
              <a:rPr lang="pt-BR" sz="2000" dirty="0" smtClean="0">
                <a:latin typeface="Calibri" pitchFamily="34" charset="0"/>
              </a:rPr>
              <a:t> que foram intensificadas pela polarização entre as duas potências.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28596" y="3000372"/>
            <a:ext cx="52149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 Guerra </a:t>
            </a:r>
            <a:r>
              <a:rPr lang="pt-BR" sz="2000" dirty="0" smtClean="0">
                <a:latin typeface="Calibri" pitchFamily="34" charset="0"/>
              </a:rPr>
              <a:t>da Coréia (1950-1953</a:t>
            </a:r>
            <a:r>
              <a:rPr lang="pt-BR" sz="2000" dirty="0" smtClean="0">
                <a:latin typeface="Calibri" pitchFamily="34" charset="0"/>
              </a:rPr>
              <a:t>);</a:t>
            </a:r>
            <a:endParaRPr lang="pt-BR" sz="20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 C</a:t>
            </a:r>
            <a:r>
              <a:rPr lang="pt-BR" sz="2000" dirty="0" smtClean="0">
                <a:latin typeface="Calibri" pitchFamily="34" charset="0"/>
              </a:rPr>
              <a:t>rise </a:t>
            </a:r>
            <a:r>
              <a:rPr lang="pt-BR" sz="2000" dirty="0" smtClean="0">
                <a:latin typeface="Calibri" pitchFamily="34" charset="0"/>
              </a:rPr>
              <a:t>dos mísseis em </a:t>
            </a:r>
            <a:r>
              <a:rPr lang="pt-BR" sz="2000" dirty="0" smtClean="0">
                <a:latin typeface="Calibri" pitchFamily="34" charset="0"/>
              </a:rPr>
              <a:t>Cuba </a:t>
            </a:r>
            <a:r>
              <a:rPr lang="pt-BR" sz="2000" dirty="0" smtClean="0">
                <a:latin typeface="Calibri" pitchFamily="34" charset="0"/>
              </a:rPr>
              <a:t>(1962</a:t>
            </a:r>
            <a:r>
              <a:rPr lang="pt-BR" sz="2000" dirty="0" smtClean="0">
                <a:latin typeface="Calibri" pitchFamily="34" charset="0"/>
              </a:rPr>
              <a:t>);</a:t>
            </a:r>
            <a:endParaRPr lang="pt-BR" sz="20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 Guerra do Vietnã (1962-1975</a:t>
            </a:r>
            <a:r>
              <a:rPr lang="pt-BR" sz="2000" dirty="0" smtClean="0">
                <a:latin typeface="Calibri" pitchFamily="34" charset="0"/>
              </a:rPr>
              <a:t>);</a:t>
            </a:r>
            <a:endParaRPr lang="pt-BR" sz="20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 Guerra do Afeganistão (1979-1989</a:t>
            </a:r>
            <a:r>
              <a:rPr lang="pt-BR" sz="2000" dirty="0" smtClean="0">
                <a:latin typeface="Calibri" pitchFamily="34" charset="0"/>
              </a:rPr>
              <a:t>).</a:t>
            </a:r>
            <a:endParaRPr lang="pt-BR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10" name="Imagem 9" descr="guera_vietn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2643182"/>
            <a:ext cx="3641371" cy="2692408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1" name="CaixaDeTexto 10"/>
          <p:cNvSpPr txBox="1"/>
          <p:nvPr/>
        </p:nvSpPr>
        <p:spPr>
          <a:xfrm rot="21167403">
            <a:off x="5866825" y="5388743"/>
            <a:ext cx="1646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>
                <a:latin typeface="Calibri" pitchFamily="34" charset="0"/>
              </a:rPr>
              <a:t>Vítimas </a:t>
            </a:r>
            <a:r>
              <a:rPr lang="pt-BR" sz="1000" dirty="0" smtClean="0">
                <a:latin typeface="Calibri" pitchFamily="34" charset="0"/>
              </a:rPr>
              <a:t>da guerra do Vietnã </a:t>
            </a:r>
            <a:endParaRPr lang="pt-BR" sz="1000" dirty="0">
              <a:latin typeface="Calibri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 rot="16001009">
            <a:off x="8017966" y="3881957"/>
            <a:ext cx="12538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/>
              <a:t>Foto: www.dw-world.de</a:t>
            </a:r>
            <a:endParaRPr lang="pt-BR" sz="8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Contexto Internacional e Nacional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6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571472" y="3714752"/>
            <a:ext cx="60007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Ainda em 1947 o Brasil rompeu relações diplomáticas com a URSS e cassou o Partido Comunista Brasileiro.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E</a:t>
            </a:r>
            <a:r>
              <a:rPr lang="pt-BR" sz="2200" dirty="0" smtClean="0">
                <a:latin typeface="Calibri" pitchFamily="34" charset="0"/>
              </a:rPr>
              <a:t>m </a:t>
            </a:r>
            <a:r>
              <a:rPr lang="pt-BR" sz="2200" dirty="0" smtClean="0">
                <a:latin typeface="Calibri" pitchFamily="34" charset="0"/>
              </a:rPr>
              <a:t>1948, em Bogotá (Colômbia) aprovou-se a criação da Organização </a:t>
            </a:r>
            <a:r>
              <a:rPr lang="pt-BR" sz="2200" dirty="0" smtClean="0">
                <a:latin typeface="Calibri" pitchFamily="34" charset="0"/>
              </a:rPr>
              <a:t>dos </a:t>
            </a:r>
            <a:r>
              <a:rPr lang="pt-BR" sz="2200" dirty="0" smtClean="0">
                <a:latin typeface="Calibri" pitchFamily="34" charset="0"/>
              </a:rPr>
              <a:t>Estados Americanos (OEA).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42910" y="1214422"/>
            <a:ext cx="39816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>
                <a:solidFill>
                  <a:srgbClr val="C00000"/>
                </a:solidFill>
                <a:latin typeface="Calibri" pitchFamily="34" charset="0"/>
              </a:rPr>
              <a:t>Estados Unidos e América Latina</a:t>
            </a:r>
            <a:endParaRPr lang="pt-BR" sz="2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12" name="Imagem 11" descr="O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3500438"/>
            <a:ext cx="2286000" cy="22479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CaixaDeTexto 12"/>
          <p:cNvSpPr txBox="1"/>
          <p:nvPr/>
        </p:nvSpPr>
        <p:spPr>
          <a:xfrm>
            <a:off x="7215206" y="5857892"/>
            <a:ext cx="1183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Calibri" pitchFamily="34" charset="0"/>
              </a:rPr>
              <a:t>Símbolo da </a:t>
            </a:r>
            <a:r>
              <a:rPr lang="pt-BR" sz="1200" dirty="0" smtClean="0">
                <a:latin typeface="Calibri" pitchFamily="34" charset="0"/>
              </a:rPr>
              <a:t>OEA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71472" y="1643050"/>
            <a:ext cx="81439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Após 1945, os Estados Unidos estabeleceram o sistema de aliança do pós-guerra com o continente latino-americano </a:t>
            </a:r>
            <a:r>
              <a:rPr lang="pt-BR" sz="2200" dirty="0" smtClean="0">
                <a:latin typeface="Calibri" pitchFamily="34" charset="0"/>
              </a:rPr>
              <a:t> incluindo o </a:t>
            </a:r>
            <a:r>
              <a:rPr lang="pt-BR" sz="2200" dirty="0" smtClean="0">
                <a:latin typeface="Calibri" pitchFamily="34" charset="0"/>
              </a:rPr>
              <a:t>Brasil.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Em 1947, realizou-se em Petrópolis/RJ a Conferencia Internacional para a Manutenção da Paz e a Segurança do Continente, onde foi assinado o Tratado Interamericano de Assistência Recíproca (TIAR) com o objetivo de frear a ameaça comunista.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Contexto Internacional e Nacional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America_Latina_Ines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285860"/>
            <a:ext cx="2989681" cy="4286280"/>
          </a:xfrm>
          <a:prstGeom prst="rect">
            <a:avLst/>
          </a:prstGeom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7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571472" y="1214422"/>
            <a:ext cx="50006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 presença norte-americana foi extremamente avassaladora sobre América Latina. Das relações de interdependência que existiu durante a segunda guerra mundial, passou-se à dominação econômica e ideológica. </a:t>
            </a:r>
            <a:endParaRPr lang="pt-BR" sz="2400" b="1" dirty="0">
              <a:latin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28662" y="3714752"/>
            <a:ext cx="4143404" cy="23083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A paranóia anticomunista insinuava que perante qualquer encontro entre autoridades soviéticas e algum país latino-americano havia suspeitas de alianças com o comunismo. 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072330" y="4714884"/>
            <a:ext cx="1718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Calibri" pitchFamily="34" charset="0"/>
              </a:rPr>
              <a:t>Mapa da América </a:t>
            </a:r>
            <a:r>
              <a:rPr lang="pt-BR" sz="1200" dirty="0" smtClean="0">
                <a:latin typeface="Calibri" pitchFamily="34" charset="0"/>
              </a:rPr>
              <a:t>do Sul</a:t>
            </a:r>
            <a:endParaRPr lang="pt-BR" sz="1200" dirty="0" smtClean="0">
              <a:latin typeface="Calibri" pitchFamily="34" charset="0"/>
            </a:endParaRPr>
          </a:p>
          <a:p>
            <a:pPr algn="ctr"/>
            <a:r>
              <a:rPr lang="pt-BR" sz="1200" dirty="0" smtClean="0">
                <a:latin typeface="Calibri" pitchFamily="34" charset="0"/>
              </a:rPr>
              <a:t>com as bandeiras de cada país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 rot="16200000">
            <a:off x="5060935" y="4797453"/>
            <a:ext cx="12378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/>
              <a:t>Foto: www.inesc.org.br</a:t>
            </a:r>
            <a:endParaRPr lang="pt-BR" sz="8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Contexto Internacional e Nacional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8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357158" y="1357298"/>
            <a:ext cx="83582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solidFill>
                  <a:srgbClr val="C00000"/>
                </a:solidFill>
                <a:latin typeface="Calibri" pitchFamily="34" charset="0"/>
              </a:rPr>
              <a:t>A Situação Interna no Brasil - O Governo Vargas (1951-1954)</a:t>
            </a:r>
            <a:endParaRPr lang="pt-BR" sz="2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57158" y="4572008"/>
            <a:ext cx="850112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100" dirty="0" smtClean="0">
                <a:latin typeface="Calibri" pitchFamily="34" charset="0"/>
              </a:rPr>
              <a:t>Obrigado pelo contexto internacional, em 1953 adotou um programa antiinflacionário altamente impopular. </a:t>
            </a:r>
          </a:p>
          <a:p>
            <a:pPr algn="just"/>
            <a:endParaRPr lang="pt-BR" sz="10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100" dirty="0" smtClean="0">
                <a:latin typeface="Calibri" pitchFamily="34" charset="0"/>
              </a:rPr>
              <a:t>Enfrentou uma conspiração militar, pois sua política de cunho nacionalista e populista provocara indignada reação entre os oficiais </a:t>
            </a:r>
            <a:r>
              <a:rPr lang="pt-BR" sz="2100" dirty="0" smtClean="0">
                <a:latin typeface="Calibri" pitchFamily="34" charset="0"/>
              </a:rPr>
              <a:t>anticomunistas.</a:t>
            </a:r>
            <a:endParaRPr lang="pt-BR" sz="2100" dirty="0">
              <a:latin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57158" y="2071678"/>
            <a:ext cx="657229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100" dirty="0" smtClean="0">
                <a:latin typeface="Calibri" pitchFamily="34" charset="0"/>
              </a:rPr>
              <a:t>Programa de investimentos públicos </a:t>
            </a:r>
            <a:r>
              <a:rPr lang="pt-BR" sz="2100" dirty="0" smtClean="0">
                <a:latin typeface="Calibri" pitchFamily="34" charset="0"/>
              </a:rPr>
              <a:t>de </a:t>
            </a:r>
            <a:r>
              <a:rPr lang="pt-BR" sz="2100" dirty="0" smtClean="0">
                <a:latin typeface="Calibri" pitchFamily="34" charset="0"/>
              </a:rPr>
              <a:t>Vargas foi frustrado devido a queda dos preços do café no mercado internacional e o aumento da inflação no país. </a:t>
            </a:r>
          </a:p>
        </p:txBody>
      </p:sp>
      <p:pic>
        <p:nvPicPr>
          <p:cNvPr id="7" name="Imagem 6" descr="getulio_varg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2143116"/>
            <a:ext cx="1580974" cy="1960818"/>
          </a:xfrm>
          <a:prstGeom prst="roundRect">
            <a:avLst>
              <a:gd name="adj" fmla="val 909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" name="Retângulo 7"/>
          <p:cNvSpPr/>
          <p:nvPr/>
        </p:nvSpPr>
        <p:spPr>
          <a:xfrm>
            <a:off x="357158" y="3143248"/>
            <a:ext cx="65722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100" dirty="0" smtClean="0">
                <a:latin typeface="Calibri" pitchFamily="34" charset="0"/>
              </a:rPr>
              <a:t>Vargas determinado a executar seu programa econômico nacionalista (como a criação do monopólio nacional do petróleo) e ao mesmo tempo melhorar os salários dos trabalhadores, tornou-se um populista.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358082" y="4071942"/>
            <a:ext cx="1083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Calibri" pitchFamily="34" charset="0"/>
              </a:rPr>
              <a:t>Getúlio Vargas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Contexto Internacional e Nacional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9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428596" y="1571612"/>
            <a:ext cx="52864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O </a:t>
            </a:r>
            <a:r>
              <a:rPr lang="pt-BR" sz="2400" dirty="0" smtClean="0">
                <a:latin typeface="Calibri" pitchFamily="34" charset="0"/>
              </a:rPr>
              <a:t>chefe da guarda pessoal de Vargas procurou a eliminação do jornalista Carlos Lacerda, o maior opositor de Getúlio Vargas. A ação criminosa faliu e Lacerda apenas ficou ferido, matando, porém, um oficial da Força Aérea que acompanhava o jornalista. 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28596" y="4929198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 Força Aérea criou a comissão de inquérito e localizou o assassino, no palácio presidencial. 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13" name="Imagem 12" descr="Carlos_Lacer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1285860"/>
            <a:ext cx="2381252" cy="312809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CaixaDeTexto 13"/>
          <p:cNvSpPr txBox="1"/>
          <p:nvPr/>
        </p:nvSpPr>
        <p:spPr>
          <a:xfrm>
            <a:off x="6286512" y="4429132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Calibri" pitchFamily="34" charset="0"/>
              </a:rPr>
              <a:t>Soldados carregando </a:t>
            </a:r>
            <a:r>
              <a:rPr lang="pt-BR" sz="1200" dirty="0" smtClean="0">
                <a:latin typeface="Calibri" pitchFamily="34" charset="0"/>
              </a:rPr>
              <a:t>Carlos Lacerda </a:t>
            </a:r>
            <a:r>
              <a:rPr lang="pt-BR" sz="1200" dirty="0" smtClean="0">
                <a:latin typeface="Calibri" pitchFamily="34" charset="0"/>
              </a:rPr>
              <a:t>ferido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Contexto Internacional e Nacional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00034" y="1142984"/>
            <a:ext cx="278281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 smtClean="0">
                <a:solidFill>
                  <a:srgbClr val="C00000"/>
                </a:solidFill>
                <a:latin typeface="Calibri" pitchFamily="34" charset="0"/>
              </a:rPr>
              <a:t>O caso Carlos Lacerda </a:t>
            </a:r>
            <a:endParaRPr lang="pt-BR" sz="2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2739</TotalTime>
  <Words>1578</Words>
  <Application>Microsoft Office PowerPoint</Application>
  <PresentationFormat>Apresentação na tela (4:3)</PresentationFormat>
  <Paragraphs>118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Papel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Cleia</dc:creator>
  <cp:lastModifiedBy>GEO</cp:lastModifiedBy>
  <cp:revision>316</cp:revision>
  <dcterms:created xsi:type="dcterms:W3CDTF">2009-05-14T20:59:51Z</dcterms:created>
  <dcterms:modified xsi:type="dcterms:W3CDTF">2009-06-22T01:24:46Z</dcterms:modified>
</cp:coreProperties>
</file>