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79" r:id="rId5"/>
    <p:sldId id="276" r:id="rId6"/>
    <p:sldId id="273" r:id="rId7"/>
    <p:sldId id="261" r:id="rId8"/>
    <p:sldId id="270" r:id="rId9"/>
    <p:sldId id="272" r:id="rId10"/>
    <p:sldId id="269" r:id="rId11"/>
    <p:sldId id="262" r:id="rId12"/>
    <p:sldId id="277" r:id="rId13"/>
    <p:sldId id="278" r:id="rId14"/>
    <p:sldId id="268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03"/>
    <a:srgbClr val="33993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6/7/2009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6/7/2009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2357430"/>
            <a:ext cx="592935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Refletir sobre o papel da memória na construção da identidade e na definição dos princípios, valores e modelos de relações de uma sociedade e na promoção dos direitos humanos.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471488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Promover e regulamentar o controle e o acesso a documentos e arquivos do Estado por parte dos cidadãos como forma de tornar efetivo o direito à verdade.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43240" y="1357298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Revelar os episódios de barbárie que caracterizaram a história mais antiga e mais recente e analisar as causas que os produziram, para que a sociedade tome consciência delas e se comprometa a erradicá-las. Como: </a:t>
            </a:r>
            <a:r>
              <a:rPr lang="pt-BR" sz="2400" i="1" dirty="0" smtClean="0">
                <a:latin typeface="Calibri" pitchFamily="34" charset="0"/>
              </a:rPr>
              <a:t>resgatar a memória de chacinas e massacres como os do Carandiru, Candelária e de Vigário Geral.</a:t>
            </a:r>
            <a:endParaRPr lang="pt-BR" sz="2400" i="1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7469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500034" y="4071942"/>
            <a:ext cx="2284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Massacre em Vigário Geral - 1993</a:t>
            </a:r>
            <a:endParaRPr lang="pt-BR" sz="1200" dirty="0">
              <a:latin typeface="Calibri" pitchFamily="34" charset="0"/>
            </a:endParaRPr>
          </a:p>
        </p:txBody>
      </p:sp>
      <p:pic>
        <p:nvPicPr>
          <p:cNvPr id="18" name="Imagem 17" descr="imagem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6215">
            <a:off x="6286512" y="4572008"/>
            <a:ext cx="1357322" cy="1749225"/>
          </a:xfrm>
          <a:prstGeom prst="rect">
            <a:avLst/>
          </a:prstGeom>
        </p:spPr>
      </p:pic>
      <p:pic>
        <p:nvPicPr>
          <p:cNvPr id="20" name="Imagem 19" descr="imagem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9096">
            <a:off x="7259551" y="4558569"/>
            <a:ext cx="1255381" cy="175753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 rot="18149812">
            <a:off x="7752809" y="5783104"/>
            <a:ext cx="1465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Fonte: Livro Direito à Memória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1472" y="1785926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Calibri" pitchFamily="34" charset="0"/>
              </a:rPr>
              <a:t>Você acha que o Brasil já revelou todos os acontecimentos da ditadura militar?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572008"/>
            <a:ext cx="821537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Estamos conquistando avanços, como por exemplo com este curso, mas o Brasil, hoje, é uma sociedade que ainda navega no esquecimento, deliberadamente promovido pelas instituições envolvidas em atos e processos de violação dos direitos humanos no passado.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/14</a:t>
            </a:r>
            <a:endParaRPr lang="pt-BR" dirty="0"/>
          </a:p>
        </p:txBody>
      </p:sp>
      <p:pic>
        <p:nvPicPr>
          <p:cNvPr id="11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1355141" cy="1803197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3500430" y="3357562"/>
            <a:ext cx="14287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latin typeface="Gill Sans MT" pitchFamily="34" charset="0"/>
              </a:rPr>
              <a:t>NÃO!</a:t>
            </a:r>
            <a:endParaRPr lang="pt-BR" sz="32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42910" y="2500306"/>
            <a:ext cx="807249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esquecimento com relação à época da ditadura e ao passado mais recente é também incentivado pela ausência de atividades sistemáticas de resgate da memória no sistema educativo formal e é reforçado pelos meios de comunicação de massa, que, em muitos casos, reproduzem mentalidades e visões de mundo filhas do regime militar, tais como a associação entre direitos humanos e defesa de criminosos.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42976" y="1571612"/>
            <a:ext cx="172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ATENÇÃO!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428860" y="2357430"/>
            <a:ext cx="4143404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mudança acontecerá através da educação e se a sociedade, no seu conjunto, for capaz de resgatar a sua memória, decodificá-la, compreendê-la e introjetá-la.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214414" y="1571612"/>
            <a:ext cx="671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libri" pitchFamily="34" charset="0"/>
              </a:rPr>
              <a:t>O papel da escola e  da família é muito importante!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8195" name="Picture 3" descr="C:\Documents and Settings\Administrador\Configurações locais\Temporary Internet Files\Content.IE5\8RQZA92B\MCj042416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1835150" cy="163195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istrador\Configurações locais\Temporary Internet Files\Content.IE5\8RQZA92B\MCj04350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643182"/>
            <a:ext cx="1952625" cy="150812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214678" y="5072074"/>
            <a:ext cx="5591018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Vamos  pensar , exigir e falar mais do nosso</a:t>
            </a:r>
          </a:p>
          <a:p>
            <a:r>
              <a:rPr lang="pt-BR" sz="2400" dirty="0" smtClean="0">
                <a:latin typeface="Calibri" pitchFamily="34" charset="0"/>
              </a:rPr>
              <a:t> direito  à memória e à verdade?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214422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71462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Uma sociedade que conhece seu passado, o compreendeu e o introjetou é uma sociedade com bases sólidas sobre as quais construir o presente e pensar o futuro.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4357694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O Brasil de hoje, por não cultivar a memória, reproduz e alimenta todos os mais negativos legados da sua história mais antiga e recente.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7158" y="1500174"/>
            <a:ext cx="8429684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construção de uma sociedade livre da barbárie passa, necessariamente, pelo resgate e pela reflexão sobre a memória individual e coletiva.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9" name="Picture 15" descr="C:\Documents and Settings\Administrador\Configurações locais\Temporary Internet Files\Content.IE5\7599AW7P\MCPE01038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5000660" cy="3652913"/>
          </a:xfrm>
          <a:prstGeom prst="rect">
            <a:avLst/>
          </a:prstGeom>
          <a:noFill/>
        </p:spPr>
      </p:pic>
      <p:sp>
        <p:nvSpPr>
          <p:cNvPr id="26" name="CaixaDeTexto 25"/>
          <p:cNvSpPr txBox="1"/>
          <p:nvPr/>
        </p:nvSpPr>
        <p:spPr>
          <a:xfrm>
            <a:off x="3857620" y="3429000"/>
            <a:ext cx="27146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chemeClr val="bg1"/>
                </a:solidFill>
                <a:latin typeface="Calibri" pitchFamily="34" charset="0"/>
              </a:rPr>
              <a:t>“A luta contra o poder é a  luta da memória contra  o  esquecimento”</a:t>
            </a:r>
            <a:endParaRPr lang="pt-BR" sz="1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286380" y="4429132"/>
            <a:ext cx="1297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alibri" pitchFamily="34" charset="0"/>
              </a:rPr>
              <a:t>Hannah Arendt</a:t>
            </a:r>
            <a:endParaRPr lang="pt-B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357298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Constantemente estamos lembrando e contando para quem está a nossa volta acontecimentos passados na nossa vida: brincadeiras de criança, lugares visitados, a turma da faculdade... Tudo guardado na nossa memória.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3286124"/>
            <a:ext cx="47863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A </a:t>
            </a:r>
            <a:r>
              <a:rPr lang="pt-BR" sz="2600" b="1" dirty="0" smtClean="0">
                <a:solidFill>
                  <a:srgbClr val="C00000"/>
                </a:solidFill>
                <a:latin typeface="Calibri" pitchFamily="34" charset="0"/>
              </a:rPr>
              <a:t>memória </a:t>
            </a:r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é o registro de acontecimentos ou processos históricos que contribuíram na construção da identidade de uma pessoa ou de um povo.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183" name="Picture 15" descr="C:\Documents and Settings\Administrador\Configurações locais\Temporary Internet Files\Content.IE5\IXUZ096V\MCj043031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902">
            <a:off x="5232130" y="2700865"/>
            <a:ext cx="1809750" cy="131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14" name="Picture 46" descr="C:\Documents and Settings\Administrador\Configurações locais\Temporary Internet Files\Content.IE5\7599AW7P\MPj042217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2470">
            <a:off x="7019993" y="3177113"/>
            <a:ext cx="1795690" cy="157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19" name="Picture 51" descr="C:\Documents and Settings\Administrador\Configurações locais\Temporary Internet Files\Content.IE5\7599AW7P\MPj043329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9096">
            <a:off x="5502613" y="4828939"/>
            <a:ext cx="2143140" cy="1445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357298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Imagine que você será obrigada(o) a apagar da mente todas as suas lembranças. Não poderá contar sobre as experiências passadas porque outras serão inventadas,  as fotografias serão rasgadas e os vídeos apagados. Sua memória será confiscada.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58" y="3143248"/>
            <a:ext cx="6072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Como você se sentiria diante desta situação? Não ter o direito à história da sua vida, à sua memória.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00364" y="5072074"/>
            <a:ext cx="4786346" cy="129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Saiba que isso não é só uma situação para imaginar. Está acontecendo em nossas vidas.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00372"/>
            <a:ext cx="1355141" cy="180319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4214818"/>
            <a:ext cx="8501122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Exerce um papel fundamental na evolução das relações humanas: é a base sobre a qual uma sociedade pode se definir, se compreender, afirmar ou transformar seus valores, princípios e modelos de relações, elaborar projetos de futuro. </a:t>
            </a:r>
            <a:endParaRPr lang="pt-B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o explicativo em seta para baixo 13"/>
          <p:cNvSpPr/>
          <p:nvPr/>
        </p:nvSpPr>
        <p:spPr>
          <a:xfrm>
            <a:off x="428596" y="1500174"/>
            <a:ext cx="8215370" cy="2500330"/>
          </a:xfrm>
          <a:prstGeom prst="downArrowCallout">
            <a:avLst>
              <a:gd name="adj1" fmla="val 12428"/>
              <a:gd name="adj2" fmla="val 25000"/>
              <a:gd name="adj3" fmla="val 30714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memória é fruto do processamento conjunto de lembranças subjetivas e registros documentais e possui duas dimensões, fortemente entrelaçadas: 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é ao mesmo tempo individual e coletiva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/14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0034" y="192880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construção de uma sociedade baseada na efetivação e o respeito pleno dos direitos humanos não pode prescindir do resgate da memória e do acesso à verdade histórica. 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3571876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</a:rPr>
              <a:t>Resgatar a memória e refletir sobre o passado são elementos essenciais da constituição da identidade de um povo, da construção do presente e da possibilidade de pensar em um futuro.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8" name="Picture 10" descr="C:\Documents and Settings\Administrador\Configurações locais\Temporary Internet Files\Content.IE5\8RQZA92B\MCj042399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14686"/>
            <a:ext cx="2499090" cy="25415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1857364"/>
            <a:ext cx="3357586" cy="4154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Uma sociedade que conhece seu passado, que o compreendeu, que reconheceu os seus erros históricos e o que os causou é uma sociedade com uma identidade forte, com bases sólidas sobre as quais construir o presente e pensar o futuro.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14942" y="1857364"/>
            <a:ext cx="3500430" cy="41549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Uma sociedade que não sabe como chegou onde se encontra, não conhece as raízes dos processos que a caracterizam e os efeitos que estas produziram no passado é frágil, instável, incapaz de se libertar historicamente para pensar no presente e futuro diferentes.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Diferente de 19"/>
          <p:cNvSpPr/>
          <p:nvPr/>
        </p:nvSpPr>
        <p:spPr>
          <a:xfrm>
            <a:off x="3786182" y="3286124"/>
            <a:ext cx="1500198" cy="1143008"/>
          </a:xfrm>
          <a:prstGeom prst="mathNot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00034" y="1643050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Vamos refletir um pouco!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algn="just"/>
            <a:r>
              <a:rPr lang="pt-BR" sz="2400" b="1" dirty="0" smtClean="0">
                <a:latin typeface="Calibri" pitchFamily="34" charset="0"/>
              </a:rPr>
              <a:t>Como podemos cultivar a memória na perspectiva da construção de uma cidadania fundamentada nos direitos humanos? 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4214818"/>
            <a:ext cx="564360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Esta construção implica em um diálogo permanente entre passado e presente – compreender o primeiro para iluminar o segundo.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3116"/>
            <a:ext cx="1355141" cy="180319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357422" y="4214818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Revelar acontecimentos, processos e lutas que, mesmo sem terem sempre saído vitoriosos, mostrem o papel desempenhado por sujeitos sociais tradicionalmente considerados submetidos e passivos. Como: </a:t>
            </a:r>
            <a:r>
              <a:rPr lang="pt-BR" sz="2400" i="1" dirty="0" smtClean="0">
                <a:latin typeface="Calibri" pitchFamily="34" charset="0"/>
              </a:rPr>
              <a:t>lutas das populações indígenas, de origem africana, mulheres.</a:t>
            </a:r>
            <a:endParaRPr lang="pt-BR" sz="2400" i="1" dirty="0"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7158" y="135729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Resgatar a memória é uma tarefa que envolve múltiplas dimensões: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2143116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Desvendar acontecimentos mantidos ocultos por forças promotoras de barbárie. Como: </a:t>
            </a:r>
            <a:r>
              <a:rPr lang="pt-BR" sz="2400" i="1" dirty="0" smtClean="0">
                <a:latin typeface="Calibri" pitchFamily="34" charset="0"/>
              </a:rPr>
              <a:t>trazer à tona a verdade completa sobre os mortos e desaparecidos políticos da ditadura militar.</a:t>
            </a:r>
            <a:endParaRPr lang="pt-BR" sz="2400" i="1" dirty="0">
              <a:latin typeface="Calibri" pitchFamily="34" charset="0"/>
            </a:endParaRPr>
          </a:p>
        </p:txBody>
      </p:sp>
      <p:pic>
        <p:nvPicPr>
          <p:cNvPr id="14" name="Imagem 13" descr="mortos_desapareci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928802"/>
            <a:ext cx="1857388" cy="1982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ixaDeTexto 14"/>
          <p:cNvSpPr txBox="1"/>
          <p:nvPr/>
        </p:nvSpPr>
        <p:spPr>
          <a:xfrm>
            <a:off x="6929454" y="3714752"/>
            <a:ext cx="172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Mortos e desaparecidos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ditadura militar</a:t>
            </a:r>
            <a:endParaRPr lang="pt-BR" sz="1200" dirty="0"/>
          </a:p>
        </p:txBody>
      </p:sp>
      <p:pic>
        <p:nvPicPr>
          <p:cNvPr id="16" name="Imagem 15" descr="trablhadores_rura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1714512" cy="19574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357158" y="6000768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Movimento trabalhadores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 rurais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 rot="16200000">
            <a:off x="-713695" y="4857045"/>
            <a:ext cx="20714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http://www.ler-qi.org/IMG/jpg/mst.jpg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 rot="16200000">
            <a:off x="7875061" y="2722929"/>
            <a:ext cx="16257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Exposição Direito à Memória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Direitos Humanos e Memória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2525</TotalTime>
  <Words>1196</Words>
  <Application>Microsoft Office PowerPoint</Application>
  <PresentationFormat>Apresentação na tela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291</cp:revision>
  <dcterms:created xsi:type="dcterms:W3CDTF">2009-05-14T20:59:51Z</dcterms:created>
  <dcterms:modified xsi:type="dcterms:W3CDTF">2009-07-06T13:58:35Z</dcterms:modified>
</cp:coreProperties>
</file>