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handoutMasterIdLst>
    <p:handoutMasterId r:id="rId15"/>
  </p:handoutMasterIdLst>
  <p:sldIdLst>
    <p:sldId id="258" r:id="rId2"/>
    <p:sldId id="259" r:id="rId3"/>
    <p:sldId id="260" r:id="rId4"/>
    <p:sldId id="276" r:id="rId5"/>
    <p:sldId id="273" r:id="rId6"/>
    <p:sldId id="261" r:id="rId7"/>
    <p:sldId id="270" r:id="rId8"/>
    <p:sldId id="272" r:id="rId9"/>
    <p:sldId id="269" r:id="rId10"/>
    <p:sldId id="262" r:id="rId11"/>
    <p:sldId id="277" r:id="rId12"/>
    <p:sldId id="268" r:id="rId1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6D03"/>
    <a:srgbClr val="339933"/>
    <a:srgbClr val="FF0066"/>
    <a:srgbClr val="CC00CC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58" autoAdjust="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1603F-566E-4B0A-94E3-1938CFEFC072}" type="datetimeFigureOut">
              <a:rPr lang="pt-BR" smtClean="0"/>
              <a:pPr/>
              <a:t>18/6/2009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8FBD1-738E-4AF3-99F1-6CC739B6D8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B4713-4D87-4DB1-97C6-505AEE12DC09}" type="datetimeFigureOut">
              <a:rPr lang="pt-BR" smtClean="0"/>
              <a:pPr/>
              <a:t>18/6/2009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F79AF-378D-49A1-9133-09C0C320240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F79AF-378D-49A1-9133-09C0C320240E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ço Reservado para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62A16A-D185-4B48-A8CD-5DA57B0E2C39}" type="datetime1">
              <a:rPr lang="pt-BR" smtClean="0"/>
              <a:pPr>
                <a:defRPr/>
              </a:pPr>
              <a:t>18/6/2009</a:t>
            </a:fld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2E3DC8-423D-4111-8941-38EFD054DAC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A55F0F-30D7-4AD8-968F-90602E59EEA6}" type="datetime1">
              <a:rPr lang="pt-BR" smtClean="0"/>
              <a:pPr>
                <a:defRPr/>
              </a:pPr>
              <a:t>18/6/2009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7F833-A429-49B8-AEAF-080EEB237D2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597FC2-EC9C-4003-8C54-1E527C52544E}" type="datetime1">
              <a:rPr lang="pt-BR" smtClean="0"/>
              <a:pPr>
                <a:defRPr/>
              </a:pPr>
              <a:t>18/6/2009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300654-27EE-4D54-B15E-DA7EA2F9C4E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DFEE0245-91DF-4C85-AD9D-CB3EAD1DBDEB}" type="datetime1">
              <a:rPr lang="pt-BR" smtClean="0"/>
              <a:pPr>
                <a:defRPr/>
              </a:pPr>
              <a:t>18/6/2009</a:t>
            </a:fld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1704C48-8926-4CBC-ADDD-BB48FA6255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Espaço Reservado para Rodapé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B5B98-9A8F-4B7F-8D27-22825B2183F6}" type="datetime1">
              <a:rPr lang="pt-BR" smtClean="0"/>
              <a:pPr>
                <a:defRPr/>
              </a:pPr>
              <a:t>18/6/2009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0241C8-D059-407A-BD31-5A9F8CE3F88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FF481C-812C-4182-929E-3AD4F4F3CFD4}" type="datetime1">
              <a:rPr lang="pt-BR" smtClean="0"/>
              <a:pPr>
                <a:defRPr/>
              </a:pPr>
              <a:t>18/6/2009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3673D-6A3D-4E79-99F1-F619AA439E4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BF45EE-7F30-416E-8BCA-E1154C37056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EAADD2-83D5-4F68-ABE4-DBC9BA9EF67A}" type="datetime1">
              <a:rPr lang="pt-BR" smtClean="0"/>
              <a:pPr>
                <a:defRPr/>
              </a:pPr>
              <a:t>18/6/2009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2" name="Espaço Reservado para Conteú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4" name="Espaço Reservado para Conteú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27277F-3B70-4E30-AAD6-EFBE2CFC35C0}" type="datetime1">
              <a:rPr lang="pt-BR" smtClean="0"/>
              <a:pPr>
                <a:defRPr/>
              </a:pPr>
              <a:t>18/6/2009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1C0330-1A9A-4538-9E98-2CDB1AC954F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56F3A6-AF8C-4BE6-9059-4E9BAFD4FAD2}" type="datetime1">
              <a:rPr lang="pt-BR" smtClean="0"/>
              <a:pPr>
                <a:defRPr/>
              </a:pPr>
              <a:t>18/6/2009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ço Reservado para Conteú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F1270479-A53A-4728-B069-1710156BEC98}" type="datetime1">
              <a:rPr lang="pt-BR" smtClean="0"/>
              <a:pPr>
                <a:defRPr/>
              </a:pPr>
              <a:t>18/6/2009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F69B2B3-798A-4371-9138-A0006428FFE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4BADCB-35B1-4DBD-8416-60BEFA2DC6AD}" type="datetime1">
              <a:rPr lang="pt-BR" smtClean="0"/>
              <a:pPr>
                <a:defRPr/>
              </a:pPr>
              <a:t>18/6/2009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0B8E41-6238-4177-8AB0-1EADC0918D5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5C247E8-0C3B-4E89-A17C-02907ACC231C}" type="datetime1">
              <a:rPr lang="pt-BR" smtClean="0"/>
              <a:pPr>
                <a:defRPr/>
              </a:pPr>
              <a:t>18/6/2009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104B705-FB4A-44AE-98CD-3073F7BF0B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push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I Unidade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11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Ética, Cidadania e Direitos Humanos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052" name="CaixaDeTexto 9"/>
          <p:cNvSpPr txBox="1">
            <a:spLocks noChangeArrowheads="1"/>
          </p:cNvSpPr>
          <p:nvPr/>
        </p:nvSpPr>
        <p:spPr bwMode="auto">
          <a:xfrm>
            <a:off x="2786050" y="2357430"/>
            <a:ext cx="592935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pt-BR" sz="2800" dirty="0" smtClean="0">
                <a:latin typeface="Calibri" pitchFamily="34" charset="0"/>
              </a:rPr>
              <a:t>Entender as relações entre a natureza e as funções da ética. </a:t>
            </a:r>
          </a:p>
          <a:p>
            <a:pPr lvl="0" algn="just">
              <a:buFont typeface="Wingdings" pitchFamily="2" charset="2"/>
              <a:buChar char="ü"/>
            </a:pPr>
            <a:r>
              <a:rPr lang="pt-BR" sz="2800" dirty="0" smtClean="0">
                <a:latin typeface="Calibri" pitchFamily="34" charset="0"/>
              </a:rPr>
              <a:t>Entender o conceito de direitos humanos e as visões tradicional e contemporânea de cidadania.</a:t>
            </a:r>
            <a:endParaRPr lang="pt-BR" sz="2600" dirty="0">
              <a:latin typeface="Calibri" pitchFamily="34" charset="0"/>
            </a:endParaRPr>
          </a:p>
        </p:txBody>
      </p:sp>
      <p:sp>
        <p:nvSpPr>
          <p:cNvPr id="2053" name="CaixaDeTexto 10"/>
          <p:cNvSpPr txBox="1">
            <a:spLocks noChangeArrowheads="1"/>
          </p:cNvSpPr>
          <p:nvPr/>
        </p:nvSpPr>
        <p:spPr bwMode="auto">
          <a:xfrm>
            <a:off x="1500166" y="1571612"/>
            <a:ext cx="24046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b="1" dirty="0" smtClean="0">
                <a:solidFill>
                  <a:srgbClr val="C00000"/>
                </a:solidFill>
                <a:latin typeface="Calibri" pitchFamily="34" charset="0"/>
              </a:rPr>
              <a:t>Objetivos </a:t>
            </a:r>
            <a:r>
              <a:rPr lang="pt-BR" sz="2400" b="1" dirty="0">
                <a:solidFill>
                  <a:srgbClr val="C00000"/>
                </a:solidFill>
                <a:latin typeface="Calibri" pitchFamily="34" charset="0"/>
              </a:rPr>
              <a:t>da aula</a:t>
            </a:r>
          </a:p>
        </p:txBody>
      </p:sp>
      <p:pic>
        <p:nvPicPr>
          <p:cNvPr id="2059" name="Picture 11" descr="C:\Documents and Settings\Administrador\Configurações locais\Temporary Internet Files\Content.IE5\JHDW83QR\MCj03259220000[1].wmf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02070" y="2643182"/>
            <a:ext cx="2152966" cy="197007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</a:t>
            </a:fld>
            <a:r>
              <a:rPr lang="pt-BR" dirty="0" smtClean="0"/>
              <a:t>/12</a:t>
            </a:r>
            <a:endParaRPr lang="pt-BR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10</a:t>
            </a:fld>
            <a:r>
              <a:rPr lang="pt-BR" dirty="0" smtClean="0"/>
              <a:t>/12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572000" y="307181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 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42910" y="2643182"/>
            <a:ext cx="8001056" cy="23083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Cidadania e direitos humanos estão indissoluvelmente associados e ser cidadão ou cidadã significa ter garantidos e poder exercer livre e plenamente todos os direitos fundamentais que um indivíduo possui pelo simples fato de ser humano: tanto os civis e políticos como os econômicos, sociais, culturais e ambientais.</a:t>
            </a:r>
            <a:endParaRPr lang="pt-BR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I Unidade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11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Ética, Cidadania e Direitos Humanos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3857620" y="1428736"/>
            <a:ext cx="1428760" cy="5847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pt-BR" sz="3200" b="1" dirty="0" smtClean="0">
                <a:solidFill>
                  <a:srgbClr val="C00000"/>
                </a:solidFill>
                <a:latin typeface="Gill Sans MT" pitchFamily="34" charset="0"/>
              </a:rPr>
              <a:t> SIM!</a:t>
            </a:r>
            <a:endParaRPr lang="pt-BR" sz="3200" dirty="0">
              <a:latin typeface="Gill Sans MT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11</a:t>
            </a:fld>
            <a:r>
              <a:rPr lang="pt-BR" dirty="0" smtClean="0"/>
              <a:t>/12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572000" y="307181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 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642910" y="2143116"/>
            <a:ext cx="7572428" cy="230832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Um dos maiores desafios atuais é superar a noção tradicional de cidadania como conjunto de direitos e deveres vinculado a uma determinada ordem político-jurídica, e ampliá-la para que abranja a totalidade dos direitos universalmente reconhecidos como fundamento para a plena realização da dignidade humana.</a:t>
            </a:r>
            <a:endParaRPr lang="pt-BR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I Unidade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11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Ética, Cidadania e Direitos Humanos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785918" y="1428736"/>
            <a:ext cx="195418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600" dirty="0" smtClean="0">
                <a:solidFill>
                  <a:srgbClr val="C00000"/>
                </a:solidFill>
                <a:latin typeface="Calibri" pitchFamily="34" charset="0"/>
              </a:rPr>
              <a:t>Desafio atual</a:t>
            </a:r>
            <a:endParaRPr lang="pt-BR" sz="26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714480" y="4786322"/>
            <a:ext cx="70177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solidFill>
                  <a:srgbClr val="C00000"/>
                </a:solidFill>
                <a:latin typeface="Calibri" pitchFamily="34" charset="0"/>
              </a:rPr>
              <a:t>Ética, cidadania e direitos humanos: vamos falar sobre </a:t>
            </a:r>
          </a:p>
          <a:p>
            <a:r>
              <a:rPr lang="pt-BR" sz="2400" dirty="0" smtClean="0">
                <a:solidFill>
                  <a:srgbClr val="C00000"/>
                </a:solidFill>
                <a:latin typeface="Calibri" pitchFamily="34" charset="0"/>
              </a:rPr>
              <a:t>eles com nossos alunos ou colegas de trabalho?</a:t>
            </a:r>
            <a:endParaRPr lang="pt-BR" sz="2400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142976" y="1214422"/>
            <a:ext cx="38906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Calibri" pitchFamily="34" charset="0"/>
              </a:rPr>
              <a:t>Chegamos ao final desta aula.</a:t>
            </a:r>
          </a:p>
          <a:p>
            <a:r>
              <a:rPr lang="pt-BR" sz="2400" dirty="0" smtClean="0">
                <a:solidFill>
                  <a:srgbClr val="C00000"/>
                </a:solidFill>
                <a:latin typeface="Calibri" pitchFamily="34" charset="0"/>
              </a:rPr>
              <a:t>Guarde na memória!</a:t>
            </a:r>
            <a:endParaRPr lang="pt-BR" sz="24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571736" y="2714620"/>
            <a:ext cx="63579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Existe uma relação estreita entre ética, direitos humanos e cidadania. </a:t>
            </a:r>
          </a:p>
        </p:txBody>
      </p:sp>
      <p:pic>
        <p:nvPicPr>
          <p:cNvPr id="21509" name="Picture 5" descr="C:\Documents and Settings\Administrador\Configurações locais\Temporary Internet Files\Content.IE5\W9MBCLYJ\MCj008897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928934"/>
            <a:ext cx="1857388" cy="2384973"/>
          </a:xfrm>
          <a:prstGeom prst="rect">
            <a:avLst/>
          </a:prstGeom>
          <a:noFill/>
        </p:spPr>
      </p:pic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12</a:t>
            </a:fld>
            <a:r>
              <a:rPr lang="pt-BR" dirty="0" smtClean="0"/>
              <a:t>/12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I Unidade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11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Ética, Cidadania e Direitos Humanos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571736" y="3571876"/>
            <a:ext cx="63579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A ética define os princípios nos quais se fundamenta a construção histórica dos direitos humanos, cuja plena vigência representa a condição necessária e indispensável para a concretização da cidadania.</a:t>
            </a:r>
            <a:endParaRPr lang="pt-BR" sz="2400" dirty="0"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0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85720" y="4643446"/>
            <a:ext cx="8572560" cy="19389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Busca fundamentos consensuais para os direitos humanos, princípios de conduta universalmente compartilhados capazes de sustentar o peso da diversidade de culturas, costumes, visões de mundo, convenções e comportamentos próprios das diversas sociedades.</a:t>
            </a:r>
            <a:endParaRPr lang="pt-BR" sz="2400" i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075" name="Retângulo 4"/>
          <p:cNvSpPr>
            <a:spLocks noChangeArrowheads="1"/>
          </p:cNvSpPr>
          <p:nvPr/>
        </p:nvSpPr>
        <p:spPr bwMode="auto">
          <a:xfrm>
            <a:off x="285720" y="1928802"/>
            <a:ext cx="521497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Trata do comportamento dos homens em sociedade. 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Como ciência investiga os fundamentos e a natureza das normas que regulam o comportamento individual e coletivo em um contexto sócio-histórico . </a:t>
            </a:r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2</a:t>
            </a:fld>
            <a:r>
              <a:rPr lang="pt-BR" dirty="0" smtClean="0"/>
              <a:t>/12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357422" y="1357298"/>
            <a:ext cx="97815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600" b="1" dirty="0" smtClean="0">
                <a:solidFill>
                  <a:srgbClr val="FF0000"/>
                </a:solidFill>
                <a:latin typeface="Calibri" pitchFamily="34" charset="0"/>
              </a:rPr>
              <a:t>ÉTICA</a:t>
            </a:r>
            <a:endParaRPr lang="pt-BR" sz="26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1643050"/>
            <a:ext cx="3071819" cy="26289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8" name="CaixaDeTexto 17"/>
          <p:cNvSpPr txBox="1"/>
          <p:nvPr/>
        </p:nvSpPr>
        <p:spPr>
          <a:xfrm rot="16200000">
            <a:off x="7630492" y="2767340"/>
            <a:ext cx="24160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>
                <a:latin typeface="Calibri" pitchFamily="34" charset="0"/>
              </a:rPr>
              <a:t>Fonte: </a:t>
            </a:r>
            <a:r>
              <a:rPr lang="pt-BR" sz="1000" dirty="0" err="1" smtClean="0">
                <a:latin typeface="Calibri" pitchFamily="34" charset="0"/>
              </a:rPr>
              <a:t>rubensan</a:t>
            </a:r>
            <a:r>
              <a:rPr lang="pt-BR" sz="1000" dirty="0" smtClean="0">
                <a:latin typeface="Calibri" pitchFamily="34" charset="0"/>
              </a:rPr>
              <a:t>.wordpress.com/2008/10/</a:t>
            </a:r>
            <a:endParaRPr lang="pt-BR" sz="1000" dirty="0">
              <a:latin typeface="Calibri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I Unidade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11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Ética, Cidadania e Direitos Humanos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3</a:t>
            </a:fld>
            <a:r>
              <a:rPr lang="pt-BR" dirty="0" smtClean="0"/>
              <a:t>/12</a:t>
            </a:r>
            <a:endParaRPr lang="pt-BR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857356" y="1357298"/>
            <a:ext cx="200026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t-BR" sz="2600" b="1" dirty="0" smtClean="0">
                <a:solidFill>
                  <a:srgbClr val="FF0000"/>
                </a:solidFill>
                <a:latin typeface="Calibri" pitchFamily="34" charset="0"/>
              </a:rPr>
              <a:t>CIDADANIA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28596" y="3857628"/>
            <a:ext cx="107157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lang="pt-BR" sz="2600" dirty="0" smtClean="0">
              <a:latin typeface="Calibri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85720" y="2143116"/>
            <a:ext cx="52864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Conjunto formalmente definido de direitos e obrigações de um indivíduo perante a sociedade. 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Obrigações e direitos do indivíduo em sua relação com o Estado. </a:t>
            </a:r>
            <a:endParaRPr lang="pt-BR" sz="24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85720" y="4572008"/>
            <a:ext cx="8643998" cy="12003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Os direitos do cidadão e a própria </a:t>
            </a:r>
            <a:r>
              <a:rPr lang="pt-BR" sz="2400" dirty="0" err="1" smtClean="0">
                <a:solidFill>
                  <a:schemeClr val="tx1"/>
                </a:solidFill>
                <a:latin typeface="Calibri" pitchFamily="34" charset="0"/>
              </a:rPr>
              <a:t>ideia</a:t>
            </a:r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 de cidadania não são universais no sentido de que eles estão fixos a uma específica e determinada ordem </a:t>
            </a:r>
            <a:r>
              <a:rPr lang="pt-BR" sz="2400" dirty="0" err="1" smtClean="0">
                <a:solidFill>
                  <a:schemeClr val="tx1"/>
                </a:solidFill>
                <a:latin typeface="Calibri" pitchFamily="34" charset="0"/>
              </a:rPr>
              <a:t>jurídico-política</a:t>
            </a:r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. (Benevides, 2004, p. 4).</a:t>
            </a:r>
            <a:endParaRPr lang="pt-BR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7179" name="Picture 11" descr="C:\Documents and Settings\Administrador\Configurações locais\Temporary Internet Files\Content.IE5\8RQZA92B\MPj0439327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2071678"/>
            <a:ext cx="3016483" cy="21431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CaixaDeTexto 11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I Unidade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11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Ética, Cidadania e Direitos Humanos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714480" y="1500174"/>
            <a:ext cx="328614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t-BR" sz="2600" b="1" dirty="0" smtClean="0">
                <a:solidFill>
                  <a:srgbClr val="FF0000"/>
                </a:solidFill>
                <a:latin typeface="Calibri" pitchFamily="34" charset="0"/>
              </a:rPr>
              <a:t>DIREITOS HUMANOS </a:t>
            </a:r>
            <a:endParaRPr lang="pt-BR" sz="26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57158" y="4143380"/>
            <a:ext cx="8177639" cy="23083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“...aquilo que é considerado um direito humano no Brasil, também deverá sê-lo com o mesmo nível de exigência, de respeitabilidade e de garantia em qualquer país do mundo, porque eles não se referem a um membro de uma sociedade política; a um membro de um Estado; eles se referem à pessoa humana na sua universalidade”. (Benevides, 2004, p. 5).</a:t>
            </a:r>
            <a:endParaRPr lang="pt-BR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85720" y="2357430"/>
            <a:ext cx="550072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São universais e indivisíveis;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Tem como alicerce  a dignidade humana;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Obrigações morais coletivas.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I Unidade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11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Ética, Cidadania e Direitos Humanos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410575" y="6215081"/>
            <a:ext cx="609600" cy="423649"/>
          </a:xfrm>
        </p:spPr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4</a:t>
            </a:fld>
            <a:r>
              <a:rPr lang="pt-BR" dirty="0" smtClean="0"/>
              <a:t>/12</a:t>
            </a:r>
            <a:endParaRPr lang="pt-BR" dirty="0"/>
          </a:p>
        </p:txBody>
      </p:sp>
      <p:pic>
        <p:nvPicPr>
          <p:cNvPr id="9" name="Imagem 1" descr="C:\Documents and Settings\Tatiana\Meus documentos\Fotos\1106489_keep_the_worl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285860"/>
            <a:ext cx="3247601" cy="27479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5</a:t>
            </a:fld>
            <a:r>
              <a:rPr lang="pt-BR" dirty="0" smtClean="0"/>
              <a:t>/12</a:t>
            </a:r>
            <a:endParaRPr lang="pt-BR" dirty="0"/>
          </a:p>
        </p:txBody>
      </p:sp>
      <p:pic>
        <p:nvPicPr>
          <p:cNvPr id="9" name="Imagem 8" descr="b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7237" y="3424237"/>
            <a:ext cx="9525" cy="9525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285720" y="1357298"/>
            <a:ext cx="835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Agora que vimos as características de ética, cidadania e direitos humanos vamos pensar o que representam em nossas vidas.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85720" y="2357430"/>
            <a:ext cx="56436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A </a:t>
            </a:r>
            <a:r>
              <a:rPr lang="pt-BR" sz="2400" dirty="0" smtClean="0">
                <a:solidFill>
                  <a:srgbClr val="C00000"/>
                </a:solidFill>
                <a:latin typeface="Calibri" pitchFamily="34" charset="0"/>
              </a:rPr>
              <a:t>ética</a:t>
            </a:r>
            <a:r>
              <a:rPr lang="pt-BR" sz="2400" dirty="0" smtClean="0">
                <a:latin typeface="Calibri" pitchFamily="34" charset="0"/>
              </a:rPr>
              <a:t> representa as decisões que tomamos, certas ou erradas, em relação a nós mesmos ou aos outros. Exemplo: </a:t>
            </a:r>
            <a:r>
              <a:rPr lang="pt-BR" sz="2400" dirty="0" smtClean="0">
                <a:solidFill>
                  <a:srgbClr val="C00000"/>
                </a:solidFill>
                <a:latin typeface="Calibri" pitchFamily="34" charset="0"/>
              </a:rPr>
              <a:t>fumar afeta quem fuma e quem está a sua volta.</a:t>
            </a:r>
            <a:endParaRPr lang="pt-BR" sz="24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85720" y="4000504"/>
            <a:ext cx="56436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A </a:t>
            </a:r>
            <a:r>
              <a:rPr lang="pt-BR" sz="2400" dirty="0" smtClean="0">
                <a:solidFill>
                  <a:srgbClr val="C00000"/>
                </a:solidFill>
                <a:latin typeface="Calibri" pitchFamily="34" charset="0"/>
              </a:rPr>
              <a:t>cidadania</a:t>
            </a:r>
            <a:r>
              <a:rPr lang="pt-BR" sz="2400" dirty="0" smtClean="0">
                <a:latin typeface="Calibri" pitchFamily="34" charset="0"/>
              </a:rPr>
              <a:t> representa nossos direitos e deveres como parte de um país. Exemplo: </a:t>
            </a:r>
            <a:r>
              <a:rPr lang="pt-BR" sz="2400" dirty="0" smtClean="0">
                <a:solidFill>
                  <a:srgbClr val="C00000"/>
                </a:solidFill>
                <a:latin typeface="Calibri" pitchFamily="34" charset="0"/>
              </a:rPr>
              <a:t>pagar impostos e ter direito à saúde.</a:t>
            </a:r>
            <a:endParaRPr lang="pt-BR" sz="24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285720" y="5214950"/>
            <a:ext cx="8215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Os </a:t>
            </a:r>
            <a:r>
              <a:rPr lang="pt-BR" sz="2400" dirty="0" smtClean="0">
                <a:solidFill>
                  <a:srgbClr val="C00000"/>
                </a:solidFill>
                <a:latin typeface="Calibri" pitchFamily="34" charset="0"/>
              </a:rPr>
              <a:t>direitos humanos</a:t>
            </a:r>
            <a:r>
              <a:rPr lang="pt-BR" sz="2400" dirty="0" smtClean="0">
                <a:latin typeface="Calibri" pitchFamily="34" charset="0"/>
              </a:rPr>
              <a:t> representam as garantias que temos, como pessoa humana, em qualquer lugar do mundo. Exemplo: </a:t>
            </a:r>
            <a:r>
              <a:rPr lang="pt-BR" sz="2400" dirty="0" smtClean="0">
                <a:solidFill>
                  <a:srgbClr val="C00000"/>
                </a:solidFill>
                <a:latin typeface="Calibri" pitchFamily="34" charset="0"/>
              </a:rPr>
              <a:t>não ser torturado.</a:t>
            </a:r>
            <a:endParaRPr lang="pt-BR" sz="24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9" name="Fluxograma: Conector 18"/>
          <p:cNvSpPr/>
          <p:nvPr/>
        </p:nvSpPr>
        <p:spPr>
          <a:xfrm>
            <a:off x="5929322" y="2143116"/>
            <a:ext cx="2857520" cy="3000396"/>
          </a:xfrm>
          <a:prstGeom prst="flowChartConnector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Fluxograma: Conector 17"/>
          <p:cNvSpPr/>
          <p:nvPr/>
        </p:nvSpPr>
        <p:spPr>
          <a:xfrm>
            <a:off x="6215074" y="2928934"/>
            <a:ext cx="2357454" cy="2000264"/>
          </a:xfrm>
          <a:prstGeom prst="flowChartConnector">
            <a:avLst/>
          </a:prstGeom>
          <a:solidFill>
            <a:schemeClr val="bg1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</a:t>
            </a:r>
            <a:endParaRPr lang="pt-BR" dirty="0"/>
          </a:p>
        </p:txBody>
      </p:sp>
      <p:sp>
        <p:nvSpPr>
          <p:cNvPr id="17" name="Fluxograma: Conector 16"/>
          <p:cNvSpPr/>
          <p:nvPr/>
        </p:nvSpPr>
        <p:spPr>
          <a:xfrm>
            <a:off x="6786578" y="3643314"/>
            <a:ext cx="1143008" cy="1028704"/>
          </a:xfrm>
          <a:prstGeom prst="flowChartConnector">
            <a:avLst/>
          </a:prstGeom>
          <a:solidFill>
            <a:schemeClr val="bg1"/>
          </a:solidFill>
          <a:ln>
            <a:solidFill>
              <a:srgbClr val="ED6D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ED6D03"/>
                </a:solidFill>
                <a:latin typeface="Calibri" pitchFamily="34" charset="0"/>
              </a:rPr>
              <a:t>Ética</a:t>
            </a:r>
            <a:endParaRPr lang="pt-BR" b="1" dirty="0">
              <a:solidFill>
                <a:srgbClr val="ED6D03"/>
              </a:solidFill>
              <a:latin typeface="Calibri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6858016" y="3214686"/>
            <a:ext cx="1130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339933"/>
                </a:solidFill>
                <a:latin typeface="Calibri" pitchFamily="34" charset="0"/>
              </a:rPr>
              <a:t>Cidadania</a:t>
            </a:r>
            <a:endParaRPr lang="pt-BR" b="1" dirty="0">
              <a:solidFill>
                <a:srgbClr val="339933"/>
              </a:solidFill>
              <a:latin typeface="Calibri" pitchFamily="34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6500826" y="2500306"/>
            <a:ext cx="1891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0070C0"/>
                </a:solidFill>
                <a:latin typeface="Calibri" pitchFamily="34" charset="0"/>
              </a:rPr>
              <a:t>Direitos Humanos</a:t>
            </a:r>
            <a:endParaRPr lang="pt-BR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I Unidade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11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Ética, Cidadania e Direitos Humanos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6</a:t>
            </a:fld>
            <a:r>
              <a:rPr lang="pt-BR" dirty="0" smtClean="0"/>
              <a:t>/12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00034" y="1571612"/>
            <a:ext cx="8072494" cy="8925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600" dirty="0" smtClean="0">
                <a:latin typeface="Calibri" pitchFamily="34" charset="0"/>
              </a:rPr>
              <a:t>Entenda melhor a diferença entre direitos humanos, ética e cidadania! </a:t>
            </a:r>
            <a:endParaRPr lang="pt-BR" sz="2600" dirty="0">
              <a:latin typeface="Calibri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500430" y="2786058"/>
            <a:ext cx="535781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600" dirty="0" smtClean="0">
                <a:solidFill>
                  <a:srgbClr val="C00000"/>
                </a:solidFill>
                <a:latin typeface="Calibri" pitchFamily="34" charset="0"/>
              </a:rPr>
              <a:t>Uma criança não tem certos direitos do adulto, nem tem deveres em relação ao Estado </a:t>
            </a:r>
            <a:r>
              <a:rPr lang="pt-BR" sz="2600" b="1" dirty="0" smtClean="0">
                <a:solidFill>
                  <a:srgbClr val="C00000"/>
                </a:solidFill>
                <a:latin typeface="Calibri" pitchFamily="34" charset="0"/>
              </a:rPr>
              <a:t>(cidadania)</a:t>
            </a:r>
            <a:r>
              <a:rPr lang="pt-BR" sz="2600" dirty="0" smtClean="0">
                <a:solidFill>
                  <a:srgbClr val="C00000"/>
                </a:solidFill>
                <a:latin typeface="Calibri" pitchFamily="34" charset="0"/>
              </a:rPr>
              <a:t>, não é responsável pelos seus atos, nem em relação aos outros</a:t>
            </a:r>
            <a:r>
              <a:rPr lang="pt-BR" sz="2600" b="1" dirty="0" smtClean="0">
                <a:solidFill>
                  <a:srgbClr val="C00000"/>
                </a:solidFill>
                <a:latin typeface="Calibri" pitchFamily="34" charset="0"/>
              </a:rPr>
              <a:t> (ética)</a:t>
            </a:r>
            <a:r>
              <a:rPr lang="pt-BR" sz="2600" dirty="0" smtClean="0">
                <a:solidFill>
                  <a:srgbClr val="C00000"/>
                </a:solidFill>
                <a:latin typeface="Calibri" pitchFamily="34" charset="0"/>
              </a:rPr>
              <a:t>; no entanto, ela tem integralmente o conjunto dos </a:t>
            </a:r>
            <a:r>
              <a:rPr lang="pt-BR" sz="2600" b="1" dirty="0" smtClean="0">
                <a:solidFill>
                  <a:srgbClr val="C00000"/>
                </a:solidFill>
                <a:latin typeface="Calibri" pitchFamily="34" charset="0"/>
              </a:rPr>
              <a:t>Direitos Humanos</a:t>
            </a:r>
            <a:r>
              <a:rPr lang="pt-BR" sz="2600" dirty="0" smtClean="0">
                <a:solidFill>
                  <a:srgbClr val="C00000"/>
                </a:solidFill>
                <a:latin typeface="Calibri" pitchFamily="34" charset="0"/>
              </a:rPr>
              <a:t>.</a:t>
            </a:r>
            <a:endParaRPr lang="pt-BR" sz="2600" dirty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3078" name="Picture 6" descr="C:\Documents and Settings\Administrador\Configurações locais\Temporary Internet Files\Content.IE5\7599AW7P\MPj0438811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143248"/>
            <a:ext cx="3214710" cy="225141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CaixaDeTexto 7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I Unidade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11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Ética, Cidadania e Direitos Humanos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7</a:t>
            </a:fld>
            <a:r>
              <a:rPr lang="pt-BR" dirty="0" smtClean="0"/>
              <a:t>/12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500034" y="1714488"/>
            <a:ext cx="8429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Na perspectiva dos direitos humanos, direitos e deveres são indissociáveis e possuem uma dimensão coletiva: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000100" y="3357562"/>
            <a:ext cx="4500594" cy="19389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não é só obrigação de cada indivíduo respeitar os direitos fundamentais dos outros, mas é dever da sociedade como um todo efetivá-los e garanti-los.</a:t>
            </a:r>
            <a:endParaRPr lang="pt-BR" sz="2400" dirty="0">
              <a:solidFill>
                <a:schemeClr val="tx1"/>
              </a:solidFill>
            </a:endParaRPr>
          </a:p>
        </p:txBody>
      </p:sp>
      <p:pic>
        <p:nvPicPr>
          <p:cNvPr id="4099" name="Picture 3" descr="C:\Documents and Settings\Administrador\Configurações locais\Temporary Internet Files\Content.IE5\8RQZA92B\MCj0437509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2714620"/>
            <a:ext cx="2480192" cy="27654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CaixaDeTexto 7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I Unidade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11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Ética, Cidadania e Direitos Humanos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8</a:t>
            </a:fld>
            <a:r>
              <a:rPr lang="pt-BR" dirty="0" smtClean="0"/>
              <a:t>/12</a:t>
            </a:r>
            <a:endParaRPr lang="pt-BR" dirty="0"/>
          </a:p>
        </p:txBody>
      </p:sp>
      <p:sp>
        <p:nvSpPr>
          <p:cNvPr id="21" name="Retângulo 20"/>
          <p:cNvSpPr/>
          <p:nvPr/>
        </p:nvSpPr>
        <p:spPr>
          <a:xfrm>
            <a:off x="500034" y="4429132"/>
            <a:ext cx="8143932" cy="156966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Os valores derivantes deste sentimento ético coletivo – liberdade de cada indivíduo, igualdade, solidariedade – são os fundamentos de uma visão ampliada de cidadania, ligada ao conceito de direitos humanos.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9" name="Texto explicativo em seta para baixo 8"/>
          <p:cNvSpPr/>
          <p:nvPr/>
        </p:nvSpPr>
        <p:spPr>
          <a:xfrm>
            <a:off x="500034" y="1428736"/>
            <a:ext cx="8143932" cy="2928958"/>
          </a:xfrm>
          <a:prstGeom prst="downArrow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571472" y="1428736"/>
            <a:ext cx="80010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A ética internacional, desenvolvida a partir da Declaração Universal dos Direitos Humanos, </a:t>
            </a:r>
            <a:r>
              <a:rPr lang="pt-BR" sz="2400" b="1" dirty="0" smtClean="0">
                <a:latin typeface="Calibri" pitchFamily="34" charset="0"/>
              </a:rPr>
              <a:t>reconhece uma dignidade intrínseca e inviolável em toda pessoa humana</a:t>
            </a:r>
            <a:r>
              <a:rPr lang="pt-BR" sz="2400" dirty="0" smtClean="0">
                <a:latin typeface="Calibri" pitchFamily="34" charset="0"/>
              </a:rPr>
              <a:t>, à qual cada cultura, civilização, sistema filosófico ou tradição religiosa atribui diferentes fundamentos.</a:t>
            </a:r>
            <a:endParaRPr lang="pt-BR" sz="2400" b="1" dirty="0">
              <a:latin typeface="Calibri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I Unidade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11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Ética, Cidadania e Direitos Humanos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9</a:t>
            </a:fld>
            <a:r>
              <a:rPr lang="pt-BR" dirty="0" smtClean="0"/>
              <a:t>/12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571472" y="1714488"/>
            <a:ext cx="8215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Como vimos a ética coletiva apresenta uma ampliação do conceito tradicional de cidadania: como o pleno exercício dos direitos que possibilitam a cada pessoa participar plenamente da vida política e social da sua comunidade. 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500034" y="4000504"/>
            <a:ext cx="60722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 smtClean="0">
                <a:solidFill>
                  <a:srgbClr val="FF0000"/>
                </a:solidFill>
                <a:latin typeface="Calibri" pitchFamily="34" charset="0"/>
              </a:rPr>
              <a:t>Você considera que cidadania e direitos humanos estão indissoluvelmente associados? </a:t>
            </a:r>
            <a:endParaRPr lang="pt-BR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I Unidade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11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Ética, Cidadania e Direitos Humanos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9" name="Picture 2" descr="C:\Documents and Settings\Administrador\Configurações locais\Temporary Internet Files\Content.IE5\IXP7CMAL\MCj037107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3571876"/>
            <a:ext cx="1355141" cy="1803197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Escritório Clássic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2249</TotalTime>
  <Words>1015</Words>
  <Application>Microsoft Office PowerPoint</Application>
  <PresentationFormat>Apresentação na tela (4:3)</PresentationFormat>
  <Paragraphs>82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Papel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Cleia</dc:creator>
  <cp:lastModifiedBy>Cleia</cp:lastModifiedBy>
  <cp:revision>262</cp:revision>
  <dcterms:created xsi:type="dcterms:W3CDTF">2009-05-14T20:59:51Z</dcterms:created>
  <dcterms:modified xsi:type="dcterms:W3CDTF">2009-06-19T02:20:21Z</dcterms:modified>
</cp:coreProperties>
</file>