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0" r:id="rId4"/>
    <p:sldId id="276" r:id="rId5"/>
    <p:sldId id="273" r:id="rId6"/>
    <p:sldId id="261" r:id="rId7"/>
    <p:sldId id="270" r:id="rId8"/>
    <p:sldId id="272" r:id="rId9"/>
    <p:sldId id="269" r:id="rId10"/>
    <p:sldId id="262" r:id="rId11"/>
    <p:sldId id="277" r:id="rId12"/>
    <p:sldId id="268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D03"/>
    <a:srgbClr val="33993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18/6/2009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18/6/2009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18/6/2009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2357430"/>
            <a:ext cx="592935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Entender as relações entre a natureza e as funções da ética. 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Entender o conceito de direitos humanos e as visões tradicional e contemporânea de cidadania.</a:t>
            </a:r>
            <a:endParaRPr lang="pt-BR" sz="26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404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Objetivos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/12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42910" y="2643182"/>
            <a:ext cx="8001056" cy="2308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Cidadania e direitos humanos estão indissoluvelmente associados e ser cidadão ou cidadã significa ter garantidos e poder exercer livre e plenamente todos os direitos fundamentais que um indivíduo possui pelo simples fato de ser humano: tanto os civis e políticos como os econômicos, sociais, culturais e ambientais.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857620" y="1428736"/>
            <a:ext cx="142876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t-BR" sz="3200" b="1" dirty="0" smtClean="0">
                <a:solidFill>
                  <a:srgbClr val="C00000"/>
                </a:solidFill>
                <a:latin typeface="Gill Sans MT" pitchFamily="34" charset="0"/>
              </a:rPr>
              <a:t> SIM!</a:t>
            </a:r>
            <a:endParaRPr lang="pt-BR" sz="3200" dirty="0">
              <a:latin typeface="Gill Sans MT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642910" y="2143116"/>
            <a:ext cx="7572428" cy="230832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Um dos maiores desafios atuais é superar a noção tradicional de cidadania como conjunto de direitos e deveres vinculado a uma determinada ordem político-jurídica, e ampliá-la para que abranja a totalidade dos direitos universalmente reconhecidos como fundamento para a plena realização da dignidade humana.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785918" y="1428736"/>
            <a:ext cx="19541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dirty="0" smtClean="0">
                <a:solidFill>
                  <a:srgbClr val="C00000"/>
                </a:solidFill>
                <a:latin typeface="Calibri" pitchFamily="34" charset="0"/>
              </a:rPr>
              <a:t>Desafio atual</a:t>
            </a:r>
            <a:endParaRPr lang="pt-BR" sz="26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14480" y="4786322"/>
            <a:ext cx="7017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Ética, cidadania e direitos humanos: vamos falar sobre 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eles com nossos alunos ou colegas de trabalho?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71736" y="2714620"/>
            <a:ext cx="63579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Existe uma relação estreita entre ética, direitos humanos e cidadania. </a:t>
            </a: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571736" y="3571876"/>
            <a:ext cx="6357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A ética define os princípios nos quais se fundamenta a construção histórica dos direitos humanos, cuja plena vigência representa a condição necessária e indispensável para a concretização da cidadania.</a:t>
            </a:r>
            <a:endParaRPr lang="pt-BR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85720" y="4643446"/>
            <a:ext cx="8572560" cy="193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Busca fundamentos consensuais para os direitos humanos, princípios de conduta universalmente compartilhados capazes de sustentar o peso da diversidade de culturas, costumes, visões de mundo, convenções e comportamentos próprios das diversas sociedades.</a:t>
            </a:r>
            <a:endParaRPr lang="pt-BR" sz="2400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75" name="Retângulo 4"/>
          <p:cNvSpPr>
            <a:spLocks noChangeArrowheads="1"/>
          </p:cNvSpPr>
          <p:nvPr/>
        </p:nvSpPr>
        <p:spPr bwMode="auto">
          <a:xfrm>
            <a:off x="285720" y="1928802"/>
            <a:ext cx="521497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Trata do comportamento dos homens em sociedade.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Como ciência investiga os fundamentos e a natureza das normas que regulam o comportamento individual e coletivo em um contexto sócio-histórico . 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357422" y="1357298"/>
            <a:ext cx="97815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b="1" dirty="0" smtClean="0">
                <a:solidFill>
                  <a:srgbClr val="FF0000"/>
                </a:solidFill>
                <a:latin typeface="Calibri" pitchFamily="34" charset="0"/>
              </a:rPr>
              <a:t>ÉTICA</a:t>
            </a:r>
            <a:endParaRPr lang="pt-BR" sz="2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643050"/>
            <a:ext cx="3071819" cy="26289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CaixaDeTexto 17"/>
          <p:cNvSpPr txBox="1"/>
          <p:nvPr/>
        </p:nvSpPr>
        <p:spPr>
          <a:xfrm rot="16200000">
            <a:off x="7630492" y="2767340"/>
            <a:ext cx="2416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>
                <a:latin typeface="Calibri" pitchFamily="34" charset="0"/>
              </a:rPr>
              <a:t>Fonte: </a:t>
            </a:r>
            <a:r>
              <a:rPr lang="pt-BR" sz="1000" dirty="0" err="1" smtClean="0">
                <a:latin typeface="Calibri" pitchFamily="34" charset="0"/>
              </a:rPr>
              <a:t>rubensan</a:t>
            </a:r>
            <a:r>
              <a:rPr lang="pt-BR" sz="1000" dirty="0" smtClean="0">
                <a:latin typeface="Calibri" pitchFamily="34" charset="0"/>
              </a:rPr>
              <a:t>.wordpress.com/2008/10/</a:t>
            </a:r>
            <a:endParaRPr lang="pt-BR" sz="10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857356" y="1357298"/>
            <a:ext cx="200026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600" b="1" dirty="0" smtClean="0">
                <a:solidFill>
                  <a:srgbClr val="FF0000"/>
                </a:solidFill>
                <a:latin typeface="Calibri" pitchFamily="34" charset="0"/>
              </a:rPr>
              <a:t>CIDADANIA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720" y="2143116"/>
            <a:ext cx="52864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Conjunto formalmente definido de direitos e obrigações de um indivíduo perante a sociedade.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Obrigações e direitos do indivíduo em sua relação com o Estado. 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85720" y="4572008"/>
            <a:ext cx="8643998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Os direitos do cidadão e a própria 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</a:rPr>
              <a:t>ideia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 de cidadania não são universais no sentido de que eles estão fixos a uma específica e determinada ordem 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</a:rPr>
              <a:t>jurídico-política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. (Benevides, 2004, p. 4).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7179" name="Picture 11" descr="C:\Documents and Settings\Administrador\Configurações locais\Temporary Internet Files\Content.IE5\8RQZA92B\MPj0439327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071678"/>
            <a:ext cx="3016483" cy="21431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14480" y="1500174"/>
            <a:ext cx="328614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600" b="1" dirty="0" smtClean="0">
                <a:solidFill>
                  <a:srgbClr val="FF0000"/>
                </a:solidFill>
                <a:latin typeface="Calibri" pitchFamily="34" charset="0"/>
              </a:rPr>
              <a:t>DIREITOS HUMANOS </a:t>
            </a:r>
            <a:endParaRPr lang="pt-BR" sz="2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7158" y="4143380"/>
            <a:ext cx="8177639" cy="2308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“...aquilo que é considerado um direito humano no Brasil, também deverá sê-lo com o mesmo nível de exigência, de respeitabilidade e de garantia em qualquer país do mundo, porque eles não se referem a um membro de uma sociedade política; a um membro de um Estado; eles se referem à pessoa humana na sua universalidade”. (Benevides, 2004, p. 5).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5720" y="2357430"/>
            <a:ext cx="55007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São universais e indivisíveis;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Tem como alicerce  a dignidade humana;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Obrigações morais coletivas.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410575" y="6215081"/>
            <a:ext cx="609600" cy="423649"/>
          </a:xfrm>
        </p:spPr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/12</a:t>
            </a:r>
            <a:endParaRPr lang="pt-BR" dirty="0"/>
          </a:p>
        </p:txBody>
      </p:sp>
      <p:pic>
        <p:nvPicPr>
          <p:cNvPr id="9" name="Imagem 1" descr="C:\Documents and Settings\Tatiana\Meus documentos\Fotos\1106489_keep_the_worl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285860"/>
            <a:ext cx="3247601" cy="27479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/12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85720" y="1357298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Agora que vimos as características de ética, cidadania e direitos humanos vamos pensar o que representam em nossas vidas.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2357430"/>
            <a:ext cx="5643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ética</a:t>
            </a:r>
            <a:r>
              <a:rPr lang="pt-BR" sz="2400" dirty="0" smtClean="0">
                <a:latin typeface="Calibri" pitchFamily="34" charset="0"/>
              </a:rPr>
              <a:t> representa as decisões que tomamos, certas ou erradas, em relação a nós mesmos ou aos outros. Exemplo: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fumar afeta quem fuma e quem está a sua volta.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85720" y="4000504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cidadania</a:t>
            </a:r>
            <a:r>
              <a:rPr lang="pt-BR" sz="2400" dirty="0" smtClean="0">
                <a:latin typeface="Calibri" pitchFamily="34" charset="0"/>
              </a:rPr>
              <a:t> representa nossos direitos e deveres como parte de um país. Exemplo: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pagar impostos e ter direito à saúde.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85720" y="5214950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Os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direitos humanos</a:t>
            </a:r>
            <a:r>
              <a:rPr lang="pt-BR" sz="2400" dirty="0" smtClean="0">
                <a:latin typeface="Calibri" pitchFamily="34" charset="0"/>
              </a:rPr>
              <a:t> representam as garantias que temos, como pessoa humana, em qualquer lugar do mundo. Exemplo: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não ser torturado.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9" name="Fluxograma: Conector 18"/>
          <p:cNvSpPr/>
          <p:nvPr/>
        </p:nvSpPr>
        <p:spPr>
          <a:xfrm>
            <a:off x="5929322" y="2143116"/>
            <a:ext cx="2857520" cy="300039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Conector 17"/>
          <p:cNvSpPr/>
          <p:nvPr/>
        </p:nvSpPr>
        <p:spPr>
          <a:xfrm>
            <a:off x="6215074" y="2928934"/>
            <a:ext cx="2357454" cy="200026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17" name="Fluxograma: Conector 16"/>
          <p:cNvSpPr/>
          <p:nvPr/>
        </p:nvSpPr>
        <p:spPr>
          <a:xfrm>
            <a:off x="6786578" y="3643314"/>
            <a:ext cx="1143008" cy="102870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ED6D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ED6D03"/>
                </a:solidFill>
                <a:latin typeface="Calibri" pitchFamily="34" charset="0"/>
              </a:rPr>
              <a:t>Ética</a:t>
            </a:r>
            <a:endParaRPr lang="pt-BR" b="1" dirty="0">
              <a:solidFill>
                <a:srgbClr val="ED6D03"/>
              </a:solidFill>
              <a:latin typeface="Calibri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858016" y="3214686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339933"/>
                </a:solidFill>
                <a:latin typeface="Calibri" pitchFamily="34" charset="0"/>
              </a:rPr>
              <a:t>Cidadania</a:t>
            </a:r>
            <a:endParaRPr lang="pt-BR" b="1" dirty="0">
              <a:solidFill>
                <a:srgbClr val="339933"/>
              </a:solidFill>
              <a:latin typeface="Calibri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6500826" y="2500306"/>
            <a:ext cx="189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  <a:latin typeface="Calibri" pitchFamily="34" charset="0"/>
              </a:rPr>
              <a:t>Direitos Humanos</a:t>
            </a:r>
            <a:endParaRPr lang="pt-BR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0034" y="1571612"/>
            <a:ext cx="8072494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600" dirty="0" smtClean="0">
                <a:latin typeface="Calibri" pitchFamily="34" charset="0"/>
              </a:rPr>
              <a:t>Entenda melhor a diferença entre direitos humanos, ética e cidadania! </a:t>
            </a:r>
            <a:endParaRPr lang="pt-BR" sz="26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500430" y="2786058"/>
            <a:ext cx="535781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 smtClean="0">
                <a:solidFill>
                  <a:srgbClr val="C00000"/>
                </a:solidFill>
                <a:latin typeface="Calibri" pitchFamily="34" charset="0"/>
              </a:rPr>
              <a:t>Uma criança não tem certos direitos do adulto, nem tem deveres em relação ao Estado </a:t>
            </a:r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(cidadania)</a:t>
            </a:r>
            <a:r>
              <a:rPr lang="pt-BR" sz="2600" dirty="0" smtClean="0">
                <a:solidFill>
                  <a:srgbClr val="C00000"/>
                </a:solidFill>
                <a:latin typeface="Calibri" pitchFamily="34" charset="0"/>
              </a:rPr>
              <a:t>, não é responsável pelos seus atos, nem em relação aos outros</a:t>
            </a:r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 (ética)</a:t>
            </a:r>
            <a:r>
              <a:rPr lang="pt-BR" sz="2600" dirty="0" smtClean="0">
                <a:solidFill>
                  <a:srgbClr val="C00000"/>
                </a:solidFill>
                <a:latin typeface="Calibri" pitchFamily="34" charset="0"/>
              </a:rPr>
              <a:t>; no entanto, ela tem integralmente o conjunto dos </a:t>
            </a:r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Direitos Humanos</a:t>
            </a:r>
            <a:r>
              <a:rPr lang="pt-BR" sz="2600" dirty="0" smtClean="0">
                <a:solidFill>
                  <a:srgbClr val="C00000"/>
                </a:solidFill>
                <a:latin typeface="Calibri" pitchFamily="34" charset="0"/>
              </a:rPr>
              <a:t>.</a:t>
            </a:r>
            <a:endParaRPr lang="pt-BR" sz="2600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3078" name="Picture 6" descr="C:\Documents and Settings\Administrador\Configurações locais\Temporary Internet Files\Content.IE5\7599AW7P\MPj0438811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143248"/>
            <a:ext cx="3214710" cy="22514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500034" y="171448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Na perspectiva dos direitos humanos, direitos e deveres são indissociáveis e possuem uma dimensão coletiva: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000100" y="3357562"/>
            <a:ext cx="4500594" cy="193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não é só obrigação de cada indivíduo respeitar os direitos fundamentais dos outros, mas é dever da sociedade como um todo efetivá-los e garanti-los.</a:t>
            </a:r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4099" name="Picture 3" descr="C:\Documents and Settings\Administrador\Configurações locais\Temporary Internet Files\Content.IE5\8RQZA92B\MCj043750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2714620"/>
            <a:ext cx="2480192" cy="27654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500034" y="4429132"/>
            <a:ext cx="8143932" cy="156966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Os valores derivantes deste sentimento ético coletivo – liberdade de cada indivíduo, igualdade, solidariedade – são os fundamentos de uma visão ampliada de cidadania, ligada ao conceito de direitos humanos.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9" name="Texto explicativo em seta para baixo 8"/>
          <p:cNvSpPr/>
          <p:nvPr/>
        </p:nvSpPr>
        <p:spPr>
          <a:xfrm>
            <a:off x="500034" y="1428736"/>
            <a:ext cx="8143932" cy="2928958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71472" y="1428736"/>
            <a:ext cx="80010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ética internacional, desenvolvida a partir da Declaração Universal dos Direitos Humanos, </a:t>
            </a:r>
            <a:r>
              <a:rPr lang="pt-BR" sz="2400" b="1" dirty="0" smtClean="0">
                <a:latin typeface="Calibri" pitchFamily="34" charset="0"/>
              </a:rPr>
              <a:t>reconhece uma dignidade intrínseca e inviolável em toda pessoa humana</a:t>
            </a:r>
            <a:r>
              <a:rPr lang="pt-BR" sz="2400" dirty="0" smtClean="0">
                <a:latin typeface="Calibri" pitchFamily="34" charset="0"/>
              </a:rPr>
              <a:t>, à qual cada cultura, civilização, sistema filosófico ou tradição religiosa atribui diferentes fundamentos.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71472" y="1714488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Como vimos a ética coletiva apresenta uma ampliação do conceito tradicional de cidadania: como o pleno exercício dos direitos que possibilitam a cada pessoa participar plenamente da vida política e social da sua comunidade.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500034" y="4000504"/>
            <a:ext cx="6072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Você considera que cidadania e direitos humanos estão indissoluvelmente associados? 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I 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Ética, Cidadania e Direitos Humanos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9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3571876"/>
            <a:ext cx="1355141" cy="1803197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2249</TotalTime>
  <Words>1015</Words>
  <Application>Microsoft Office PowerPoint</Application>
  <PresentationFormat>Apresentação na tela (4:3)</PresentationFormat>
  <Paragraphs>82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262</cp:revision>
  <dcterms:created xsi:type="dcterms:W3CDTF">2009-05-14T20:59:51Z</dcterms:created>
  <dcterms:modified xsi:type="dcterms:W3CDTF">2009-06-19T02:20:21Z</dcterms:modified>
</cp:coreProperties>
</file>