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76" r:id="rId5"/>
    <p:sldId id="273" r:id="rId6"/>
    <p:sldId id="261" r:id="rId7"/>
    <p:sldId id="270" r:id="rId8"/>
    <p:sldId id="272" r:id="rId9"/>
    <p:sldId id="269" r:id="rId10"/>
    <p:sldId id="262" r:id="rId11"/>
    <p:sldId id="271" r:id="rId12"/>
    <p:sldId id="267" r:id="rId13"/>
    <p:sldId id="274" r:id="rId14"/>
    <p:sldId id="275" r:id="rId15"/>
    <p:sldId id="264" r:id="rId16"/>
    <p:sldId id="268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339933"/>
    <a:srgbClr val="ED6D0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17/6/2009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17/6/2009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2786050" y="2357430"/>
            <a:ext cx="592935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Conhecer os direitos sociais, econômicos e políticos;</a:t>
            </a:r>
          </a:p>
          <a:p>
            <a:pPr lvl="0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Saber como a Constituição Federal trata de cada um deles;</a:t>
            </a:r>
          </a:p>
          <a:p>
            <a:pPr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Compreender a importância desses direitos para a manutenção do Estado Democrático de Direito.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404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Objetivos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/16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735"/>
            <a:ext cx="2450250" cy="2583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282" y="2500306"/>
            <a:ext cx="807249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2400" dirty="0" smtClean="0">
                <a:latin typeface="Calibri" pitchFamily="34" charset="0"/>
              </a:rPr>
              <a:t>O titular da soberania no Estado Democrático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de Direito, que constitui a República Federativa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do Brasil, é o povo brasileiro.  </a:t>
            </a:r>
          </a:p>
          <a:p>
            <a:pPr algn="just"/>
            <a:endParaRPr lang="pt-BR" sz="2400" dirty="0" smtClean="0">
              <a:latin typeface="Calibri" pitchFamily="34" charset="0"/>
            </a:endParaRPr>
          </a:p>
          <a:p>
            <a:pPr algn="just"/>
            <a:r>
              <a:rPr lang="pt-BR" sz="2400" dirty="0" smtClean="0">
                <a:latin typeface="Calibri" pitchFamily="34" charset="0"/>
              </a:rPr>
              <a:t>Os direitos políticos são o meio de exercício dessa soberania popular isto é, o direito de cada cidadão contribuir para os propósitos da atuação do Estado, fazendo parte das decisões fundamentais que orientam o Estado.</a:t>
            </a:r>
          </a:p>
          <a:p>
            <a:pPr lvl="1"/>
            <a:endParaRPr lang="pt-BR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28794" y="1785926"/>
            <a:ext cx="268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Direitos Políticos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4348" y="1785926"/>
            <a:ext cx="45005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De maneira geral, podemos dizer que os direitos políticos traduzem-se na capacidade de votar e de ser votado.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30952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4286256"/>
            <a:ext cx="8596976" cy="20928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idéia de votar e ser votado hoje é intimamente ligada à democracia</a:t>
            </a:r>
            <a:r>
              <a:rPr kumimoji="0" lang="pt-BR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representativa, na qual o povo escolhe seus representantes políticos que ocuparão cargos nos Poderes Executivo e Legislativo, com funções de administrar e legislar sobre o interesse comum. 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3500462" cy="361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428728" y="150017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Plebiscito - Referendo - Iniciativa popular</a:t>
            </a:r>
            <a:endParaRPr lang="pt-BR" sz="28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428728" y="3286124"/>
            <a:ext cx="6625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Calibri" pitchFamily="34" charset="0"/>
              </a:rPr>
              <a:t>Você sabe o que essas palavras significam? 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86314" y="2428868"/>
            <a:ext cx="3751283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Calibri" pitchFamily="34" charset="0"/>
              </a:rPr>
              <a:t>Você</a:t>
            </a:r>
            <a:r>
              <a:rPr lang="pt-BR" sz="28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cidadão</a:t>
            </a:r>
            <a:r>
              <a:rPr lang="pt-BR" sz="2800" b="1" dirty="0" smtClean="0">
                <a:latin typeface="Calibri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Calibri" pitchFamily="34" charset="0"/>
              </a:rPr>
              <a:t>brasileiro!</a:t>
            </a:r>
            <a:endParaRPr lang="pt-B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57554" y="4714884"/>
            <a:ext cx="56229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>
                <a:latin typeface="Calibri" pitchFamily="34" charset="0"/>
              </a:rPr>
              <a:t>São direitos garantidos na Constituição.</a:t>
            </a:r>
          </a:p>
          <a:p>
            <a:r>
              <a:rPr lang="pt-BR" sz="2600" dirty="0" smtClean="0">
                <a:latin typeface="Calibri" pitchFamily="34" charset="0"/>
              </a:rPr>
              <a:t>Vamos entender melhor cada um deles?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71604" y="2857496"/>
            <a:ext cx="6072230" cy="4924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600" dirty="0" smtClean="0">
                <a:latin typeface="Calibri" pitchFamily="34" charset="0"/>
              </a:rPr>
              <a:t>Você se lembra do                                         ?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910" y="3857628"/>
            <a:ext cx="80724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 O plebiscito em 1993 foi para que se escolhesse a forma (república ou monarquia constitucional) e o sistema de governo (parlamentarismo ou presidencialismo) a vigorar no País, tendo os cidadãos escolhido diretamente a república presidencialista.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71472" y="1500174"/>
            <a:ext cx="81439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 smtClean="0">
                <a:latin typeface="Calibri" pitchFamily="34" charset="0"/>
              </a:rPr>
              <a:t>Por meio do </a:t>
            </a:r>
            <a:r>
              <a:rPr lang="pt-BR" sz="2600" b="1" dirty="0" smtClean="0">
                <a:solidFill>
                  <a:srgbClr val="C00000"/>
                </a:solidFill>
                <a:latin typeface="Calibri" pitchFamily="34" charset="0"/>
              </a:rPr>
              <a:t>plebiscito</a:t>
            </a:r>
            <a:r>
              <a:rPr lang="pt-BR" sz="2600" dirty="0" smtClean="0">
                <a:latin typeface="Calibri" pitchFamily="34" charset="0"/>
              </a:rPr>
              <a:t>, os cidadãos decidem diretamente determinada questão de relevância pública. 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00306"/>
            <a:ext cx="2571768" cy="11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7158" y="1571612"/>
            <a:ext cx="57864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No </a:t>
            </a:r>
            <a:r>
              <a:rPr lang="pt-BR" sz="2600" b="1" dirty="0" smtClean="0">
                <a:solidFill>
                  <a:srgbClr val="C00000"/>
                </a:solidFill>
                <a:latin typeface="Calibri" pitchFamily="34" charset="0"/>
              </a:rPr>
              <a:t>referendo</a:t>
            </a:r>
            <a:r>
              <a:rPr lang="pt-BR" sz="2600" dirty="0" smtClean="0">
                <a:latin typeface="Calibri" pitchFamily="34" charset="0"/>
              </a:rPr>
              <a:t>, os cidadãos têm o poder de aprovar (referendar) determinada medida já acolhida pelo poder Legislativo para que a cidadania confirme ou rejeite a norma em questão. 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4357694"/>
            <a:ext cx="8215370" cy="12926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600" dirty="0" smtClean="0">
                <a:latin typeface="Calibri" pitchFamily="34" charset="0"/>
              </a:rPr>
              <a:t>A Constituição de 1988 atribuiu competência exclusiva ao Congresso Nacional para autorizar referendo e convocar plebiscito.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643050"/>
            <a:ext cx="2084653" cy="215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7158" y="1285860"/>
            <a:ext cx="8286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Por sua vez, a </a:t>
            </a:r>
            <a:r>
              <a:rPr lang="pt-BR" sz="2600" b="1" dirty="0" smtClean="0">
                <a:solidFill>
                  <a:srgbClr val="C00000"/>
                </a:solidFill>
                <a:latin typeface="Calibri" pitchFamily="34" charset="0"/>
              </a:rPr>
              <a:t>iniciativa popular</a:t>
            </a:r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t-BR" sz="2600" dirty="0" smtClean="0">
                <a:latin typeface="Calibri" pitchFamily="34" charset="0"/>
              </a:rPr>
              <a:t>consiste mais precisamente na iniciativa popular legislativa. 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15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7158" y="2285992"/>
            <a:ext cx="55007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Trata-se do direito assegurado ao conjunto de cidadãos de iniciar o processo legislativo, apresentando projeto de lei à Câmara dos Deputados, com observância aos requisitos constitucionais do Art.61, parágrafo 2</a:t>
            </a:r>
            <a:r>
              <a:rPr lang="pt-BR" sz="2600" baseline="30000" dirty="0" smtClean="0">
                <a:latin typeface="Calibri" pitchFamily="34" charset="0"/>
              </a:rPr>
              <a:t>o</a:t>
            </a:r>
            <a:r>
              <a:rPr lang="pt-BR" sz="2600" dirty="0" smtClean="0">
                <a:latin typeface="Calibri" pitchFamily="34" charset="0"/>
              </a:rPr>
              <a:t>.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9" name="Imagem 8" descr="iniciativa_popula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285992"/>
            <a:ext cx="2843817" cy="38496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o explicativo em seta para a direita 9"/>
          <p:cNvSpPr/>
          <p:nvPr/>
        </p:nvSpPr>
        <p:spPr>
          <a:xfrm>
            <a:off x="428596" y="4929198"/>
            <a:ext cx="5500726" cy="1357322"/>
          </a:xfrm>
          <a:prstGeom prst="rightArrowCallout">
            <a:avLst>
              <a:gd name="adj1" fmla="val 21970"/>
              <a:gd name="adj2" fmla="val 25000"/>
              <a:gd name="adj3" fmla="val 25000"/>
              <a:gd name="adj4" fmla="val 9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Calibri" pitchFamily="34" charset="0"/>
              </a:rPr>
              <a:t>Projeto de lei de iniciativa popular que visou impedir a candidatura de políticos condenados a cargos eletivos. 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14414" y="1357298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43174" y="2386006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Os direitos sociais e econômicos correspondem a uma segunda geração de direitos humanos.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16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643174" y="4572008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Os direitos sociais e econômicos só começaram a ser reconhecidos a partir do início do século XX.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43174" y="3214686"/>
            <a:ext cx="6072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O termo geração em relação aos direitos humanos indica a sequência de aparecimento dos direitos na história. Não significa hierarquia ou pré-existência.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43174" y="5357826"/>
            <a:ext cx="60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Os direitos políticos traduzem-se na capacidade de votar e de ser votado.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285720" y="2071678"/>
            <a:ext cx="607223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pt-BR" sz="2600" dirty="0" smtClean="0">
                <a:solidFill>
                  <a:srgbClr val="FF0000"/>
                </a:solidFill>
                <a:latin typeface="Calibri" pitchFamily="34" charset="0"/>
              </a:rPr>
              <a:t>Direitos Sociais e Econômicos</a:t>
            </a:r>
            <a:endParaRPr lang="pt-BR" sz="26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t-BR" sz="2600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pt-BR" sz="2600" dirty="0" smtClean="0">
                <a:latin typeface="Calibri" pitchFamily="34" charset="0"/>
              </a:rPr>
              <a:t>A Constituição brasileira estabelece que são direitos sociais a </a:t>
            </a:r>
            <a:r>
              <a:rPr lang="pt-BR" sz="2600" i="1" dirty="0" smtClean="0">
                <a:solidFill>
                  <a:srgbClr val="FF0000"/>
                </a:solidFill>
                <a:latin typeface="Calibri" pitchFamily="34" charset="0"/>
              </a:rPr>
              <a:t>educação, a saúde, o trabalho, a moradia, o lazer, a segurança, a previdência social, a proteção à maternidade e à infância, a assistência social aos desamparados. </a:t>
            </a:r>
            <a:endParaRPr lang="pt-BR" sz="26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/16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00240"/>
            <a:ext cx="215988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aixaDeTexto 13"/>
          <p:cNvSpPr txBox="1"/>
          <p:nvPr/>
        </p:nvSpPr>
        <p:spPr>
          <a:xfrm>
            <a:off x="6643702" y="5286388"/>
            <a:ext cx="1804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Constituição brasileira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500174"/>
            <a:ext cx="82868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600" dirty="0" smtClean="0">
                <a:latin typeface="Calibri" pitchFamily="34" charset="0"/>
              </a:rPr>
              <a:t>Pode-se resumir a idéia que explica os direitos humanos de cunho social e econômico com um exemplo. 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2643182"/>
            <a:ext cx="521497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“De nada serve ao indivíduo o direito de votar e ser votado (direito político) e a liberdade de expressão intelectual (direito civil) se ele não tem as necessidades vitais mínimas asseguradas, como sua saúde, moradia e educação - direitos sociais que o tornam apto a exercer seus direitos civis e políticos”.  </a:t>
            </a:r>
          </a:p>
        </p:txBody>
      </p:sp>
      <p:pic>
        <p:nvPicPr>
          <p:cNvPr id="9" name="Imagem 8" descr="hel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321975"/>
            <a:ext cx="2428865" cy="182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3.bp.blogspot.com/_YIwUWdeEdU0/SgIZh36vEGI/AAAAAAAACic/5kMxvx0R-Ks/s400/802098_not_fotpe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1" y="2571744"/>
            <a:ext cx="2600343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4071942"/>
            <a:ext cx="80010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Os direitos sociais e econômicos correspondem, historicamente, a uma “segunda geração de direitos humanos”, assim chamada porque foi reconhecida depois de uma “primeira geração de direitos humanos” que foi fruto do movimento constitucionalista, ligado à “Era das Revoluções Burguesas”, ao final do século XVIII.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200498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/16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57158" y="1785926"/>
            <a:ext cx="55007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Embora se utilize os termos “primeira geração” e “segunda geração” não  existe uma hierarquia ou uma sucessão geracional de direitos. 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3857628"/>
            <a:ext cx="83171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A idéia de </a:t>
            </a:r>
            <a:r>
              <a:rPr lang="pt-BR" sz="2600" dirty="0" smtClean="0">
                <a:solidFill>
                  <a:srgbClr val="FF0000"/>
                </a:solidFill>
                <a:latin typeface="Calibri" pitchFamily="34" charset="0"/>
              </a:rPr>
              <a:t>“gerações de direitos humanos” é utilizada </a:t>
            </a:r>
          </a:p>
          <a:p>
            <a:pPr algn="just"/>
            <a:r>
              <a:rPr lang="pt-BR" sz="2600" dirty="0" smtClean="0">
                <a:solidFill>
                  <a:srgbClr val="FF0000"/>
                </a:solidFill>
                <a:latin typeface="Calibri" pitchFamily="34" charset="0"/>
              </a:rPr>
              <a:t>apenas para indicar o aparecimento das  espécies de direitos humanos ao longo da História. </a:t>
            </a:r>
            <a:r>
              <a:rPr lang="pt-BR" sz="2600" dirty="0" smtClean="0">
                <a:latin typeface="Calibri" pitchFamily="34" charset="0"/>
              </a:rPr>
              <a:t>Isso não  significa dizer que os direitos de “segunda geração” somente devam ser reconhecidos ou promovidos após a total implementação dos direitos de “primeira  geração”.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736"/>
            <a:ext cx="2461028" cy="227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158" y="3071810"/>
            <a:ext cx="392909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A “primeira geração” visava </a:t>
            </a:r>
          </a:p>
          <a:p>
            <a:r>
              <a:rPr lang="pt-BR" sz="2400" dirty="0" smtClean="0">
                <a:latin typeface="Calibri" pitchFamily="34" charset="0"/>
              </a:rPr>
              <a:t>afirmar direitos políticos e 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civis individuais (as chamadas </a:t>
            </a:r>
          </a:p>
          <a:p>
            <a:r>
              <a:rPr lang="pt-BR" sz="2400" dirty="0" smtClean="0">
                <a:latin typeface="Calibri" pitchFamily="34" charset="0"/>
              </a:rPr>
              <a:t>liberdades públicas) contra </a:t>
            </a:r>
          </a:p>
          <a:p>
            <a:r>
              <a:rPr lang="pt-BR" sz="2400" dirty="0" smtClean="0">
                <a:latin typeface="Calibri" pitchFamily="34" charset="0"/>
              </a:rPr>
              <a:t>abusos do Estado.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1214414" y="1785926"/>
            <a:ext cx="1857388" cy="1200152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1ª Geração</a:t>
            </a:r>
          </a:p>
          <a:p>
            <a:pPr algn="ctr"/>
            <a:endParaRPr lang="pt-BR" sz="2400" dirty="0"/>
          </a:p>
        </p:txBody>
      </p:sp>
      <p:sp>
        <p:nvSpPr>
          <p:cNvPr id="10" name="Texto explicativo em seta para baixo 9"/>
          <p:cNvSpPr/>
          <p:nvPr/>
        </p:nvSpPr>
        <p:spPr>
          <a:xfrm>
            <a:off x="5857884" y="1785926"/>
            <a:ext cx="1785950" cy="1200152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2ª Geração</a:t>
            </a:r>
          </a:p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500562" y="3071810"/>
            <a:ext cx="4357718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Inspirada no valor da igualdade, buscava a conquista de direitos substanciais capazes de garantir o exercício efetivo das liberdades públicas pelas classes sociais menos favorecidas.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357298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Calibri" pitchFamily="34" charset="0"/>
              </a:rPr>
              <a:t>Os direitos sociais e econômicos só começaram a ser reconhecidos quando passaram a fazer parte de Constituições Nacionais (início do século XX). </a:t>
            </a:r>
            <a:endParaRPr lang="pt-BR" sz="2800" dirty="0">
              <a:latin typeface="Calibri" pitchFamily="34" charset="0"/>
            </a:endParaRPr>
          </a:p>
        </p:txBody>
      </p:sp>
      <p:pic>
        <p:nvPicPr>
          <p:cNvPr id="20484" name="Picture 4" descr="Bandeira da Alema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643446"/>
            <a:ext cx="2214578" cy="1483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 descr="http://www.webbusca.com.br/atlas/bandeiras/mexic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14884"/>
            <a:ext cx="2180412" cy="1358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2071670" y="2786058"/>
            <a:ext cx="5357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Calibri" pitchFamily="34" charset="0"/>
              </a:rPr>
              <a:t>As primeiras Constituições a adotar os direitos sociais e econômicos foram a do México (1917) e a da Alemanha (1919).  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86446" y="6143644"/>
            <a:ext cx="1836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Bandeira da Alemanha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14546" y="6072206"/>
            <a:ext cx="163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Bandeira do México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432209" y="1857364"/>
            <a:ext cx="392909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No Brasil, a primeira Constituição a reconhecê-los foi a de 1934, mas a Constituição de 1988 foi a primeira a incluir os direitos sociais, juntamente com os direitos individuais, no universo dos Direitos e Garantias Fundamentais.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/16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204714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5613" y="2000240"/>
            <a:ext cx="215988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31945" y="5072074"/>
            <a:ext cx="1723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Constituição de 1934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89927" y="5286388"/>
            <a:ext cx="172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Constituição de 1988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4429132"/>
            <a:ext cx="8680709" cy="16927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A saúde e a educação são direitos de todos e deveres do Estado, garantido mediante políticas sociais e econômicas que visem à redução da doença ou a igualdade de condições para o acesso, permanência e sucesso na escola. 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86248" y="1643050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direitos sociais requerem sempre uma ação do Estado mediante a elaboração de políticas públicas aptas a promovê-los e garanti-los.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26" name="Picture 2" descr="C:\Documents and Settings\Administrador\Configurações locais\Temporary Internet Files\Content.IE5\092R45IR\MPj042655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29289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7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A Relação entre Direitos Políticos e Direitos Sociais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1408</TotalTime>
  <Words>1175</Words>
  <Application>Microsoft Office PowerPoint</Application>
  <PresentationFormat>Apresentação na tela (4:3)</PresentationFormat>
  <Paragraphs>109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GEO</cp:lastModifiedBy>
  <cp:revision>170</cp:revision>
  <dcterms:created xsi:type="dcterms:W3CDTF">2009-05-14T20:59:51Z</dcterms:created>
  <dcterms:modified xsi:type="dcterms:W3CDTF">2009-06-17T11:11:48Z</dcterms:modified>
</cp:coreProperties>
</file>