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1" r:id="rId12"/>
    <p:sldId id="267" r:id="rId13"/>
    <p:sldId id="274" r:id="rId14"/>
    <p:sldId id="275" r:id="rId15"/>
    <p:sldId id="264" r:id="rId16"/>
    <p:sldId id="277" r:id="rId17"/>
    <p:sldId id="278" r:id="rId18"/>
    <p:sldId id="279" r:id="rId19"/>
    <p:sldId id="280" r:id="rId20"/>
    <p:sldId id="281" r:id="rId21"/>
    <p:sldId id="268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CC"/>
    <a:srgbClr val="339933"/>
    <a:srgbClr val="ED6D03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285992"/>
            <a:ext cx="592935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600" dirty="0" smtClean="0">
                <a:latin typeface="Calibri" pitchFamily="34" charset="0"/>
              </a:rPr>
              <a:t>conhecer os principais instrumentos internacionais de proteção do direito da criança e contra a tortura;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600" dirty="0" smtClean="0">
                <a:latin typeface="Calibri" pitchFamily="34" charset="0"/>
              </a:rPr>
              <a:t>saber qual o conceito de criança e de tortura, de acordo com as convenções;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600" dirty="0" smtClean="0">
                <a:latin typeface="Calibri" pitchFamily="34" charset="0"/>
              </a:rPr>
              <a:t>conhecer os 3 princípios básicos que sustentam a proteção à criança;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600" dirty="0" smtClean="0">
                <a:latin typeface="Calibri" pitchFamily="34" charset="0"/>
              </a:rPr>
              <a:t>identificar os limites e as possibilidades da convenção contra a tortura.</a:t>
            </a:r>
            <a:endParaRPr lang="pt-BR" sz="26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404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Objetivos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/21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00430" y="1643050"/>
            <a:ext cx="51435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O Comentário Geral n.º 1, adotado em 2001 pelo Comitê sobre os Direitos da Criança  determina que a divulgação do texto da Convenção sobre os Direitos da Criança deverá alcançar as crianças de modo a possibilitar que elas promovam e defendam seus próprios direitos.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9" name="Imagem 8" descr="taise1.jpg"/>
          <p:cNvPicPr>
            <a:picLocks noChangeAspect="1"/>
          </p:cNvPicPr>
          <p:nvPr/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714348" y="2357430"/>
            <a:ext cx="2571741" cy="25399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14348" y="2786058"/>
            <a:ext cx="62151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Adotada pela Assembléia Geral da ONU em 1984.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Em janeiro de 2003, a Convenção contava com 132 Estados-membros.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 O Brasil ratificou a Convenção a partir de 1989.</a:t>
            </a:r>
            <a:endParaRPr lang="pt-BR" sz="2800" b="1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85786" y="1357298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Convenção contra a Tortura e Outros Tratamentos ou Penas Cruéis, Desumanas ou Degradantes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357554" y="1714488"/>
            <a:ext cx="5143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O Brasil, com o histórico não tão distante de práticas de tortura, não se comprometeu com todos os artigos da Convenção.  </a:t>
            </a:r>
            <a:endParaRPr lang="pt-BR" sz="24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285852" y="3857628"/>
            <a:ext cx="1342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</a:rPr>
              <a:t>Brasão do Brasil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00034" y="4214818"/>
            <a:ext cx="82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O Brasil não fez as declarações de que tratam os artigos 21 e 22 da Convenção no que diz respeito ao reconhecimento da competência do Comitê contra a Tortura para receber e analisar comunicações estatais e individuais. </a:t>
            </a:r>
            <a:endParaRPr lang="pt-BR" sz="2400" dirty="0"/>
          </a:p>
        </p:txBody>
      </p:sp>
      <p:pic>
        <p:nvPicPr>
          <p:cNvPr id="11" name="Imagem 10" descr="brazao_g_bras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357298"/>
            <a:ext cx="2476504" cy="24826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28596" y="2714620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obtenção de informações (ou de confissão);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castigo; 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intimidação;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coação (imposição); 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materialização da discriminação com base na cor, raça, gênero, orientação sexual, religião, origem, classe social ou em outra discriminação de qualquer natureza.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8596" y="128586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A Convenção abrange as práticas que produzam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dolosamente</a:t>
            </a:r>
            <a:r>
              <a:rPr lang="pt-BR" sz="2400" b="1" dirty="0" smtClean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(com intenção, proposital)  sofrimento físico ou mental, e que visem a um desses cinco fins: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57158" y="1357298"/>
            <a:ext cx="82153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A Convenção estabelece em seu artigo 1º a </a:t>
            </a:r>
            <a:r>
              <a:rPr lang="pt-BR" sz="2600" dirty="0" smtClean="0">
                <a:solidFill>
                  <a:srgbClr val="C00000"/>
                </a:solidFill>
              </a:rPr>
              <a:t>definição de tortura: </a:t>
            </a:r>
            <a:endParaRPr lang="pt-BR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28596" y="2357430"/>
            <a:ext cx="8215370" cy="378565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i="1" dirty="0" smtClean="0">
                <a:latin typeface="Calibri" pitchFamily="34" charset="0"/>
              </a:rPr>
              <a:t>"qualquer ato pelo qual dores ou sofrimentos agudos, físicos ou mentais, são infligidos intencionalmente a uma pessoa a fim de obter, dela ou de terceira pessoa, informações ou confissões; de castigá-la por ato que ela ou terceira pessoa tenha cometido ou seja suspeita de ter cometido; de intimidar ou coagir esta pessoa ou outras pessoas; ou por qualquer motivo baseado em discriminação de qualquer natureza; quando tais dores ou sofrimentos são infligidos por um funcionário público ou outra pessoa no exercício de funções públicas, ou por sua instigação, ou com o seu consentimento ou aquiescência.”</a:t>
            </a:r>
            <a:endParaRPr lang="pt-BR" sz="2400" i="1" dirty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285860"/>
            <a:ext cx="55007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A Convenção restringe sua jurisdição às práticas cometidas por </a:t>
            </a:r>
            <a:r>
              <a:rPr lang="pt-BR" sz="2800" i="1" dirty="0" smtClean="0">
                <a:solidFill>
                  <a:srgbClr val="C00000"/>
                </a:solidFill>
                <a:latin typeface="Calibri" pitchFamily="34" charset="0"/>
              </a:rPr>
              <a:t>"funcionários públicos ou outra pessoa no exercício de funções públicas, ou por sua instigação, ou com o seu consentimento ou aquiescência",</a:t>
            </a:r>
            <a:r>
              <a:rPr lang="pt-BR" sz="2800" dirty="0" smtClean="0">
                <a:latin typeface="Calibri" pitchFamily="34" charset="0"/>
              </a:rPr>
              <a:t> visando coibir condutas que violem a integridade física e a dignidade daqueles sob custódia do poder público. 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15</a:t>
            </a:fld>
            <a:r>
              <a:rPr lang="pt-BR" dirty="0" smtClean="0"/>
              <a:t>/21</a:t>
            </a:r>
            <a:endParaRPr lang="pt-BR" dirty="0"/>
          </a:p>
        </p:txBody>
      </p:sp>
      <p:pic>
        <p:nvPicPr>
          <p:cNvPr id="11" name="Picture 2" descr="http://www.dhnet.org.br/direitos/sip/onu/tortura/timo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2658" y="2143116"/>
            <a:ext cx="2644184" cy="17547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" name="CaixaDeTexto 11"/>
          <p:cNvSpPr txBox="1"/>
          <p:nvPr/>
        </p:nvSpPr>
        <p:spPr>
          <a:xfrm>
            <a:off x="6929454" y="4000504"/>
            <a:ext cx="1165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Calibri" pitchFamily="34" charset="0"/>
              </a:rPr>
              <a:t>Queimaduras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643050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Na sua opinião, a tortura é uma prática adotada desde há muito tempo nas sociedades humanas?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16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071802" y="3286124"/>
            <a:ext cx="1999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  <a:latin typeface="Calibri" pitchFamily="34" charset="0"/>
              </a:rPr>
              <a:t>SIM</a:t>
            </a:r>
            <a:r>
              <a:rPr lang="pt-BR" sz="2800" dirty="0" smtClean="0">
                <a:latin typeface="Calibri" pitchFamily="34" charset="0"/>
              </a:rPr>
              <a:t> ou </a:t>
            </a:r>
            <a:r>
              <a:rPr lang="pt-BR" sz="2800" b="1" dirty="0" smtClean="0">
                <a:solidFill>
                  <a:srgbClr val="C00000"/>
                </a:solidFill>
                <a:latin typeface="Calibri" pitchFamily="34" charset="0"/>
              </a:rPr>
              <a:t>NÃO</a:t>
            </a:r>
            <a:endParaRPr lang="pt-BR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8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786058"/>
            <a:ext cx="1571636" cy="2091273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14348" y="3071810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De fato.  A tortura institucionalizada, aplicada como instrumento para a obtenção de provas ou para a imposição de punição, foi adotada inúmeras vezes ao longo da história, desde o Código de </a:t>
            </a:r>
            <a:r>
              <a:rPr lang="pt-BR" sz="2800" dirty="0" err="1" smtClean="0">
                <a:latin typeface="Calibri" pitchFamily="34" charset="0"/>
              </a:rPr>
              <a:t>Hamurabi</a:t>
            </a:r>
            <a:r>
              <a:rPr lang="pt-BR" sz="2800" dirty="0" smtClean="0">
                <a:latin typeface="Calibri" pitchFamily="34" charset="0"/>
              </a:rPr>
              <a:t>, no século XVIII a.C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17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857620" y="2143116"/>
            <a:ext cx="142876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 SIM!</a:t>
            </a:r>
            <a:endParaRPr lang="pt-BR" sz="3200" dirty="0">
              <a:latin typeface="Gill Sans MT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18</a:t>
            </a:fld>
            <a:r>
              <a:rPr lang="pt-BR" dirty="0" smtClean="0"/>
              <a:t>/21</a:t>
            </a:r>
            <a:endParaRPr lang="pt-BR" dirty="0"/>
          </a:p>
        </p:txBody>
      </p:sp>
      <p:pic>
        <p:nvPicPr>
          <p:cNvPr id="33798" name="Picture 6" descr="http://buenoecostanze.adv.br/images/stories/tortura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8992" y="1571612"/>
            <a:ext cx="2643206" cy="304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CaixaDeTexto 7"/>
          <p:cNvSpPr txBox="1"/>
          <p:nvPr/>
        </p:nvSpPr>
        <p:spPr>
          <a:xfrm>
            <a:off x="714348" y="4929198"/>
            <a:ext cx="80724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A tortura ainda é bastante praticada atualmente, embora não oficialmente, em um grande número de países, inclusive no Brasil. 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19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00034" y="2357430"/>
            <a:ext cx="45720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A Lei brasileira 9455/97, que torna a prática de tortura crime, propõe uma definição de tortura mais ampla do que aquela da Convenção Internacional no que toca aos possíveis praticantes. </a:t>
            </a:r>
            <a:endParaRPr lang="pt-BR" sz="2600" dirty="0">
              <a:latin typeface="Calibri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214554"/>
            <a:ext cx="3105573" cy="25717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285720" y="1357298"/>
            <a:ext cx="82868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Nessa aula você vai conhecer mais de perto os instrumentos internacionais sobre os direitos da criança  e contra a tortura.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/21</a:t>
            </a:r>
            <a:endParaRPr lang="pt-BR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071942"/>
            <a:ext cx="2988020" cy="20856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86" name="Imagem 10" descr="http://www.dhnet.org.br/dados/cursos/dh/br/pb/dhparaiba/images/tortura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000504"/>
            <a:ext cx="3309942" cy="2143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tângulo 8"/>
          <p:cNvSpPr/>
          <p:nvPr/>
        </p:nvSpPr>
        <p:spPr>
          <a:xfrm>
            <a:off x="500034" y="3071810"/>
            <a:ext cx="3786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Convenção sobre os Direitos da Criança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357686" y="307181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Convenção Contra a Tortura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 rot="16200000">
            <a:off x="375999" y="5150768"/>
            <a:ext cx="9495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Foto: </a:t>
            </a:r>
            <a:r>
              <a:rPr lang="pt-BR" sz="1000" dirty="0" err="1" smtClean="0">
                <a:latin typeface="Calibri" pitchFamily="34" charset="0"/>
              </a:rPr>
              <a:t>Unicef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20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57158" y="1357298"/>
            <a:ext cx="57150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A Lei brasileira entende como tortura também o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sofrimento imposto por particulares</a:t>
            </a:r>
            <a:r>
              <a:rPr lang="pt-BR" sz="2800" dirty="0" smtClean="0">
                <a:latin typeface="Calibri" pitchFamily="34" charset="0"/>
              </a:rPr>
              <a:t>. O fato foi objeto de análise do Relator Especial para a Tortura, que indicou: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28596" y="3786190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i="1" dirty="0" smtClean="0">
                <a:solidFill>
                  <a:srgbClr val="C00000"/>
                </a:solidFill>
                <a:latin typeface="Calibri" pitchFamily="34" charset="0"/>
              </a:rPr>
              <a:t>“Deve-se notar que, de acordo com a definição brasileira, o crime de tortura não é limitado aos atos cometidos por funcionários públicos. Todavia, a lei estipula uma punição mais severa quando o crime é cometido por um agente público”.</a:t>
            </a:r>
            <a:endParaRPr lang="pt-BR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36866" name="Picture 2" descr="C:\Documents and Settings\Administrador\Configurações locais\Temporary Internet Files\Content.IE5\PFNWG144\MPj0404952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500174"/>
            <a:ext cx="2536017" cy="1785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14414" y="1357298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43174" y="2357430"/>
            <a:ext cx="6000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Os direitos da criança são reconhecidos em vários instrumentos do sistema global. 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21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643174" y="3786190"/>
            <a:ext cx="6143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u="sng" dirty="0" smtClean="0">
                <a:latin typeface="Calibri" pitchFamily="34" charset="0"/>
              </a:rPr>
              <a:t>Criança</a:t>
            </a:r>
            <a:r>
              <a:rPr lang="pt-BR" sz="2000" b="1" dirty="0" smtClean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é todo ser humano menor de 18 anos de idade, salvo se, em conformidade com a lei aplicável à criança, a maioridade seja alcançada antes.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643174" y="3000372"/>
            <a:ext cx="6072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Convenção sobre os Direitos da Criança é o principal instrumento de proteção aos direitos da criança.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643174" y="4786322"/>
            <a:ext cx="60722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Convenção contra a Tortura e Outros Tratamentos ou Penas Cruéis é um dos principais instrumentos contra esses crimes.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43174" y="5857892"/>
            <a:ext cx="6000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No Brasil o crime de tortura não é limitado aos atos cometidos por funcionários públicos.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57158" y="1857364"/>
            <a:ext cx="542928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dirty="0" smtClean="0"/>
              <a:t>O sistema global de proteção aos direitos humanos reconhece</a:t>
            </a:r>
          </a:p>
          <a:p>
            <a:pPr algn="just"/>
            <a:r>
              <a:rPr lang="pt-BR" sz="2800" dirty="0" smtClean="0"/>
              <a:t> os </a:t>
            </a:r>
            <a:r>
              <a:rPr lang="pt-BR" sz="2800" dirty="0" smtClean="0">
                <a:solidFill>
                  <a:srgbClr val="C00000"/>
                </a:solidFill>
              </a:rPr>
              <a:t>direitos da criança </a:t>
            </a:r>
            <a:r>
              <a:rPr lang="pt-BR" sz="2800" dirty="0" smtClean="0"/>
              <a:t>em vários </a:t>
            </a:r>
          </a:p>
          <a:p>
            <a:pPr algn="just"/>
            <a:r>
              <a:rPr lang="pt-BR" sz="2800" dirty="0" smtClean="0"/>
              <a:t>de seus instrumentos. </a:t>
            </a:r>
          </a:p>
          <a:p>
            <a:pPr algn="just"/>
            <a:r>
              <a:rPr lang="pt-BR" sz="2600" dirty="0" smtClean="0">
                <a:latin typeface="Calibri" pitchFamily="34" charset="0"/>
              </a:rPr>
              <a:t> 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4214818"/>
            <a:ext cx="8572560" cy="22467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700" dirty="0" smtClean="0">
                <a:latin typeface="Calibri" pitchFamily="34" charset="0"/>
              </a:rPr>
              <a:t>O Pacto Internacional sobre Direitos Civis e Políticos prevê </a:t>
            </a:r>
          </a:p>
          <a:p>
            <a:pPr algn="just"/>
            <a:r>
              <a:rPr lang="pt-BR" sz="2700" dirty="0" smtClean="0">
                <a:latin typeface="Calibri" pitchFamily="34" charset="0"/>
              </a:rPr>
              <a:t>o direito da criança a não-discriminação e a Convenção pela Eliminação de Todas as Formas de Discriminação contra a Mulher elucida o princípio do interesse primordial da criança.</a:t>
            </a:r>
            <a:endParaRPr lang="pt-BR" sz="2700" dirty="0">
              <a:latin typeface="Calibri" pitchFamily="34" charset="0"/>
            </a:endParaRPr>
          </a:p>
        </p:txBody>
      </p:sp>
      <p:pic>
        <p:nvPicPr>
          <p:cNvPr id="8" name="Picture 1" descr="mapa mun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3214710" cy="22772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8596" y="1571612"/>
            <a:ext cx="51435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estrutura central do aparato de proteção à criança é a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Convenção sobre os Direitos da Criança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57158" y="3357562"/>
            <a:ext cx="864403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B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Convenção foi adotada pela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Assembléia Geral da ONU em 1989 e ratificada pelo Brasil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pt-BR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1990.  Em julho de 2003, a Convenção contava com 192 países.</a:t>
            </a:r>
            <a:endParaRPr kumimoji="0" lang="pt-B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B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convenção trata de uma série de direitos civis,  políticos, econômicos, sociais e culturais, seguindo a Declaração sobre os Direitos da Criança da ONU (1959). </a:t>
            </a:r>
            <a:endParaRPr kumimoji="0" lang="pt-B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5364" name="Imagem 2" descr="C:\Documents and Settings\Tatiana\Meus documentos\Fotos\crianças1.bmp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57884" y="1500174"/>
            <a:ext cx="2857520" cy="23128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/21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142976" y="1928802"/>
            <a:ext cx="72005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 Convenção estabelece a </a:t>
            </a:r>
            <a:r>
              <a:rPr lang="pt-BR" sz="2800" b="1" dirty="0" smtClean="0">
                <a:solidFill>
                  <a:srgbClr val="C00000"/>
                </a:solidFill>
                <a:latin typeface="Calibri" pitchFamily="34" charset="0"/>
              </a:rPr>
              <a:t>definição de criança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: </a:t>
            </a:r>
          </a:p>
          <a:p>
            <a:endParaRPr lang="pt-BR" sz="2800" dirty="0">
              <a:latin typeface="Calibri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14348" y="3357562"/>
            <a:ext cx="7858180" cy="1200329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2400" b="1" i="1" dirty="0" smtClean="0">
                <a:latin typeface="Calibri" pitchFamily="34" charset="0"/>
              </a:rPr>
              <a:t>"Todo ser humano menor de 18 anos de idade, salvo se, em conformidade com a lei aplicável à criança, a maioridade seja alcançada antes". </a:t>
            </a:r>
            <a:endParaRPr lang="pt-BR" sz="2400" i="1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00102" y="2143116"/>
            <a:ext cx="7643898" cy="3662541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 </a:t>
            </a:r>
          </a:p>
          <a:p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vida</a:t>
            </a:r>
            <a:r>
              <a:rPr lang="pt-BR" sz="2600" b="1" dirty="0" smtClean="0">
                <a:latin typeface="Calibri" pitchFamily="34" charset="0"/>
              </a:rPr>
              <a:t>     identidade        </a:t>
            </a:r>
            <a:r>
              <a:rPr lang="pt-BR" sz="2600" b="1" dirty="0" smtClean="0">
                <a:solidFill>
                  <a:srgbClr val="FFC000"/>
                </a:solidFill>
                <a:latin typeface="Calibri" pitchFamily="34" charset="0"/>
              </a:rPr>
              <a:t>liberdade de expressão              </a:t>
            </a:r>
            <a:r>
              <a:rPr lang="pt-BR" sz="2600" b="1" dirty="0" smtClean="0">
                <a:latin typeface="Calibri" pitchFamily="34" charset="0"/>
              </a:rPr>
              <a:t>lazer           </a:t>
            </a:r>
            <a:r>
              <a:rPr lang="pt-BR" sz="2600" b="1" dirty="0" smtClean="0">
                <a:solidFill>
                  <a:srgbClr val="00B050"/>
                </a:solidFill>
                <a:latin typeface="Calibri" pitchFamily="34" charset="0"/>
              </a:rPr>
              <a:t>liberdade de pensamento</a:t>
            </a:r>
            <a:r>
              <a:rPr lang="pt-BR" sz="2600" b="1" dirty="0" smtClean="0">
                <a:latin typeface="Calibri" pitchFamily="34" charset="0"/>
              </a:rPr>
              <a:t>        </a:t>
            </a:r>
            <a:r>
              <a:rPr lang="pt-BR" sz="2600" b="1" dirty="0" smtClean="0">
                <a:solidFill>
                  <a:srgbClr val="0070C0"/>
                </a:solidFill>
                <a:latin typeface="Calibri" pitchFamily="34" charset="0"/>
              </a:rPr>
              <a:t>privacidade</a:t>
            </a:r>
            <a:r>
              <a:rPr lang="pt-BR" sz="2600" b="1" dirty="0" smtClean="0">
                <a:latin typeface="Calibri" pitchFamily="34" charset="0"/>
              </a:rPr>
              <a:t>       </a:t>
            </a:r>
            <a:r>
              <a:rPr lang="pt-BR" sz="2600" b="1" dirty="0" smtClean="0">
                <a:solidFill>
                  <a:srgbClr val="7030A0"/>
                </a:solidFill>
                <a:latin typeface="Calibri" pitchFamily="34" charset="0"/>
              </a:rPr>
              <a:t>acesso a informações</a:t>
            </a:r>
            <a:r>
              <a:rPr lang="pt-BR" sz="2600" b="1" dirty="0" smtClean="0">
                <a:latin typeface="Calibri" pitchFamily="34" charset="0"/>
              </a:rPr>
              <a:t>            </a:t>
            </a:r>
            <a:r>
              <a:rPr lang="pt-BR" sz="2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</a:rPr>
              <a:t>não sofrer maus tratos</a:t>
            </a:r>
          </a:p>
          <a:p>
            <a:r>
              <a:rPr lang="pt-BR" sz="2600" b="1" dirty="0" smtClean="0">
                <a:solidFill>
                  <a:srgbClr val="00B0F0"/>
                </a:solidFill>
                <a:latin typeface="Calibri" pitchFamily="34" charset="0"/>
              </a:rPr>
              <a:t>            saúde</a:t>
            </a:r>
            <a:r>
              <a:rPr lang="pt-BR" sz="2600" b="1" dirty="0" smtClean="0">
                <a:latin typeface="Calibri" pitchFamily="34" charset="0"/>
              </a:rPr>
              <a:t>     </a:t>
            </a:r>
            <a:r>
              <a:rPr lang="pt-BR" sz="2600" b="1" dirty="0" smtClean="0">
                <a:solidFill>
                  <a:srgbClr val="0070C0"/>
                </a:solidFill>
                <a:latin typeface="Calibri" pitchFamily="34" charset="0"/>
              </a:rPr>
              <a:t>receber assistência humanitária  </a:t>
            </a:r>
            <a:r>
              <a:rPr lang="pt-BR" sz="2600" b="1" dirty="0" smtClean="0">
                <a:solidFill>
                  <a:srgbClr val="FF0066"/>
                </a:solidFill>
                <a:latin typeface="Calibri" pitchFamily="34" charset="0"/>
              </a:rPr>
              <a:t>  </a:t>
            </a:r>
          </a:p>
          <a:p>
            <a:pPr algn="ctr"/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ter reconhecidas necessidades especiais decorrentes de deficiências</a:t>
            </a:r>
          </a:p>
          <a:p>
            <a:r>
              <a:rPr lang="pt-BR" sz="2600" b="1" dirty="0" smtClean="0">
                <a:solidFill>
                  <a:srgbClr val="339933"/>
                </a:solidFill>
                <a:latin typeface="Calibri" pitchFamily="34" charset="0"/>
              </a:rPr>
              <a:t>previdência social           </a:t>
            </a:r>
            <a:r>
              <a:rPr lang="pt-BR" sz="2600" b="1" dirty="0" smtClean="0">
                <a:solidFill>
                  <a:schemeClr val="bg2">
                    <a:lumMod val="90000"/>
                  </a:schemeClr>
                </a:solidFill>
                <a:latin typeface="Calibri" pitchFamily="34" charset="0"/>
              </a:rPr>
              <a:t>habitação                   </a:t>
            </a:r>
            <a:r>
              <a:rPr lang="pt-BR" sz="2600" b="1" dirty="0" smtClean="0">
                <a:solidFill>
                  <a:srgbClr val="CC00CC"/>
                </a:solidFill>
                <a:latin typeface="Calibri" pitchFamily="34" charset="0"/>
              </a:rPr>
              <a:t>vestuário</a:t>
            </a:r>
            <a:r>
              <a:rPr lang="pt-BR" sz="2600" b="1" dirty="0" smtClean="0">
                <a:latin typeface="Calibri" pitchFamily="34" charset="0"/>
              </a:rPr>
              <a:t>  </a:t>
            </a:r>
          </a:p>
          <a:p>
            <a:r>
              <a:rPr lang="pt-BR" sz="2600" b="1" dirty="0" smtClean="0">
                <a:latin typeface="Calibri" pitchFamily="34" charset="0"/>
              </a:rPr>
              <a:t>               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 educação                       </a:t>
            </a:r>
            <a:r>
              <a:rPr lang="pt-BR" sz="2600" b="1" dirty="0" smtClean="0">
                <a:solidFill>
                  <a:schemeClr val="tx1"/>
                </a:solidFill>
                <a:latin typeface="Calibri" pitchFamily="34" charset="0"/>
              </a:rPr>
              <a:t>garantias processuais     </a:t>
            </a:r>
            <a:endParaRPr lang="pt-BR" sz="2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85786" y="1500174"/>
            <a:ext cx="7956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 Convenção reafirma que toda criança tem direito à: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14282" y="1928802"/>
            <a:ext cx="52864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A criança possui, como qualquer outro ser humano, dignidade. É com base nessa dignidade que são concedidos à criança os mesmos direitos dos adultos. Mas a criança tem vulnerabilidades específicas, por isso, ela tem direitos especiais.</a:t>
            </a:r>
          </a:p>
          <a:p>
            <a:pPr algn="just"/>
            <a:r>
              <a:rPr lang="pt-BR" sz="2800" dirty="0" smtClean="0">
                <a:latin typeface="Calibri" pitchFamily="34" charset="0"/>
              </a:rPr>
              <a:t> 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000240"/>
            <a:ext cx="2786082" cy="31758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CaixaDeTexto 11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Imagem 3" descr="C:\Documents and Settings\Tatiana\Meus documentos\Fotos\x1ppUPyqopddk41PK5aA417VNtOCZPM1lq6TaDqcnX9GIdgYel7DjxuZ4eY8VwazUE7lbppy_ZxCymiHTPCGWU0Km7h9m1YhJf1l7JleTjnuM_52xZ7_scbZ5OFYU1nI0JxFpitRU7sZEteVOWQVz.jp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5643570" y="1458912"/>
            <a:ext cx="2714644" cy="17200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2428868"/>
            <a:ext cx="792961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just"/>
            <a:endParaRPr lang="pt-BR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Princípio do tratamento especial:</a:t>
            </a:r>
            <a:r>
              <a:rPr lang="pt-BR" sz="2400" dirty="0" smtClean="0">
                <a:solidFill>
                  <a:srgbClr val="FF0066"/>
                </a:solidFill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Trata da necessidade de adoção de medidas contrárias à mortalidade infantil e à desnutrição, além de regras específicas relativas à adoção e à adequação do processo penal à situação da criança.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Princípio da prioridade dos interesses: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Concede aos direitos da criança uma relevância ímpar, em decorrência da vulnerabilidade da criança e do seu potencial como construtora de um futuro voltado à efetivação dos direitos humanos.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42910" y="1357298"/>
            <a:ext cx="42862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fato de a criança ser uma pessoa em desenvolvimento leva ao reconhecimento de dois princípios básicos:</a:t>
            </a: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/21</a:t>
            </a:r>
            <a:endParaRPr lang="pt-BR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5720" y="4572008"/>
            <a:ext cx="8572560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Esse princípio traz duas implicações: o aumento da possibilidade que as violações aos direitos da criança sejam efetivamente  punidas e afastadas e uma melhor percepção no atendimento  às reais necessidades da criança. </a:t>
            </a:r>
            <a:endParaRPr lang="pt-BR" sz="2600" dirty="0">
              <a:latin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000496" y="1285860"/>
            <a:ext cx="471490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A Convenção sobre os Direitos da Criança destaca também um terceiro princípio: o da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participação</a:t>
            </a:r>
            <a:r>
              <a:rPr lang="pt-BR" sz="2600" dirty="0" smtClean="0">
                <a:latin typeface="Calibri" pitchFamily="34" charset="0"/>
              </a:rPr>
              <a:t>. Ele consiste basicamente em dois direitos: o da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liberdade de expressão</a:t>
            </a:r>
            <a:r>
              <a:rPr lang="pt-BR" sz="26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2600" dirty="0" smtClean="0">
                <a:latin typeface="Calibri" pitchFamily="34" charset="0"/>
              </a:rPr>
              <a:t>e o do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</a:rPr>
              <a:t>acesso à informação</a:t>
            </a:r>
            <a:r>
              <a:rPr lang="pt-BR" sz="2600" b="1" dirty="0" smtClean="0">
                <a:latin typeface="Calibri" pitchFamily="34" charset="0"/>
              </a:rPr>
              <a:t>.</a:t>
            </a:r>
            <a:r>
              <a:rPr lang="pt-BR" sz="2600" dirty="0" smtClean="0">
                <a:latin typeface="Calibri" pitchFamily="34" charset="0"/>
              </a:rPr>
              <a:t>   </a:t>
            </a:r>
          </a:p>
        </p:txBody>
      </p:sp>
      <p:pic>
        <p:nvPicPr>
          <p:cNvPr id="10241" name="Imagem 4" descr="C:\Documents and Settings\Tatiana\Meus documentos\Fotos\620423_homewo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3500462" cy="2949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6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III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1293</TotalTime>
  <Words>1672</Words>
  <Application>Microsoft Office PowerPoint</Application>
  <PresentationFormat>Apresentação na tela (4:3)</PresentationFormat>
  <Paragraphs>136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155</cp:revision>
  <dcterms:created xsi:type="dcterms:W3CDTF">2009-05-14T20:59:51Z</dcterms:created>
  <dcterms:modified xsi:type="dcterms:W3CDTF">2009-06-17T10:59:53Z</dcterms:modified>
</cp:coreProperties>
</file>