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handoutMasterIdLst>
    <p:handoutMasterId r:id="rId24"/>
  </p:handoutMasterIdLst>
  <p:sldIdLst>
    <p:sldId id="258" r:id="rId2"/>
    <p:sldId id="259" r:id="rId3"/>
    <p:sldId id="260" r:id="rId4"/>
    <p:sldId id="276" r:id="rId5"/>
    <p:sldId id="273" r:id="rId6"/>
    <p:sldId id="261" r:id="rId7"/>
    <p:sldId id="270" r:id="rId8"/>
    <p:sldId id="272" r:id="rId9"/>
    <p:sldId id="269" r:id="rId10"/>
    <p:sldId id="262" r:id="rId11"/>
    <p:sldId id="271" r:id="rId12"/>
    <p:sldId id="267" r:id="rId13"/>
    <p:sldId id="274" r:id="rId14"/>
    <p:sldId id="275" r:id="rId15"/>
    <p:sldId id="264" r:id="rId16"/>
    <p:sldId id="277" r:id="rId17"/>
    <p:sldId id="278" r:id="rId18"/>
    <p:sldId id="279" r:id="rId19"/>
    <p:sldId id="280" r:id="rId20"/>
    <p:sldId id="281" r:id="rId21"/>
    <p:sldId id="268" r:id="rId2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00CC"/>
    <a:srgbClr val="339933"/>
    <a:srgbClr val="ED6D03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1603F-566E-4B0A-94E3-1938CFEFC072}" type="datetimeFigureOut">
              <a:rPr lang="pt-BR" smtClean="0"/>
              <a:pPr/>
              <a:t>17/6/2009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8FBD1-738E-4AF3-99F1-6CC739B6D8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B4713-4D87-4DB1-97C6-505AEE12DC09}" type="datetimeFigureOut">
              <a:rPr lang="pt-BR" smtClean="0"/>
              <a:pPr/>
              <a:t>17/6/2009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F79AF-378D-49A1-9133-09C0C32024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F79AF-378D-49A1-9133-09C0C320240E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62A16A-D185-4B48-A8CD-5DA57B0E2C39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2E3DC8-423D-4111-8941-38EFD054DAC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55F0F-30D7-4AD8-968F-90602E59EEA6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7F833-A429-49B8-AEAF-080EEB237D2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597FC2-EC9C-4003-8C54-1E527C52544E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00654-27EE-4D54-B15E-DA7EA2F9C4E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FEE0245-91DF-4C85-AD9D-CB3EAD1DBDEB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1704C48-8926-4CBC-ADDD-BB48FA6255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B5B98-9A8F-4B7F-8D27-22825B2183F6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241C8-D059-407A-BD31-5A9F8CE3F88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FF481C-812C-4182-929E-3AD4F4F3CFD4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3673D-6A3D-4E79-99F1-F619AA439E4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F45EE-7F30-416E-8BCA-E1154C37056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EAADD2-83D5-4F68-ABE4-DBC9BA9EF67A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7277F-3B70-4E30-AAD6-EFBE2CFC35C0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C0330-1A9A-4538-9E98-2CDB1AC954F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6F3A6-AF8C-4BE6-9059-4E9BAFD4FAD2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F1270479-A53A-4728-B069-1710156BEC98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F69B2B3-798A-4371-9138-A0006428FFE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BADCB-35B1-4DBD-8416-60BEFA2DC6AD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0B8E41-6238-4177-8AB0-1EADC0918D5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C247E8-0C3B-4E89-A17C-02907ACC231C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104B705-FB4A-44AE-98CD-3073F7BF0B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push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6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III</a:t>
            </a: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2786050" y="2285992"/>
            <a:ext cx="592935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pt-BR" sz="2600" dirty="0" smtClean="0">
                <a:latin typeface="Calibri" pitchFamily="34" charset="0"/>
              </a:rPr>
              <a:t>conhecer os principais instrumentos internacionais de proteção do direito da criança e contra a tortura;</a:t>
            </a:r>
          </a:p>
          <a:p>
            <a:pPr lvl="0" algn="just">
              <a:buFont typeface="Wingdings" pitchFamily="2" charset="2"/>
              <a:buChar char="ü"/>
            </a:pPr>
            <a:r>
              <a:rPr lang="pt-BR" sz="2600" dirty="0" smtClean="0">
                <a:latin typeface="Calibri" pitchFamily="34" charset="0"/>
              </a:rPr>
              <a:t>saber qual o conceito de criança e de tortura, de acordo com as convenções;</a:t>
            </a:r>
          </a:p>
          <a:p>
            <a:pPr lvl="0" algn="just">
              <a:buFont typeface="Wingdings" pitchFamily="2" charset="2"/>
              <a:buChar char="ü"/>
            </a:pPr>
            <a:r>
              <a:rPr lang="pt-BR" sz="2600" dirty="0" smtClean="0">
                <a:latin typeface="Calibri" pitchFamily="34" charset="0"/>
              </a:rPr>
              <a:t>conhecer os 3 princípios básicos que sustentam a proteção à criança;</a:t>
            </a:r>
          </a:p>
          <a:p>
            <a:pPr lvl="0" algn="just">
              <a:buFont typeface="Wingdings" pitchFamily="2" charset="2"/>
              <a:buChar char="ü"/>
            </a:pPr>
            <a:r>
              <a:rPr lang="pt-BR" sz="2600" dirty="0" smtClean="0">
                <a:latin typeface="Calibri" pitchFamily="34" charset="0"/>
              </a:rPr>
              <a:t>identificar os limites e as possibilidades da convenção contra a tortura.</a:t>
            </a:r>
            <a:endParaRPr lang="pt-BR" sz="2600" dirty="0">
              <a:latin typeface="Calibri" pitchFamily="34" charset="0"/>
            </a:endParaRPr>
          </a:p>
        </p:txBody>
      </p:sp>
      <p:sp>
        <p:nvSpPr>
          <p:cNvPr id="2053" name="CaixaDeTexto 10"/>
          <p:cNvSpPr txBox="1">
            <a:spLocks noChangeArrowheads="1"/>
          </p:cNvSpPr>
          <p:nvPr/>
        </p:nvSpPr>
        <p:spPr bwMode="auto">
          <a:xfrm>
            <a:off x="1500166" y="1571612"/>
            <a:ext cx="24046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Objetivos </a:t>
            </a:r>
            <a:r>
              <a:rPr lang="pt-BR" sz="2400" b="1" dirty="0">
                <a:solidFill>
                  <a:srgbClr val="C00000"/>
                </a:solidFill>
                <a:latin typeface="Calibri" pitchFamily="34" charset="0"/>
              </a:rPr>
              <a:t>da aula</a:t>
            </a:r>
          </a:p>
        </p:txBody>
      </p:sp>
      <p:pic>
        <p:nvPicPr>
          <p:cNvPr id="2059" name="Picture 11" descr="C:\Documents and Settings\Administrador\Configurações locais\Temporary Internet Files\Content.IE5\JHDW83QR\MCj03259220000[1].wmf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02070" y="2643182"/>
            <a:ext cx="2152966" cy="19700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</a:t>
            </a:fld>
            <a:r>
              <a:rPr lang="pt-BR" dirty="0" smtClean="0"/>
              <a:t>/21</a:t>
            </a:r>
            <a:endParaRPr lang="pt-BR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10</a:t>
            </a:fld>
            <a:r>
              <a:rPr lang="pt-BR" dirty="0" smtClean="0"/>
              <a:t>/21</a:t>
            </a:r>
            <a:endParaRPr lang="pt-B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500430" y="1643050"/>
            <a:ext cx="51435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sz="2800" dirty="0" smtClean="0">
                <a:latin typeface="Calibri" pitchFamily="34" charset="0"/>
              </a:rPr>
              <a:t>O Comentário Geral n.º 1, adotado em 2001 pelo Comitê sobre os Direitos da Criança  determina que a divulgação do texto da Convenção sobre os Direitos da Criança deverá alcançar as crianças de modo a possibilitar que elas promovam e defendam seus próprios direitos.</a:t>
            </a:r>
            <a:endParaRPr lang="pt-BR" sz="2800" dirty="0">
              <a:latin typeface="Calibri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pic>
        <p:nvPicPr>
          <p:cNvPr id="9" name="Imagem 8" descr="taise1.jpg"/>
          <p:cNvPicPr>
            <a:picLocks noChangeAspect="1"/>
          </p:cNvPicPr>
          <p:nvPr/>
        </p:nvPicPr>
        <p:blipFill>
          <a:blip r:embed="rId2">
            <a:lum bright="10000" contrast="10000"/>
          </a:blip>
          <a:stretch>
            <a:fillRect/>
          </a:stretch>
        </p:blipFill>
        <p:spPr>
          <a:xfrm>
            <a:off x="714348" y="2357430"/>
            <a:ext cx="2571741" cy="253999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" name="CaixaDeTexto 7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6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III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11</a:t>
            </a:fld>
            <a:r>
              <a:rPr lang="pt-BR" dirty="0" smtClean="0"/>
              <a:t>/21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14348" y="2786058"/>
            <a:ext cx="62151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800" dirty="0" smtClean="0">
                <a:latin typeface="Calibri" pitchFamily="34" charset="0"/>
              </a:rPr>
              <a:t>Adotada pela Assembléia Geral da ONU em 1984.</a:t>
            </a:r>
          </a:p>
          <a:p>
            <a:pPr>
              <a:buFont typeface="Wingdings" pitchFamily="2" charset="2"/>
              <a:buChar char="ü"/>
            </a:pPr>
            <a:r>
              <a:rPr lang="pt-BR" sz="2800" dirty="0" smtClean="0">
                <a:latin typeface="Calibri" pitchFamily="34" charset="0"/>
              </a:rPr>
              <a:t>Em janeiro de 2003, a Convenção contava com 132 Estados-membros.</a:t>
            </a:r>
          </a:p>
          <a:p>
            <a:pPr>
              <a:buFont typeface="Wingdings" pitchFamily="2" charset="2"/>
              <a:buChar char="ü"/>
            </a:pPr>
            <a:r>
              <a:rPr lang="pt-BR" sz="2800" dirty="0" smtClean="0">
                <a:latin typeface="Calibri" pitchFamily="34" charset="0"/>
              </a:rPr>
              <a:t> O Brasil ratificou a Convenção a partir de 1989.</a:t>
            </a:r>
            <a:endParaRPr lang="pt-BR" sz="2800" b="1" dirty="0"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85786" y="1357298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C00000"/>
                </a:solidFill>
                <a:latin typeface="Calibri" pitchFamily="34" charset="0"/>
              </a:rPr>
              <a:t>Convenção contra a Tortura e Outros Tratamentos ou Penas Cruéis, Desumanas ou Degradantes</a:t>
            </a:r>
            <a:endParaRPr lang="pt-BR" sz="2800" dirty="0">
              <a:latin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6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III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357554" y="1714488"/>
            <a:ext cx="51435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O Brasil, com o histórico não tão distante de práticas de tortura, não se comprometeu com todos os artigos da Convenção.  </a:t>
            </a:r>
            <a:endParaRPr lang="pt-BR" sz="240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12</a:t>
            </a:fld>
            <a:r>
              <a:rPr lang="pt-BR" dirty="0" smtClean="0"/>
              <a:t>/21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285852" y="3857628"/>
            <a:ext cx="1342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 smtClean="0">
                <a:latin typeface="Calibri" pitchFamily="34" charset="0"/>
              </a:rPr>
              <a:t>Brasão do Brasil</a:t>
            </a:r>
            <a:endParaRPr lang="pt-BR" sz="1400" dirty="0">
              <a:latin typeface="Calibri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00034" y="4214818"/>
            <a:ext cx="8286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O Brasil não fez as declarações de que tratam os artigos 21 e 22 da Convenção no que diz respeito ao reconhecimento da competência do Comitê contra a Tortura para receber e analisar comunicações estatais e individuais. </a:t>
            </a:r>
            <a:endParaRPr lang="pt-BR" sz="2400" dirty="0"/>
          </a:p>
        </p:txBody>
      </p:sp>
      <p:pic>
        <p:nvPicPr>
          <p:cNvPr id="11" name="Imagem 10" descr="brazao_g_bras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357298"/>
            <a:ext cx="2476504" cy="24826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CaixaDeTexto 7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6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III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28596" y="2714620"/>
            <a:ext cx="83582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obtenção de informações (ou de confissão);</a:t>
            </a:r>
          </a:p>
          <a:p>
            <a:pPr lvl="0"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castigo; </a:t>
            </a:r>
          </a:p>
          <a:p>
            <a:pPr lvl="0"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intimidação;</a:t>
            </a:r>
          </a:p>
          <a:p>
            <a:pPr lvl="0"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coação (imposição); </a:t>
            </a:r>
          </a:p>
          <a:p>
            <a:pPr lvl="0"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materialização da discriminação com base na cor, raça, gênero, orientação sexual, religião, origem, classe social ou em outra discriminação de qualquer natureza.</a:t>
            </a:r>
            <a:endParaRPr lang="pt-BR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13</a:t>
            </a:fld>
            <a:r>
              <a:rPr lang="pt-BR" dirty="0" smtClean="0"/>
              <a:t>/21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428596" y="1285860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A Convenção abrange as práticas que produzam </a:t>
            </a:r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dolosamente</a:t>
            </a:r>
            <a:r>
              <a:rPr lang="pt-BR" sz="2400" b="1" dirty="0" smtClean="0">
                <a:latin typeface="Calibri" pitchFamily="34" charset="0"/>
              </a:rPr>
              <a:t> </a:t>
            </a:r>
            <a:r>
              <a:rPr lang="pt-BR" sz="2400" dirty="0" smtClean="0">
                <a:latin typeface="Calibri" pitchFamily="34" charset="0"/>
              </a:rPr>
              <a:t>(com intenção, proposital)  sofrimento físico ou mental, e que visem a um desses cinco fins: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6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III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14</a:t>
            </a:fld>
            <a:r>
              <a:rPr lang="pt-BR" dirty="0" smtClean="0"/>
              <a:t>/21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357158" y="1357298"/>
            <a:ext cx="821537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 smtClean="0"/>
              <a:t>A Convenção estabelece em seu artigo 1º a </a:t>
            </a:r>
            <a:r>
              <a:rPr lang="pt-BR" sz="2600" dirty="0" smtClean="0">
                <a:solidFill>
                  <a:srgbClr val="C00000"/>
                </a:solidFill>
              </a:rPr>
              <a:t>definição de tortura: </a:t>
            </a:r>
            <a:endParaRPr lang="pt-BR" sz="26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28596" y="2357430"/>
            <a:ext cx="8215370" cy="3785652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i="1" dirty="0" smtClean="0">
                <a:latin typeface="Calibri" pitchFamily="34" charset="0"/>
              </a:rPr>
              <a:t>"qualquer ato pelo qual dores ou sofrimentos agudos, físicos ou mentais, são infligidos intencionalmente a uma pessoa a fim de obter, dela ou de terceira pessoa, informações ou confissões; de castigá-la por ato que ela ou terceira pessoa tenha cometido ou seja suspeita de ter cometido; de intimidar ou coagir esta pessoa ou outras pessoas; ou por qualquer motivo baseado em discriminação de qualquer natureza; quando tais dores ou sofrimentos são infligidos por um funcionário público ou outra pessoa no exercício de funções públicas, ou por sua instigação, ou com o seu consentimento ou aquiescência.”</a:t>
            </a:r>
            <a:endParaRPr lang="pt-BR" sz="2400" i="1" dirty="0">
              <a:latin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6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III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28596" y="1285860"/>
            <a:ext cx="550072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alibri" pitchFamily="34" charset="0"/>
              </a:rPr>
              <a:t>A Convenção restringe sua jurisdição às práticas cometidas por </a:t>
            </a:r>
            <a:r>
              <a:rPr lang="pt-BR" sz="2800" i="1" dirty="0" smtClean="0">
                <a:solidFill>
                  <a:srgbClr val="C00000"/>
                </a:solidFill>
                <a:latin typeface="Calibri" pitchFamily="34" charset="0"/>
              </a:rPr>
              <a:t>"funcionários públicos ou outra pessoa no exercício de funções públicas, ou por sua instigação, ou com o seu consentimento ou aquiescência",</a:t>
            </a:r>
            <a:r>
              <a:rPr lang="pt-BR" sz="2800" dirty="0" smtClean="0">
                <a:latin typeface="Calibri" pitchFamily="34" charset="0"/>
              </a:rPr>
              <a:t> visando coibir condutas que violem a integridade física e a dignidade daqueles sob custódia do poder público. </a:t>
            </a:r>
            <a:endParaRPr lang="pt-BR" sz="2800" dirty="0">
              <a:latin typeface="Calibri" pitchFamily="34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15</a:t>
            </a:fld>
            <a:r>
              <a:rPr lang="pt-BR" dirty="0" smtClean="0"/>
              <a:t>/21</a:t>
            </a:r>
            <a:endParaRPr lang="pt-BR" dirty="0"/>
          </a:p>
        </p:txBody>
      </p:sp>
      <p:pic>
        <p:nvPicPr>
          <p:cNvPr id="11" name="Picture 2" descr="http://www.dhnet.org.br/direitos/sip/onu/tortura/timor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2658" y="2143116"/>
            <a:ext cx="2644184" cy="17547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2" name="CaixaDeTexto 11"/>
          <p:cNvSpPr txBox="1"/>
          <p:nvPr/>
        </p:nvSpPr>
        <p:spPr>
          <a:xfrm>
            <a:off x="6929454" y="4000504"/>
            <a:ext cx="11652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Calibri" pitchFamily="34" charset="0"/>
              </a:rPr>
              <a:t>Queimaduras</a:t>
            </a:r>
            <a:endParaRPr lang="pt-BR" sz="1400" dirty="0">
              <a:latin typeface="Calibri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6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III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28596" y="1643050"/>
            <a:ext cx="80724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Calibri" pitchFamily="34" charset="0"/>
              </a:rPr>
              <a:t>Na sua opinião, a tortura é uma prática adotada desde há muito tempo nas sociedades humanas?</a:t>
            </a:r>
            <a:endParaRPr lang="pt-BR" sz="2800" dirty="0">
              <a:latin typeface="Calibri" pitchFamily="34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16</a:t>
            </a:fld>
            <a:r>
              <a:rPr lang="pt-BR" dirty="0" smtClean="0"/>
              <a:t>/21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071802" y="3286124"/>
            <a:ext cx="1999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  <a:latin typeface="Calibri" pitchFamily="34" charset="0"/>
              </a:rPr>
              <a:t>SIM</a:t>
            </a:r>
            <a:r>
              <a:rPr lang="pt-BR" sz="2800" dirty="0" smtClean="0">
                <a:latin typeface="Calibri" pitchFamily="34" charset="0"/>
              </a:rPr>
              <a:t> ou </a:t>
            </a:r>
            <a:r>
              <a:rPr lang="pt-BR" sz="2800" b="1" dirty="0" smtClean="0">
                <a:solidFill>
                  <a:srgbClr val="C00000"/>
                </a:solidFill>
                <a:latin typeface="Calibri" pitchFamily="34" charset="0"/>
              </a:rPr>
              <a:t>NÃO</a:t>
            </a:r>
            <a:endParaRPr lang="pt-BR" sz="2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8" name="Picture 2" descr="C:\Documents and Settings\Administrador\Configurações locais\Temporary Internet Files\Content.IE5\IXP7CMAL\MCj037107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786058"/>
            <a:ext cx="1571636" cy="2091273"/>
          </a:xfrm>
          <a:prstGeom prst="rect">
            <a:avLst/>
          </a:prstGeom>
          <a:noFill/>
        </p:spPr>
      </p:pic>
      <p:sp>
        <p:nvSpPr>
          <p:cNvPr id="9" name="CaixaDeTexto 8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6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III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14348" y="3071810"/>
            <a:ext cx="80724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alibri" pitchFamily="34" charset="0"/>
              </a:rPr>
              <a:t>De fato.  A tortura institucionalizada, aplicada como instrumento para a obtenção de provas ou para a imposição de punição, foi adotada inúmeras vezes ao longo da história, desde o Código de </a:t>
            </a:r>
            <a:r>
              <a:rPr lang="pt-BR" sz="2800" dirty="0" err="1" smtClean="0">
                <a:latin typeface="Calibri" pitchFamily="34" charset="0"/>
              </a:rPr>
              <a:t>Hamurabi</a:t>
            </a:r>
            <a:r>
              <a:rPr lang="pt-BR" sz="2800" dirty="0" smtClean="0">
                <a:latin typeface="Calibri" pitchFamily="34" charset="0"/>
              </a:rPr>
              <a:t>, no século XVIII a.C</a:t>
            </a:r>
            <a:endParaRPr lang="pt-BR" sz="2800" dirty="0">
              <a:latin typeface="Calibri" pitchFamily="34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17</a:t>
            </a:fld>
            <a:r>
              <a:rPr lang="pt-BR" dirty="0" smtClean="0"/>
              <a:t>/21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3857620" y="2143116"/>
            <a:ext cx="1428760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pt-BR" sz="3200" b="1" dirty="0" smtClean="0">
                <a:solidFill>
                  <a:srgbClr val="C00000"/>
                </a:solidFill>
                <a:latin typeface="Gill Sans MT" pitchFamily="34" charset="0"/>
              </a:rPr>
              <a:t> SIM!</a:t>
            </a:r>
            <a:endParaRPr lang="pt-BR" sz="3200" dirty="0">
              <a:latin typeface="Gill Sans MT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6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III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18</a:t>
            </a:fld>
            <a:r>
              <a:rPr lang="pt-BR" dirty="0" smtClean="0"/>
              <a:t>/21</a:t>
            </a:r>
            <a:endParaRPr lang="pt-BR" dirty="0"/>
          </a:p>
        </p:txBody>
      </p:sp>
      <p:pic>
        <p:nvPicPr>
          <p:cNvPr id="33798" name="Picture 6" descr="http://buenoecostanze.adv.br/images/stories/tortura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428992" y="1571612"/>
            <a:ext cx="2643206" cy="304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CaixaDeTexto 7"/>
          <p:cNvSpPr txBox="1"/>
          <p:nvPr/>
        </p:nvSpPr>
        <p:spPr>
          <a:xfrm>
            <a:off x="714348" y="4929198"/>
            <a:ext cx="80724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C00000"/>
                </a:solidFill>
              </a:rPr>
              <a:t>A tortura ainda é bastante praticada atualmente, embora não oficialmente, em um grande número de países, inclusive no Brasil. 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6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III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19</a:t>
            </a:fld>
            <a:r>
              <a:rPr lang="pt-BR" dirty="0" smtClean="0"/>
              <a:t>/21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00034" y="2357430"/>
            <a:ext cx="457203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 smtClean="0">
                <a:latin typeface="Calibri" pitchFamily="34" charset="0"/>
              </a:rPr>
              <a:t>A Lei brasileira 9455/97, que torna a prática de tortura crime, propõe uma definição de tortura mais ampla do que aquela da Convenção Internacional no que toca aos possíveis praticantes. </a:t>
            </a:r>
            <a:endParaRPr lang="pt-BR" sz="2600" dirty="0">
              <a:latin typeface="Calibri" pitchFamily="34" charset="0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214554"/>
            <a:ext cx="3105573" cy="25717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CaixaDeTexto 6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6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III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tângulo 4"/>
          <p:cNvSpPr>
            <a:spLocks noChangeArrowheads="1"/>
          </p:cNvSpPr>
          <p:nvPr/>
        </p:nvSpPr>
        <p:spPr bwMode="auto">
          <a:xfrm>
            <a:off x="285720" y="1357298"/>
            <a:ext cx="828680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latin typeface="Calibri" pitchFamily="34" charset="0"/>
              </a:rPr>
              <a:t>Nessa aula você vai conhecer mais de perto os instrumentos internacionais sobre os direitos da criança  e contra a tortura.</a:t>
            </a: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2</a:t>
            </a:fld>
            <a:r>
              <a:rPr lang="pt-BR" dirty="0" smtClean="0"/>
              <a:t>/21</a:t>
            </a:r>
            <a:endParaRPr lang="pt-BR" dirty="0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071942"/>
            <a:ext cx="2988020" cy="20856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386" name="Imagem 10" descr="http://www.dhnet.org.br/dados/cursos/dh/br/pb/dhparaiba/images/tortura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4000504"/>
            <a:ext cx="3309942" cy="21431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Retângulo 8"/>
          <p:cNvSpPr/>
          <p:nvPr/>
        </p:nvSpPr>
        <p:spPr>
          <a:xfrm>
            <a:off x="500034" y="3071810"/>
            <a:ext cx="37862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solidFill>
                  <a:srgbClr val="FF0000"/>
                </a:solidFill>
                <a:latin typeface="Calibri" pitchFamily="34" charset="0"/>
              </a:rPr>
              <a:t>Convenção sobre os Direitos da Criança</a:t>
            </a:r>
            <a:endParaRPr lang="pt-BR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357686" y="307181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400" dirty="0" smtClean="0">
                <a:solidFill>
                  <a:srgbClr val="FF0000"/>
                </a:solidFill>
                <a:latin typeface="Calibri" pitchFamily="34" charset="0"/>
              </a:rPr>
              <a:t>Convenção Contra a Tortura</a:t>
            </a:r>
            <a:endParaRPr lang="pt-BR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 rot="16200000">
            <a:off x="375999" y="5150768"/>
            <a:ext cx="94954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Calibri" pitchFamily="34" charset="0"/>
              </a:rPr>
              <a:t>Foto: </a:t>
            </a:r>
            <a:r>
              <a:rPr lang="pt-BR" sz="1000" dirty="0" err="1" smtClean="0">
                <a:latin typeface="Calibri" pitchFamily="34" charset="0"/>
              </a:rPr>
              <a:t>Unicef</a:t>
            </a:r>
            <a:endParaRPr lang="pt-BR" sz="1000" dirty="0">
              <a:latin typeface="Calibri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6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III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20</a:t>
            </a:fld>
            <a:r>
              <a:rPr lang="pt-BR" dirty="0" smtClean="0"/>
              <a:t>/21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357158" y="1357298"/>
            <a:ext cx="57150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alibri" pitchFamily="34" charset="0"/>
              </a:rPr>
              <a:t>A Lei brasileira entende como tortura também o </a:t>
            </a:r>
            <a:r>
              <a:rPr lang="pt-BR" sz="2800" dirty="0" smtClean="0">
                <a:solidFill>
                  <a:srgbClr val="C00000"/>
                </a:solidFill>
                <a:latin typeface="Calibri" pitchFamily="34" charset="0"/>
              </a:rPr>
              <a:t>sofrimento imposto por particulares</a:t>
            </a:r>
            <a:r>
              <a:rPr lang="pt-BR" sz="2800" dirty="0" smtClean="0">
                <a:latin typeface="Calibri" pitchFamily="34" charset="0"/>
              </a:rPr>
              <a:t>. O fato foi objeto de análise do Relator Especial para a Tortura, que indicou:</a:t>
            </a:r>
            <a:endParaRPr lang="pt-BR" sz="2800" dirty="0">
              <a:latin typeface="Calibri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28596" y="3786190"/>
            <a:ext cx="81439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i="1" dirty="0" smtClean="0">
                <a:solidFill>
                  <a:srgbClr val="C00000"/>
                </a:solidFill>
                <a:latin typeface="Calibri" pitchFamily="34" charset="0"/>
              </a:rPr>
              <a:t>“Deve-se notar que, de acordo com a definição brasileira, o crime de tortura não é limitado aos atos cometidos por funcionários públicos. Todavia, a lei estipula uma punição mais severa quando o crime é cometido por um agente público”.</a:t>
            </a:r>
            <a:endParaRPr lang="pt-BR" sz="2600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36866" name="Picture 2" descr="C:\Documents and Settings\Administrador\Configurações locais\Temporary Internet Files\Content.IE5\PFNWG144\MPj0404952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1500174"/>
            <a:ext cx="2536017" cy="17859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CaixaDeTexto 6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6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III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214414" y="1357298"/>
            <a:ext cx="38906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Chegamos ao final desta aula.</a:t>
            </a:r>
          </a:p>
          <a:p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Guarde na memória!</a:t>
            </a:r>
            <a:endParaRPr lang="pt-BR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43174" y="2357430"/>
            <a:ext cx="6000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Os direitos da criança são reconhecidos em vários instrumentos do sistema global. </a:t>
            </a:r>
            <a:endParaRPr lang="pt-BR" sz="2000" dirty="0">
              <a:latin typeface="Calibri" pitchFamily="34" charset="0"/>
            </a:endParaRPr>
          </a:p>
        </p:txBody>
      </p:sp>
      <p:pic>
        <p:nvPicPr>
          <p:cNvPr id="21509" name="Picture 5" descr="C:\Documents and Settings\Administrador\Configurações locais\Temporary Internet Files\Content.IE5\W9MBCLYJ\MCj008897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928934"/>
            <a:ext cx="1857388" cy="2384973"/>
          </a:xfrm>
          <a:prstGeom prst="rect">
            <a:avLst/>
          </a:prstGeom>
          <a:noFill/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21</a:t>
            </a:fld>
            <a:r>
              <a:rPr lang="pt-BR" dirty="0" smtClean="0"/>
              <a:t>/21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643174" y="3786190"/>
            <a:ext cx="61436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pt-BR" sz="2000" u="sng" dirty="0" smtClean="0">
                <a:latin typeface="Calibri" pitchFamily="34" charset="0"/>
              </a:rPr>
              <a:t>Criança</a:t>
            </a:r>
            <a:r>
              <a:rPr lang="pt-BR" sz="2000" b="1" dirty="0" smtClean="0">
                <a:latin typeface="Calibri" pitchFamily="34" charset="0"/>
              </a:rPr>
              <a:t> </a:t>
            </a:r>
            <a:r>
              <a:rPr lang="pt-BR" sz="2000" dirty="0" smtClean="0">
                <a:latin typeface="Calibri" pitchFamily="34" charset="0"/>
              </a:rPr>
              <a:t>é todo ser humano menor de 18 anos de idade, salvo se, em conformidade com a lei aplicável à criança, a maioridade seja alcançada antes. 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643174" y="3000372"/>
            <a:ext cx="60722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A Convenção sobre os Direitos da Criança é o principal instrumento de proteção aos direitos da criança.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643174" y="4786322"/>
            <a:ext cx="60722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A Convenção contra a Tortura e Outros Tratamentos ou Penas Cruéis é um dos principais instrumentos contra esses crimes.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643174" y="5857892"/>
            <a:ext cx="6000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No Brasil o crime de tortura não é limitado aos atos cometidos por funcionários públicos. 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6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III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57158" y="1857364"/>
            <a:ext cx="5429288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sz="2800" dirty="0" smtClean="0"/>
              <a:t>O sistema global de proteção aos direitos humanos reconhece</a:t>
            </a:r>
          </a:p>
          <a:p>
            <a:pPr algn="just"/>
            <a:r>
              <a:rPr lang="pt-BR" sz="2800" dirty="0" smtClean="0"/>
              <a:t> os </a:t>
            </a:r>
            <a:r>
              <a:rPr lang="pt-BR" sz="2800" dirty="0" smtClean="0">
                <a:solidFill>
                  <a:srgbClr val="C00000"/>
                </a:solidFill>
              </a:rPr>
              <a:t>direitos da criança </a:t>
            </a:r>
            <a:r>
              <a:rPr lang="pt-BR" sz="2800" dirty="0" smtClean="0"/>
              <a:t>em vários </a:t>
            </a:r>
          </a:p>
          <a:p>
            <a:pPr algn="just"/>
            <a:r>
              <a:rPr lang="pt-BR" sz="2800" dirty="0" smtClean="0"/>
              <a:t>de seus instrumentos. </a:t>
            </a:r>
          </a:p>
          <a:p>
            <a:pPr algn="just"/>
            <a:r>
              <a:rPr lang="pt-BR" sz="2600" dirty="0" smtClean="0">
                <a:latin typeface="Calibri" pitchFamily="34" charset="0"/>
              </a:rPr>
              <a:t> 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85720" y="4214818"/>
            <a:ext cx="8572560" cy="22467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700" dirty="0" smtClean="0">
                <a:latin typeface="Calibri" pitchFamily="34" charset="0"/>
              </a:rPr>
              <a:t>O Pacto Internacional sobre Direitos Civis e Políticos prevê </a:t>
            </a:r>
          </a:p>
          <a:p>
            <a:pPr algn="just"/>
            <a:r>
              <a:rPr lang="pt-BR" sz="2700" dirty="0" smtClean="0">
                <a:latin typeface="Calibri" pitchFamily="34" charset="0"/>
              </a:rPr>
              <a:t>o direito da criança a não-discriminação e a Convenção pela Eliminação de Todas as Formas de Discriminação contra a Mulher elucida o princípio do interesse primordial da criança.</a:t>
            </a:r>
            <a:endParaRPr lang="pt-BR" sz="2700" dirty="0">
              <a:latin typeface="Calibri" pitchFamily="34" charset="0"/>
            </a:endParaRPr>
          </a:p>
        </p:txBody>
      </p:sp>
      <p:pic>
        <p:nvPicPr>
          <p:cNvPr id="8" name="Picture 1" descr="mapa mund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643050"/>
            <a:ext cx="3214710" cy="22772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3</a:t>
            </a:fld>
            <a:r>
              <a:rPr lang="pt-BR" dirty="0" smtClean="0"/>
              <a:t>/21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6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III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4</a:t>
            </a:fld>
            <a:r>
              <a:rPr lang="pt-BR" dirty="0" smtClean="0"/>
              <a:t>/21</a:t>
            </a:r>
            <a:endParaRPr lang="pt-BR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28596" y="1571612"/>
            <a:ext cx="514353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 estrutura central do aparato de proteção à criança é a 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Convenção sobre os Direitos da Criança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57158" y="3357562"/>
            <a:ext cx="864403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pt-B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 Convenção foi adotada pela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Assembléia Geral da ONU em 1989 e ratificada pelo Brasil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kumimoji="0" lang="pt-BR" sz="2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1990.  Em julho de 2003, a Convenção contava com 192 países.</a:t>
            </a:r>
            <a:endParaRPr kumimoji="0" lang="pt-BR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pt-B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 convenção trata de uma série de direitos civis,  políticos, econômicos, sociais e culturais, seguindo a Declaração sobre os Direitos da Criança da ONU (1959). </a:t>
            </a:r>
            <a:endParaRPr kumimoji="0" lang="pt-BR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pic>
        <p:nvPicPr>
          <p:cNvPr id="15364" name="Imagem 2" descr="C:\Documents and Settings\Tatiana\Meus documentos\Fotos\crianças1.bmp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857884" y="1500174"/>
            <a:ext cx="2857520" cy="23128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aixaDeTexto 6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6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III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5</a:t>
            </a:fld>
            <a:r>
              <a:rPr lang="pt-BR" dirty="0" smtClean="0"/>
              <a:t>/21</a:t>
            </a:r>
            <a:endParaRPr lang="pt-BR" dirty="0"/>
          </a:p>
        </p:txBody>
      </p:sp>
      <p:pic>
        <p:nvPicPr>
          <p:cNvPr id="9" name="Imagem 8" descr="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142976" y="1928802"/>
            <a:ext cx="72005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>
                <a:latin typeface="Calibri" pitchFamily="34" charset="0"/>
              </a:rPr>
              <a:t>A Convenção estabelece a </a:t>
            </a:r>
            <a:r>
              <a:rPr lang="pt-BR" sz="2800" b="1" dirty="0" smtClean="0">
                <a:solidFill>
                  <a:srgbClr val="C00000"/>
                </a:solidFill>
                <a:latin typeface="Calibri" pitchFamily="34" charset="0"/>
              </a:rPr>
              <a:t>definição de criança</a:t>
            </a:r>
            <a:r>
              <a:rPr lang="pt-BR" sz="2800" dirty="0" smtClean="0">
                <a:solidFill>
                  <a:srgbClr val="C00000"/>
                </a:solidFill>
                <a:latin typeface="Calibri" pitchFamily="34" charset="0"/>
              </a:rPr>
              <a:t>: </a:t>
            </a:r>
          </a:p>
          <a:p>
            <a:endParaRPr lang="pt-BR" sz="2800" dirty="0">
              <a:latin typeface="Calibri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714348" y="3357562"/>
            <a:ext cx="7858180" cy="1200329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2400" b="1" i="1" dirty="0" smtClean="0">
                <a:latin typeface="Calibri" pitchFamily="34" charset="0"/>
              </a:rPr>
              <a:t>"Todo ser humano menor de 18 anos de idade, salvo se, em conformidade com a lei aplicável à criança, a maioridade seja alcançada antes". </a:t>
            </a:r>
            <a:endParaRPr lang="pt-BR" sz="2400" i="1" dirty="0">
              <a:latin typeface="Calibri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6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III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00102" y="2143116"/>
            <a:ext cx="7643898" cy="3662541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 </a:t>
            </a:r>
          </a:p>
          <a:p>
            <a:r>
              <a:rPr lang="pt-BR" sz="2600" b="1" dirty="0" smtClean="0">
                <a:solidFill>
                  <a:srgbClr val="C00000"/>
                </a:solidFill>
                <a:latin typeface="Calibri" pitchFamily="34" charset="0"/>
              </a:rPr>
              <a:t>vida</a:t>
            </a:r>
            <a:r>
              <a:rPr lang="pt-BR" sz="2600" b="1" dirty="0" smtClean="0">
                <a:latin typeface="Calibri" pitchFamily="34" charset="0"/>
              </a:rPr>
              <a:t>     identidade        </a:t>
            </a:r>
            <a:r>
              <a:rPr lang="pt-BR" sz="2600" b="1" dirty="0" smtClean="0">
                <a:solidFill>
                  <a:srgbClr val="FFC000"/>
                </a:solidFill>
                <a:latin typeface="Calibri" pitchFamily="34" charset="0"/>
              </a:rPr>
              <a:t>liberdade de expressão              </a:t>
            </a:r>
            <a:r>
              <a:rPr lang="pt-BR" sz="2600" b="1" dirty="0" smtClean="0">
                <a:latin typeface="Calibri" pitchFamily="34" charset="0"/>
              </a:rPr>
              <a:t>lazer           </a:t>
            </a:r>
            <a:r>
              <a:rPr lang="pt-BR" sz="2600" b="1" dirty="0" smtClean="0">
                <a:solidFill>
                  <a:srgbClr val="00B050"/>
                </a:solidFill>
                <a:latin typeface="Calibri" pitchFamily="34" charset="0"/>
              </a:rPr>
              <a:t>liberdade de pensamento</a:t>
            </a:r>
            <a:r>
              <a:rPr lang="pt-BR" sz="2600" b="1" dirty="0" smtClean="0">
                <a:latin typeface="Calibri" pitchFamily="34" charset="0"/>
              </a:rPr>
              <a:t>        </a:t>
            </a:r>
            <a:r>
              <a:rPr lang="pt-BR" sz="2600" b="1" dirty="0" smtClean="0">
                <a:solidFill>
                  <a:srgbClr val="0070C0"/>
                </a:solidFill>
                <a:latin typeface="Calibri" pitchFamily="34" charset="0"/>
              </a:rPr>
              <a:t>privacidade</a:t>
            </a:r>
            <a:r>
              <a:rPr lang="pt-BR" sz="2600" b="1" dirty="0" smtClean="0">
                <a:latin typeface="Calibri" pitchFamily="34" charset="0"/>
              </a:rPr>
              <a:t>       </a:t>
            </a:r>
            <a:r>
              <a:rPr lang="pt-BR" sz="2600" b="1" dirty="0" smtClean="0">
                <a:solidFill>
                  <a:srgbClr val="7030A0"/>
                </a:solidFill>
                <a:latin typeface="Calibri" pitchFamily="34" charset="0"/>
              </a:rPr>
              <a:t>acesso a informações</a:t>
            </a:r>
            <a:r>
              <a:rPr lang="pt-BR" sz="2600" b="1" dirty="0" smtClean="0">
                <a:latin typeface="Calibri" pitchFamily="34" charset="0"/>
              </a:rPr>
              <a:t>            </a:t>
            </a:r>
            <a:r>
              <a:rPr lang="pt-BR" sz="2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</a:rPr>
              <a:t>não sofrer maus tratos</a:t>
            </a:r>
          </a:p>
          <a:p>
            <a:r>
              <a:rPr lang="pt-BR" sz="2600" b="1" dirty="0" smtClean="0">
                <a:solidFill>
                  <a:srgbClr val="00B0F0"/>
                </a:solidFill>
                <a:latin typeface="Calibri" pitchFamily="34" charset="0"/>
              </a:rPr>
              <a:t>            saúde</a:t>
            </a:r>
            <a:r>
              <a:rPr lang="pt-BR" sz="2600" b="1" dirty="0" smtClean="0">
                <a:latin typeface="Calibri" pitchFamily="34" charset="0"/>
              </a:rPr>
              <a:t>     </a:t>
            </a:r>
            <a:r>
              <a:rPr lang="pt-BR" sz="2600" b="1" dirty="0" smtClean="0">
                <a:solidFill>
                  <a:srgbClr val="0070C0"/>
                </a:solidFill>
                <a:latin typeface="Calibri" pitchFamily="34" charset="0"/>
              </a:rPr>
              <a:t>receber assistência humanitária  </a:t>
            </a:r>
            <a:r>
              <a:rPr lang="pt-BR" sz="2600" b="1" dirty="0" smtClean="0">
                <a:solidFill>
                  <a:srgbClr val="FF0066"/>
                </a:solidFill>
                <a:latin typeface="Calibri" pitchFamily="34" charset="0"/>
              </a:rPr>
              <a:t>  </a:t>
            </a:r>
          </a:p>
          <a:p>
            <a:pPr algn="ctr"/>
            <a:r>
              <a:rPr lang="pt-BR" sz="2600" b="1" dirty="0" smtClean="0">
                <a:solidFill>
                  <a:srgbClr val="C00000"/>
                </a:solidFill>
                <a:latin typeface="Calibri" pitchFamily="34" charset="0"/>
              </a:rPr>
              <a:t>ter reconhecidas necessidades especiais decorrentes de deficiências</a:t>
            </a:r>
          </a:p>
          <a:p>
            <a:r>
              <a:rPr lang="pt-BR" sz="2600" b="1" dirty="0" smtClean="0">
                <a:solidFill>
                  <a:srgbClr val="339933"/>
                </a:solidFill>
                <a:latin typeface="Calibri" pitchFamily="34" charset="0"/>
              </a:rPr>
              <a:t>previdência social           </a:t>
            </a:r>
            <a:r>
              <a:rPr lang="pt-BR" sz="2600" b="1" dirty="0" smtClean="0">
                <a:solidFill>
                  <a:schemeClr val="bg2">
                    <a:lumMod val="90000"/>
                  </a:schemeClr>
                </a:solidFill>
                <a:latin typeface="Calibri" pitchFamily="34" charset="0"/>
              </a:rPr>
              <a:t>habitação                   </a:t>
            </a:r>
            <a:r>
              <a:rPr lang="pt-BR" sz="2600" b="1" dirty="0" smtClean="0">
                <a:solidFill>
                  <a:srgbClr val="CC00CC"/>
                </a:solidFill>
                <a:latin typeface="Calibri" pitchFamily="34" charset="0"/>
              </a:rPr>
              <a:t>vestuário</a:t>
            </a:r>
            <a:r>
              <a:rPr lang="pt-BR" sz="2600" b="1" dirty="0" smtClean="0">
                <a:latin typeface="Calibri" pitchFamily="34" charset="0"/>
              </a:rPr>
              <a:t>  </a:t>
            </a:r>
          </a:p>
          <a:p>
            <a:r>
              <a:rPr lang="pt-BR" sz="2600" b="1" dirty="0" smtClean="0">
                <a:latin typeface="Calibri" pitchFamily="34" charset="0"/>
              </a:rPr>
              <a:t>                </a:t>
            </a:r>
            <a:r>
              <a:rPr lang="pt-BR" sz="2600" b="1" dirty="0" smtClean="0">
                <a:solidFill>
                  <a:srgbClr val="C00000"/>
                </a:solidFill>
                <a:latin typeface="Calibri" pitchFamily="34" charset="0"/>
              </a:rPr>
              <a:t> educação                       </a:t>
            </a:r>
            <a:r>
              <a:rPr lang="pt-BR" sz="2600" b="1" dirty="0" smtClean="0">
                <a:solidFill>
                  <a:schemeClr val="tx1"/>
                </a:solidFill>
                <a:latin typeface="Calibri" pitchFamily="34" charset="0"/>
              </a:rPr>
              <a:t>garantias processuais     </a:t>
            </a:r>
            <a:endParaRPr lang="pt-BR" sz="26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6</a:t>
            </a:fld>
            <a:r>
              <a:rPr lang="pt-BR" dirty="0" smtClean="0"/>
              <a:t>/21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85786" y="1500174"/>
            <a:ext cx="79566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>
                <a:latin typeface="Calibri" pitchFamily="34" charset="0"/>
              </a:rPr>
              <a:t>A Convenção reafirma que toda criança tem direito à:</a:t>
            </a:r>
            <a:endParaRPr lang="pt-BR" sz="2800" dirty="0">
              <a:latin typeface="Calibri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6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III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7</a:t>
            </a:fld>
            <a:r>
              <a:rPr lang="pt-BR" dirty="0" smtClean="0"/>
              <a:t>/21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214282" y="1928802"/>
            <a:ext cx="52864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alibri" pitchFamily="34" charset="0"/>
              </a:rPr>
              <a:t>A criança possui, como qualquer outro ser humano, dignidade. É com base nessa dignidade que são concedidos à criança os mesmos direitos dos adultos. Mas a criança tem vulnerabilidades específicas, por isso, ela tem direitos especiais.</a:t>
            </a:r>
          </a:p>
          <a:p>
            <a:pPr algn="just"/>
            <a:r>
              <a:rPr lang="pt-BR" sz="2800" dirty="0" smtClean="0">
                <a:latin typeface="Calibri" pitchFamily="34" charset="0"/>
              </a:rPr>
              <a:t> </a:t>
            </a:r>
            <a:endParaRPr lang="pt-BR" sz="2800" dirty="0">
              <a:latin typeface="Calibri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000240"/>
            <a:ext cx="2786082" cy="31758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CaixaDeTexto 11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6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III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Imagem 3" descr="C:\Documents and Settings\Tatiana\Meus documentos\Fotos\x1ppUPyqopddk41PK5aA417VNtOCZPM1lq6TaDqcnX9GIdgYel7DjxuZ4eY8VwazUE7lbppy_ZxCymiHTPCGWU0Km7h9m1YhJf1l7JleTjnuM_52xZ7_scbZ5OFYU1nI0JxFpitRU7sZEteVOWQVz.jpg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5643570" y="1458912"/>
            <a:ext cx="2714644" cy="17200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00034" y="2428868"/>
            <a:ext cx="792961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en-US" sz="2400" dirty="0" smtClean="0">
              <a:solidFill>
                <a:srgbClr val="FFC000"/>
              </a:solidFill>
              <a:latin typeface="Calibri" pitchFamily="34" charset="0"/>
            </a:endParaRPr>
          </a:p>
          <a:p>
            <a:pPr algn="just"/>
            <a:endParaRPr lang="pt-BR" sz="2400" dirty="0" smtClean="0">
              <a:solidFill>
                <a:srgbClr val="FFC000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solidFill>
                  <a:srgbClr val="FF0000"/>
                </a:solidFill>
                <a:latin typeface="Calibri" pitchFamily="34" charset="0"/>
              </a:rPr>
              <a:t>Princípio do tratamento especial:</a:t>
            </a:r>
            <a:r>
              <a:rPr lang="pt-BR" sz="2400" dirty="0" smtClean="0">
                <a:solidFill>
                  <a:srgbClr val="FF0066"/>
                </a:solidFill>
                <a:latin typeface="Calibri" pitchFamily="34" charset="0"/>
              </a:rPr>
              <a:t> </a:t>
            </a:r>
            <a:r>
              <a:rPr lang="pt-BR" sz="2400" dirty="0" smtClean="0">
                <a:latin typeface="Calibri" pitchFamily="34" charset="0"/>
              </a:rPr>
              <a:t>Trata da necessidade de adoção de medidas contrárias à mortalidade infantil e à desnutrição, além de regras específicas relativas à adoção e à adequação do processo penal à situação da criança.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b="1" dirty="0" smtClean="0">
                <a:solidFill>
                  <a:srgbClr val="FF0000"/>
                </a:solidFill>
                <a:latin typeface="Calibri" pitchFamily="34" charset="0"/>
              </a:rPr>
              <a:t>Princípio da prioridade dos interesses:</a:t>
            </a:r>
            <a:r>
              <a:rPr lang="pt-BR" sz="24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pt-BR" sz="2400" dirty="0" smtClean="0">
                <a:latin typeface="Calibri" pitchFamily="34" charset="0"/>
              </a:rPr>
              <a:t>Concede aos direitos da criança uma relevância ímpar, em decorrência da vulnerabilidade da criança e do seu potencial como construtora de um futuro voltado à efetivação dos direitos humanos.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8</a:t>
            </a:fld>
            <a:r>
              <a:rPr lang="pt-BR" dirty="0" smtClean="0"/>
              <a:t>/21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642910" y="1357298"/>
            <a:ext cx="428628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O fato de a criança ser uma pessoa em desenvolvimento leva ao reconhecimento de dois princípios básicos:</a:t>
            </a:r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6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III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9</a:t>
            </a:fld>
            <a:r>
              <a:rPr lang="pt-BR" dirty="0" smtClean="0"/>
              <a:t>/21</a:t>
            </a:r>
            <a:endParaRPr lang="pt-BR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85720" y="4572008"/>
            <a:ext cx="8572560" cy="169277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sz="2600" dirty="0" smtClean="0">
                <a:latin typeface="Calibri" pitchFamily="34" charset="0"/>
              </a:rPr>
              <a:t>Esse princípio traz duas implicações: o aumento da possibilidade que as violações aos direitos da criança sejam efetivamente  punidas e afastadas e uma melhor percepção no atendimento  às reais necessidades da criança. </a:t>
            </a:r>
            <a:endParaRPr lang="pt-BR" sz="2600" dirty="0">
              <a:latin typeface="Calibri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000496" y="1285860"/>
            <a:ext cx="471490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 smtClean="0">
                <a:latin typeface="Calibri" pitchFamily="34" charset="0"/>
              </a:rPr>
              <a:t>A Convenção sobre os Direitos da Criança destaca também um terceiro princípio: o da </a:t>
            </a:r>
            <a:r>
              <a:rPr lang="pt-BR" sz="2600" b="1" dirty="0" smtClean="0">
                <a:solidFill>
                  <a:srgbClr val="C00000"/>
                </a:solidFill>
                <a:latin typeface="Calibri" pitchFamily="34" charset="0"/>
              </a:rPr>
              <a:t>participação</a:t>
            </a:r>
            <a:r>
              <a:rPr lang="pt-BR" sz="2600" dirty="0" smtClean="0">
                <a:latin typeface="Calibri" pitchFamily="34" charset="0"/>
              </a:rPr>
              <a:t>. Ele consiste basicamente em dois direitos: o da </a:t>
            </a:r>
            <a:r>
              <a:rPr lang="pt-BR" sz="2600" b="1" dirty="0" smtClean="0">
                <a:solidFill>
                  <a:srgbClr val="C00000"/>
                </a:solidFill>
                <a:latin typeface="Calibri" pitchFamily="34" charset="0"/>
              </a:rPr>
              <a:t>liberdade de expressão</a:t>
            </a:r>
            <a:r>
              <a:rPr lang="pt-BR" sz="26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pt-BR" sz="2600" dirty="0" smtClean="0">
                <a:latin typeface="Calibri" pitchFamily="34" charset="0"/>
              </a:rPr>
              <a:t>e o do </a:t>
            </a:r>
            <a:r>
              <a:rPr lang="pt-BR" sz="2600" b="1" dirty="0" smtClean="0">
                <a:solidFill>
                  <a:srgbClr val="C00000"/>
                </a:solidFill>
                <a:latin typeface="Calibri" pitchFamily="34" charset="0"/>
              </a:rPr>
              <a:t>acesso à informação</a:t>
            </a:r>
            <a:r>
              <a:rPr lang="pt-BR" sz="2600" b="1" dirty="0" smtClean="0">
                <a:latin typeface="Calibri" pitchFamily="34" charset="0"/>
              </a:rPr>
              <a:t>.</a:t>
            </a:r>
            <a:r>
              <a:rPr lang="pt-BR" sz="2600" dirty="0" smtClean="0">
                <a:latin typeface="Calibri" pitchFamily="34" charset="0"/>
              </a:rPr>
              <a:t>   </a:t>
            </a:r>
          </a:p>
        </p:txBody>
      </p:sp>
      <p:pic>
        <p:nvPicPr>
          <p:cNvPr id="10241" name="Imagem 4" descr="C:\Documents and Settings\Tatiana\Meus documentos\Fotos\620423_homewor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3500462" cy="29490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CaixaDeTexto 7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6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III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Escritório Clá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1293</TotalTime>
  <Words>1672</Words>
  <Application>Microsoft Office PowerPoint</Application>
  <PresentationFormat>Apresentação na tela (4:3)</PresentationFormat>
  <Paragraphs>136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Papel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Cleia</dc:creator>
  <cp:lastModifiedBy>GEO</cp:lastModifiedBy>
  <cp:revision>155</cp:revision>
  <dcterms:created xsi:type="dcterms:W3CDTF">2009-05-14T20:59:51Z</dcterms:created>
  <dcterms:modified xsi:type="dcterms:W3CDTF">2009-06-17T10:59:53Z</dcterms:modified>
</cp:coreProperties>
</file>