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8" r:id="rId2"/>
    <p:sldId id="259" r:id="rId3"/>
    <p:sldId id="260" r:id="rId4"/>
    <p:sldId id="276" r:id="rId5"/>
    <p:sldId id="273" r:id="rId6"/>
    <p:sldId id="261" r:id="rId7"/>
    <p:sldId id="270" r:id="rId8"/>
    <p:sldId id="272" r:id="rId9"/>
    <p:sldId id="269" r:id="rId10"/>
    <p:sldId id="262" r:id="rId11"/>
    <p:sldId id="271" r:id="rId12"/>
    <p:sldId id="267" r:id="rId13"/>
    <p:sldId id="274" r:id="rId14"/>
    <p:sldId id="275" r:id="rId15"/>
    <p:sldId id="264" r:id="rId16"/>
    <p:sldId id="268" r:id="rId17"/>
  </p:sldIdLst>
  <p:sldSz cx="9144000" cy="6858000" type="screen4x3"/>
  <p:notesSz cx="6858000" cy="9144000"/>
  <p:defaultTextStyle>
    <a:defPPr>
      <a:defRPr lang="pt-B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ED6D0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8" autoAdjust="0"/>
  </p:normalViewPr>
  <p:slideViewPr>
    <p:cSldViewPr>
      <p:cViewPr varScale="1">
        <p:scale>
          <a:sx n="74" d="100"/>
          <a:sy n="74" d="100"/>
        </p:scale>
        <p:origin x="-4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41603F-566E-4B0A-94E3-1938CFEFC072}" type="datetimeFigureOut">
              <a:rPr lang="pt-BR" smtClean="0"/>
              <a:pPr/>
              <a:t>17/6/2009</a:t>
            </a:fld>
            <a:endParaRPr lang="pt-BR"/>
          </a:p>
        </p:txBody>
      </p:sp>
      <p:sp>
        <p:nvSpPr>
          <p:cNvPr id="4" name="Espaço Reservado para Rodapé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58FBD1-738E-4AF3-99F1-6CC739B6D85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DB4713-4D87-4DB1-97C6-505AEE12DC09}" type="datetimeFigureOut">
              <a:rPr lang="pt-BR" smtClean="0"/>
              <a:pPr/>
              <a:t>17/6/2009</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2F79AF-378D-49A1-9133-09C0C320240E}" type="slidenum">
              <a:rPr lang="pt-BR" smtClean="0"/>
              <a:pPr/>
              <a:t>‹nº›</a:t>
            </a:fld>
            <a:endParaRPr lang="pt-B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normAutofit/>
          </a:bodyPr>
          <a:lstStyle/>
          <a:p>
            <a:endParaRPr lang="pt-BR"/>
          </a:p>
        </p:txBody>
      </p:sp>
      <p:sp>
        <p:nvSpPr>
          <p:cNvPr id="4" name="Espaço Reservado para Número de Slide 3"/>
          <p:cNvSpPr>
            <a:spLocks noGrp="1"/>
          </p:cNvSpPr>
          <p:nvPr>
            <p:ph type="sldNum" sz="quarter" idx="10"/>
          </p:nvPr>
        </p:nvSpPr>
        <p:spPr/>
        <p:txBody>
          <a:bodyPr/>
          <a:lstStyle/>
          <a:p>
            <a:fld id="{E12F79AF-378D-49A1-9133-09C0C320240E}" type="slidenum">
              <a:rPr lang="pt-BR" smtClean="0"/>
              <a:pPr/>
              <a:t>1</a:t>
            </a:fld>
            <a:endParaRPr lang="pt-B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9" name="Subtítulo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Título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pt-BR" smtClean="0"/>
              <a:t>Clique para editar o estilo do título mestre</a:t>
            </a:r>
            <a:endParaRPr kumimoji="0" lang="en-US"/>
          </a:p>
        </p:txBody>
      </p:sp>
      <p:cxnSp>
        <p:nvCxnSpPr>
          <p:cNvPr id="8" name="Conector reto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Conector reto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e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Espaço Reservado para Data 14"/>
          <p:cNvSpPr>
            <a:spLocks noGrp="1"/>
          </p:cNvSpPr>
          <p:nvPr>
            <p:ph type="dt" sz="half" idx="10"/>
          </p:nvPr>
        </p:nvSpPr>
        <p:spPr/>
        <p:txBody>
          <a:bodyPr/>
          <a:lstStyle/>
          <a:p>
            <a:pPr>
              <a:defRPr/>
            </a:pPr>
            <a:fld id="{0662A16A-D185-4B48-A8CD-5DA57B0E2C39}" type="datetime1">
              <a:rPr lang="pt-BR" smtClean="0"/>
              <a:pPr>
                <a:defRPr/>
              </a:pPr>
              <a:t>17/6/2009</a:t>
            </a:fld>
            <a:endParaRPr lang="pt-BR"/>
          </a:p>
        </p:txBody>
      </p:sp>
      <p:sp>
        <p:nvSpPr>
          <p:cNvPr id="16" name="Espaço Reservado para Número de Slide 15"/>
          <p:cNvSpPr>
            <a:spLocks noGrp="1"/>
          </p:cNvSpPr>
          <p:nvPr>
            <p:ph type="sldNum" sz="quarter" idx="11"/>
          </p:nvPr>
        </p:nvSpPr>
        <p:spPr/>
        <p:txBody>
          <a:bodyPr/>
          <a:lstStyle/>
          <a:p>
            <a:pPr>
              <a:defRPr/>
            </a:pPr>
            <a:fld id="{432E3DC8-423D-4111-8941-38EFD054DACE}" type="slidenum">
              <a:rPr lang="pt-BR" smtClean="0"/>
              <a:pPr>
                <a:defRPr/>
              </a:pPr>
              <a:t>‹nº›</a:t>
            </a:fld>
            <a:endParaRPr lang="pt-BR"/>
          </a:p>
        </p:txBody>
      </p:sp>
      <p:sp>
        <p:nvSpPr>
          <p:cNvPr id="17" name="Espaço Reservado para Rodapé 16"/>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B4A55F0F-30D7-4AD8-968F-90602E59EEA6}" type="datetime1">
              <a:rPr lang="pt-BR" smtClean="0"/>
              <a:pPr>
                <a:defRPr/>
              </a:pPr>
              <a:t>17/6/2009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B417F833-A429-49B8-AEAF-080EEB237D22}" type="slidenum">
              <a:rPr lang="pt-BR" smtClean="0"/>
              <a:pPr>
                <a:defRPr/>
              </a:pPr>
              <a:t>‹nº›</a:t>
            </a:fld>
            <a:endParaRPr lang="pt-BR"/>
          </a:p>
        </p:txBody>
      </p:sp>
    </p:spTree>
  </p:cSld>
  <p:clrMapOvr>
    <a:masterClrMapping/>
  </p:clrMapOvr>
  <p:transition>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pPr>
              <a:defRPr/>
            </a:pPr>
            <a:fld id="{85597FC2-EC9C-4003-8C54-1E527C52544E}" type="datetime1">
              <a:rPr lang="pt-BR" smtClean="0"/>
              <a:pPr>
                <a:defRPr/>
              </a:pPr>
              <a:t>17/6/2009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5A300654-27EE-4D54-B15E-DA7EA2F9C4EA}" type="slidenum">
              <a:rPr lang="pt-BR" smtClean="0"/>
              <a:pPr>
                <a:defRPr/>
              </a:pPr>
              <a:t>‹nº›</a:t>
            </a:fld>
            <a:endParaRPr lang="pt-BR"/>
          </a:p>
        </p:txBody>
      </p:sp>
    </p:spTree>
  </p:cSld>
  <p:clrMapOvr>
    <a:masterClrMapping/>
  </p:clrMapOvr>
  <p:transition>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9" name="Espaço Reservado para Conteúdo 8"/>
          <p:cNvSpPr>
            <a:spLocks noGrp="1"/>
          </p:cNvSpPr>
          <p:nvPr>
            <p:ph idx="1"/>
          </p:nvPr>
        </p:nvSpPr>
        <p:spPr>
          <a:xfrm>
            <a:off x="457200" y="1524000"/>
            <a:ext cx="8229600"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4" name="Espaço Reservado para Data 13"/>
          <p:cNvSpPr>
            <a:spLocks noGrp="1"/>
          </p:cNvSpPr>
          <p:nvPr>
            <p:ph type="dt" sz="half" idx="14"/>
          </p:nvPr>
        </p:nvSpPr>
        <p:spPr/>
        <p:txBody>
          <a:bodyPr/>
          <a:lstStyle/>
          <a:p>
            <a:pPr>
              <a:defRPr/>
            </a:pPr>
            <a:fld id="{DFEE0245-91DF-4C85-AD9D-CB3EAD1DBDEB}" type="datetime1">
              <a:rPr lang="pt-BR" smtClean="0"/>
              <a:pPr>
                <a:defRPr/>
              </a:pPr>
              <a:t>17/6/2009</a:t>
            </a:fld>
            <a:endParaRPr lang="pt-BR"/>
          </a:p>
        </p:txBody>
      </p:sp>
      <p:sp>
        <p:nvSpPr>
          <p:cNvPr id="15" name="Espaço Reservado para Número de Slide 14"/>
          <p:cNvSpPr>
            <a:spLocks noGrp="1"/>
          </p:cNvSpPr>
          <p:nvPr>
            <p:ph type="sldNum" sz="quarter" idx="15"/>
          </p:nvPr>
        </p:nvSpPr>
        <p:spPr/>
        <p:txBody>
          <a:bodyPr/>
          <a:lstStyle>
            <a:lvl1pPr algn="ctr">
              <a:defRPr/>
            </a:lvl1pPr>
          </a:lstStyle>
          <a:p>
            <a:pPr>
              <a:defRPr/>
            </a:pPr>
            <a:fld id="{71704C48-8926-4CBC-ADDD-BB48FA6255B4}" type="slidenum">
              <a:rPr lang="pt-BR" smtClean="0"/>
              <a:pPr>
                <a:defRPr/>
              </a:pPr>
              <a:t>‹nº›</a:t>
            </a:fld>
            <a:endParaRPr lang="pt-BR"/>
          </a:p>
        </p:txBody>
      </p:sp>
      <p:sp>
        <p:nvSpPr>
          <p:cNvPr id="16" name="Espaço Reservado para Rodapé 15"/>
          <p:cNvSpPr>
            <a:spLocks noGrp="1"/>
          </p:cNvSpPr>
          <p:nvPr>
            <p:ph type="ftr" sz="quarter" idx="16"/>
          </p:nvPr>
        </p:nvSpPr>
        <p:spPr/>
        <p:txBody>
          <a:bodyPr/>
          <a:lstStyle/>
          <a:p>
            <a:pPr>
              <a:defRPr/>
            </a:pPr>
            <a:endParaRPr lang="pt-BR"/>
          </a:p>
        </p:txBody>
      </p:sp>
      <p:sp>
        <p:nvSpPr>
          <p:cNvPr id="17" name="Título 16"/>
          <p:cNvSpPr>
            <a:spLocks noGrp="1"/>
          </p:cNvSpPr>
          <p:nvPr>
            <p:ph type="title"/>
          </p:nvPr>
        </p:nvSpPr>
        <p:spPr/>
        <p:txBody>
          <a:bodyPr rtlCol="0" anchor="b" anchorCtr="0"/>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4" name="Espaço Reservado para Data 3"/>
          <p:cNvSpPr>
            <a:spLocks noGrp="1"/>
          </p:cNvSpPr>
          <p:nvPr>
            <p:ph type="dt" sz="half" idx="10"/>
          </p:nvPr>
        </p:nvSpPr>
        <p:spPr/>
        <p:txBody>
          <a:bodyPr/>
          <a:lstStyle/>
          <a:p>
            <a:pPr>
              <a:defRPr/>
            </a:pPr>
            <a:fld id="{247B5B98-9A8F-4B7F-8D27-22825B2183F6}" type="datetime1">
              <a:rPr lang="pt-BR" smtClean="0"/>
              <a:pPr>
                <a:defRPr/>
              </a:pPr>
              <a:t>17/6/2009</a:t>
            </a:fld>
            <a:endParaRPr lang="pt-BR"/>
          </a:p>
        </p:txBody>
      </p:sp>
      <p:sp>
        <p:nvSpPr>
          <p:cNvPr id="5" name="Espaço Reservado para Rodapé 4"/>
          <p:cNvSpPr>
            <a:spLocks noGrp="1"/>
          </p:cNvSpPr>
          <p:nvPr>
            <p:ph type="ftr" sz="quarter" idx="11"/>
          </p:nvPr>
        </p:nvSpPr>
        <p:spPr/>
        <p:txBody>
          <a:bodyPr/>
          <a:lstStyle/>
          <a:p>
            <a:pPr>
              <a:defRPr/>
            </a:pPr>
            <a:endParaRPr lang="pt-BR"/>
          </a:p>
        </p:txBody>
      </p:sp>
      <p:sp>
        <p:nvSpPr>
          <p:cNvPr id="6" name="Espaço Reservado para Número de Slide 5"/>
          <p:cNvSpPr>
            <a:spLocks noGrp="1"/>
          </p:cNvSpPr>
          <p:nvPr>
            <p:ph type="sldNum" sz="quarter" idx="12"/>
          </p:nvPr>
        </p:nvSpPr>
        <p:spPr/>
        <p:txBody>
          <a:bodyPr/>
          <a:lstStyle/>
          <a:p>
            <a:pPr>
              <a:defRPr/>
            </a:pPr>
            <a:fld id="{760241C8-D059-407A-BD31-5A9F8CE3F88B}" type="slidenum">
              <a:rPr lang="pt-BR" smtClean="0"/>
              <a:pPr>
                <a:defRPr/>
              </a:pPr>
              <a:t>‹nº›</a:t>
            </a:fld>
            <a:endParaRPr lang="pt-BR"/>
          </a:p>
        </p:txBody>
      </p:sp>
      <p:sp>
        <p:nvSpPr>
          <p:cNvPr id="2" name="Título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cxnSp>
        <p:nvCxnSpPr>
          <p:cNvPr id="7" name="Conector reto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5" name="Espaço Reservado para Data 4"/>
          <p:cNvSpPr>
            <a:spLocks noGrp="1"/>
          </p:cNvSpPr>
          <p:nvPr>
            <p:ph type="dt" sz="half" idx="10"/>
          </p:nvPr>
        </p:nvSpPr>
        <p:spPr/>
        <p:txBody>
          <a:bodyPr/>
          <a:lstStyle/>
          <a:p>
            <a:pPr>
              <a:defRPr/>
            </a:pPr>
            <a:fld id="{43FF481C-812C-4182-929E-3AD4F4F3CFD4}" type="datetime1">
              <a:rPr lang="pt-BR" smtClean="0"/>
              <a:pPr>
                <a:defRPr/>
              </a:pPr>
              <a:t>17/6/2009</a:t>
            </a:fld>
            <a:endParaRPr lang="pt-BR"/>
          </a:p>
        </p:txBody>
      </p:sp>
      <p:sp>
        <p:nvSpPr>
          <p:cNvPr id="6" name="Espaço Reservado para Rodapé 5"/>
          <p:cNvSpPr>
            <a:spLocks noGrp="1"/>
          </p:cNvSpPr>
          <p:nvPr>
            <p:ph type="ftr" sz="quarter" idx="11"/>
          </p:nvPr>
        </p:nvSpPr>
        <p:spPr/>
        <p:txBody>
          <a:bodyPr/>
          <a:lstStyle/>
          <a:p>
            <a:pPr>
              <a:defRPr/>
            </a:pPr>
            <a:endParaRPr lang="pt-BR"/>
          </a:p>
        </p:txBody>
      </p:sp>
      <p:sp>
        <p:nvSpPr>
          <p:cNvPr id="7" name="Espaço Reservado para Número de Slide 6"/>
          <p:cNvSpPr>
            <a:spLocks noGrp="1"/>
          </p:cNvSpPr>
          <p:nvPr>
            <p:ph type="sldNum" sz="quarter" idx="12"/>
          </p:nvPr>
        </p:nvSpPr>
        <p:spPr/>
        <p:txBody>
          <a:bodyPr/>
          <a:lstStyle/>
          <a:p>
            <a:pPr>
              <a:defRPr/>
            </a:pPr>
            <a:fld id="{35F3673D-6A3D-4E79-99F1-F619AA439E4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11" name="Espaço Reservado para Conteúdo 10"/>
          <p:cNvSpPr>
            <a:spLocks noGrp="1"/>
          </p:cNvSpPr>
          <p:nvPr>
            <p:ph sz="half" idx="1"/>
          </p:nvPr>
        </p:nvSpPr>
        <p:spPr>
          <a:xfrm>
            <a:off x="457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half" idx="2"/>
          </p:nvPr>
        </p:nvSpPr>
        <p:spPr>
          <a:xfrm>
            <a:off x="4648200" y="1524000"/>
            <a:ext cx="4059936" cy="4572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transition>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9" name="Espaço Reservado para Número de Slide 8"/>
          <p:cNvSpPr>
            <a:spLocks noGrp="1"/>
          </p:cNvSpPr>
          <p:nvPr>
            <p:ph type="sldNum" sz="quarter" idx="12"/>
          </p:nvPr>
        </p:nvSpPr>
        <p:spPr/>
        <p:txBody>
          <a:bodyPr/>
          <a:lstStyle/>
          <a:p>
            <a:pPr>
              <a:defRPr/>
            </a:pPr>
            <a:fld id="{FDBF45EE-7F30-416E-8BCA-E1154C370564}" type="slidenum">
              <a:rPr lang="pt-BR" smtClean="0"/>
              <a:pPr>
                <a:defRPr/>
              </a:pPr>
              <a:t>‹nº›</a:t>
            </a:fld>
            <a:endParaRPr lang="pt-BR"/>
          </a:p>
        </p:txBody>
      </p:sp>
      <p:sp>
        <p:nvSpPr>
          <p:cNvPr id="8" name="Espaço Reservado para Rodapé 7"/>
          <p:cNvSpPr>
            <a:spLocks noGrp="1"/>
          </p:cNvSpPr>
          <p:nvPr>
            <p:ph type="ftr" sz="quarter" idx="11"/>
          </p:nvPr>
        </p:nvSpPr>
        <p:spPr/>
        <p:txBody>
          <a:bodyPr/>
          <a:lstStyle/>
          <a:p>
            <a:pPr>
              <a:defRPr/>
            </a:pPr>
            <a:endParaRPr lang="pt-BR"/>
          </a:p>
        </p:txBody>
      </p:sp>
      <p:sp>
        <p:nvSpPr>
          <p:cNvPr id="7" name="Espaço Reservado para Data 6"/>
          <p:cNvSpPr>
            <a:spLocks noGrp="1"/>
          </p:cNvSpPr>
          <p:nvPr>
            <p:ph type="dt" sz="half" idx="10"/>
          </p:nvPr>
        </p:nvSpPr>
        <p:spPr/>
        <p:txBody>
          <a:bodyPr/>
          <a:lstStyle/>
          <a:p>
            <a:pPr>
              <a:defRPr/>
            </a:pPr>
            <a:fld id="{34EAADD2-83D5-4F68-ABE4-DBC9BA9EF67A}" type="datetime1">
              <a:rPr lang="pt-BR" smtClean="0"/>
              <a:pPr>
                <a:defRPr/>
              </a:pPr>
              <a:t>17/6/2009</a:t>
            </a:fld>
            <a:endParaRPr lang="pt-BR"/>
          </a:p>
        </p:txBody>
      </p:sp>
      <p:sp>
        <p:nvSpPr>
          <p:cNvPr id="3" name="Espaço Reservado para Texto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32" name="Espaço Reservado para Conteúdo 31"/>
          <p:cNvSpPr>
            <a:spLocks noGrp="1"/>
          </p:cNvSpPr>
          <p:nvPr>
            <p:ph sz="half" idx="2"/>
          </p:nvPr>
        </p:nvSpPr>
        <p:spPr>
          <a:xfrm>
            <a:off x="457200"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4" name="Espaço Reservado para Conteúdo 33"/>
          <p:cNvSpPr>
            <a:spLocks noGrp="1"/>
          </p:cNvSpPr>
          <p:nvPr>
            <p:ph sz="quarter" idx="4"/>
          </p:nvPr>
        </p:nvSpPr>
        <p:spPr>
          <a:xfrm>
            <a:off x="4649788" y="2201896"/>
            <a:ext cx="4038600" cy="3913632"/>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 name="Título 1"/>
          <p:cNvSpPr>
            <a:spLocks noGrp="1"/>
          </p:cNvSpPr>
          <p:nvPr>
            <p:ph type="title"/>
          </p:nvPr>
        </p:nvSpPr>
        <p:spPr>
          <a:xfrm>
            <a:off x="457200" y="155448"/>
            <a:ext cx="8229600" cy="1143000"/>
          </a:xfrm>
        </p:spPr>
        <p:txBody>
          <a:bodyPr anchor="b" anchorCtr="0"/>
          <a:lstStyle>
            <a:lvl1pPr>
              <a:defRPr/>
            </a:lvl1pPr>
          </a:lstStyle>
          <a:p>
            <a:r>
              <a:rPr kumimoji="0" lang="pt-BR" smtClean="0"/>
              <a:t>Clique para editar o estilo do título mestre</a:t>
            </a:r>
            <a:endParaRPr kumimoji="0" lang="en-US"/>
          </a:p>
        </p:txBody>
      </p:sp>
      <p:sp>
        <p:nvSpPr>
          <p:cNvPr id="12" name="Espaço Reservado para Texto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cxnSp>
        <p:nvCxnSpPr>
          <p:cNvPr id="10" name="Conector reto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Conector reto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transition>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3" name="Espaço Reservado para Data 2"/>
          <p:cNvSpPr>
            <a:spLocks noGrp="1"/>
          </p:cNvSpPr>
          <p:nvPr>
            <p:ph type="dt" sz="half" idx="10"/>
          </p:nvPr>
        </p:nvSpPr>
        <p:spPr/>
        <p:txBody>
          <a:bodyPr/>
          <a:lstStyle/>
          <a:p>
            <a:pPr>
              <a:defRPr/>
            </a:pPr>
            <a:fld id="{0027277F-3B70-4E30-AAD6-EFBE2CFC35C0}" type="datetime1">
              <a:rPr lang="pt-BR" smtClean="0"/>
              <a:pPr>
                <a:defRPr/>
              </a:pPr>
              <a:t>17/6/2009</a:t>
            </a:fld>
            <a:endParaRPr lang="pt-BR"/>
          </a:p>
        </p:txBody>
      </p:sp>
      <p:sp>
        <p:nvSpPr>
          <p:cNvPr id="4" name="Espaço Reservado para Rodapé 3"/>
          <p:cNvSpPr>
            <a:spLocks noGrp="1"/>
          </p:cNvSpPr>
          <p:nvPr>
            <p:ph type="ftr" sz="quarter" idx="11"/>
          </p:nvPr>
        </p:nvSpPr>
        <p:spPr/>
        <p:txBody>
          <a:bodyPr/>
          <a:lstStyle/>
          <a:p>
            <a:pPr>
              <a:defRPr/>
            </a:pPr>
            <a:endParaRPr lang="pt-BR"/>
          </a:p>
        </p:txBody>
      </p:sp>
      <p:sp>
        <p:nvSpPr>
          <p:cNvPr id="5" name="Espaço Reservado para Número de Slide 4"/>
          <p:cNvSpPr>
            <a:spLocks noGrp="1"/>
          </p:cNvSpPr>
          <p:nvPr>
            <p:ph type="sldNum" sz="quarter" idx="12"/>
          </p:nvPr>
        </p:nvSpPr>
        <p:spPr/>
        <p:txBody>
          <a:bodyPr/>
          <a:lstStyle/>
          <a:p>
            <a:pPr>
              <a:defRPr/>
            </a:pPr>
            <a:fld id="{FB1C0330-1A9A-4538-9E98-2CDB1AC954F4}" type="slidenum">
              <a:rPr lang="pt-BR" smtClean="0"/>
              <a:pPr>
                <a:defRPr/>
              </a:pPr>
              <a:t>‹nº›</a:t>
            </a:fld>
            <a:endParaRPr lang="pt-BR"/>
          </a:p>
        </p:txBody>
      </p:sp>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Tree>
  </p:cSld>
  <p:clrMapOvr>
    <a:masterClrMapping/>
  </p:clrMapOvr>
  <p:transition>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pPr>
              <a:defRPr/>
            </a:pPr>
            <a:fld id="{1D56F3A6-AF8C-4BE6-9059-4E9BAFD4FAD2}" type="datetime1">
              <a:rPr lang="pt-BR" smtClean="0"/>
              <a:pPr>
                <a:defRPr/>
              </a:pPr>
              <a:t>17/6/2009</a:t>
            </a:fld>
            <a:endParaRPr lang="pt-BR"/>
          </a:p>
        </p:txBody>
      </p:sp>
      <p:sp>
        <p:nvSpPr>
          <p:cNvPr id="3" name="Espaço Reservado para Rodapé 2"/>
          <p:cNvSpPr>
            <a:spLocks noGrp="1"/>
          </p:cNvSpPr>
          <p:nvPr>
            <p:ph type="ftr" sz="quarter" idx="11"/>
          </p:nvPr>
        </p:nvSpPr>
        <p:spPr/>
        <p:txBody>
          <a:bodyPr/>
          <a:lstStyle/>
          <a:p>
            <a:pPr>
              <a:defRPr/>
            </a:pPr>
            <a:endParaRPr lang="pt-BR"/>
          </a:p>
        </p:txBody>
      </p:sp>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‹nº›</a:t>
            </a:fld>
            <a:endParaRPr lang="pt-BR"/>
          </a:p>
        </p:txBody>
      </p:sp>
    </p:spTree>
  </p:cSld>
  <p:clrMapOvr>
    <a:masterClrMapping/>
  </p:clrMapOvr>
  <p:transition>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9" name="Espaço Reservado para Conteúdo 28"/>
          <p:cNvSpPr>
            <a:spLocks noGrp="1"/>
          </p:cNvSpPr>
          <p:nvPr>
            <p:ph sz="quarter" idx="1"/>
          </p:nvPr>
        </p:nvSpPr>
        <p:spPr>
          <a:xfrm>
            <a:off x="457200" y="457200"/>
            <a:ext cx="6248400" cy="5715000"/>
          </a:xfrm>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3" name="Espaço Reservado para Texto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os estilos do texto mestre</a:t>
            </a:r>
          </a:p>
        </p:txBody>
      </p:sp>
      <p:sp>
        <p:nvSpPr>
          <p:cNvPr id="31" name="Título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8" name="Espaço Reservado para Data 7"/>
          <p:cNvSpPr>
            <a:spLocks noGrp="1"/>
          </p:cNvSpPr>
          <p:nvPr>
            <p:ph type="dt" sz="half" idx="14"/>
          </p:nvPr>
        </p:nvSpPr>
        <p:spPr/>
        <p:txBody>
          <a:bodyPr/>
          <a:lstStyle/>
          <a:p>
            <a:pPr>
              <a:defRPr/>
            </a:pPr>
            <a:fld id="{F1270479-A53A-4728-B069-1710156BEC98}" type="datetime1">
              <a:rPr lang="pt-BR" smtClean="0"/>
              <a:pPr>
                <a:defRPr/>
              </a:pPr>
              <a:t>17/6/2009</a:t>
            </a:fld>
            <a:endParaRPr lang="pt-BR"/>
          </a:p>
        </p:txBody>
      </p:sp>
      <p:sp>
        <p:nvSpPr>
          <p:cNvPr id="9" name="Espaço Reservado para Número de Slide 8"/>
          <p:cNvSpPr>
            <a:spLocks noGrp="1"/>
          </p:cNvSpPr>
          <p:nvPr>
            <p:ph type="sldNum" sz="quarter" idx="15"/>
          </p:nvPr>
        </p:nvSpPr>
        <p:spPr/>
        <p:txBody>
          <a:bodyPr/>
          <a:lstStyle/>
          <a:p>
            <a:pPr>
              <a:defRPr/>
            </a:pPr>
            <a:fld id="{DF69B2B3-798A-4371-9138-A0006428FFE3}" type="slidenum">
              <a:rPr lang="pt-BR" smtClean="0"/>
              <a:pPr>
                <a:defRPr/>
              </a:pPr>
              <a:t>‹nº›</a:t>
            </a:fld>
            <a:endParaRPr lang="pt-BR"/>
          </a:p>
        </p:txBody>
      </p:sp>
      <p:sp>
        <p:nvSpPr>
          <p:cNvPr id="10" name="Espaço Reservado para Rodapé 9"/>
          <p:cNvSpPr>
            <a:spLocks noGrp="1"/>
          </p:cNvSpPr>
          <p:nvPr>
            <p:ph type="ftr" sz="quarter" idx="16"/>
          </p:nvPr>
        </p:nvSpPr>
        <p:spPr/>
        <p:txBody>
          <a:bodyPr/>
          <a:lstStyle/>
          <a:p>
            <a:pPr>
              <a:defRPr/>
            </a:pPr>
            <a:endParaRPr lang="pt-BR"/>
          </a:p>
        </p:txBody>
      </p:sp>
    </p:spTree>
  </p:cSld>
  <p:clrMapOvr>
    <a:masterClrMapping/>
  </p:clrMapOvr>
  <p:transition>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pt-BR" smtClean="0"/>
              <a:t>Clique para editar o estilo do título mestre</a:t>
            </a:r>
            <a:endParaRPr kumimoji="0" lang="en-US"/>
          </a:p>
        </p:txBody>
      </p:sp>
      <p:sp>
        <p:nvSpPr>
          <p:cNvPr id="3" name="Espaço Reservado para Imagem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pt-BR" smtClean="0"/>
              <a:t>Clique no ícone para adicionar uma imagem</a:t>
            </a:r>
            <a:endParaRPr kumimoji="0" lang="en-US"/>
          </a:p>
        </p:txBody>
      </p:sp>
      <p:sp>
        <p:nvSpPr>
          <p:cNvPr id="4" name="Espaço Reservado para Texto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8" name="Espaço Reservado para Data 7"/>
          <p:cNvSpPr>
            <a:spLocks noGrp="1"/>
          </p:cNvSpPr>
          <p:nvPr>
            <p:ph type="dt" sz="half" idx="10"/>
          </p:nvPr>
        </p:nvSpPr>
        <p:spPr/>
        <p:txBody>
          <a:bodyPr/>
          <a:lstStyle/>
          <a:p>
            <a:pPr>
              <a:defRPr/>
            </a:pPr>
            <a:fld id="{B04BADCB-35B1-4DBD-8416-60BEFA2DC6AD}" type="datetime1">
              <a:rPr lang="pt-BR" smtClean="0"/>
              <a:pPr>
                <a:defRPr/>
              </a:pPr>
              <a:t>17/6/2009</a:t>
            </a:fld>
            <a:endParaRPr lang="pt-BR"/>
          </a:p>
        </p:txBody>
      </p:sp>
      <p:sp>
        <p:nvSpPr>
          <p:cNvPr id="9" name="Espaço Reservado para Número de Slide 8"/>
          <p:cNvSpPr>
            <a:spLocks noGrp="1"/>
          </p:cNvSpPr>
          <p:nvPr>
            <p:ph type="sldNum" sz="quarter" idx="11"/>
          </p:nvPr>
        </p:nvSpPr>
        <p:spPr/>
        <p:txBody>
          <a:bodyPr/>
          <a:lstStyle/>
          <a:p>
            <a:pPr>
              <a:defRPr/>
            </a:pPr>
            <a:fld id="{F60B8E41-6238-4177-8AB0-1EADC0918D52}" type="slidenum">
              <a:rPr lang="pt-BR" smtClean="0"/>
              <a:pPr>
                <a:defRPr/>
              </a:pPr>
              <a:t>‹nº›</a:t>
            </a:fld>
            <a:endParaRPr lang="pt-BR"/>
          </a:p>
        </p:txBody>
      </p:sp>
      <p:sp>
        <p:nvSpPr>
          <p:cNvPr id="10" name="Espaço Reservado para Rodapé 9"/>
          <p:cNvSpPr>
            <a:spLocks noGrp="1"/>
          </p:cNvSpPr>
          <p:nvPr>
            <p:ph type="ftr" sz="quarter" idx="12"/>
          </p:nvPr>
        </p:nvSpPr>
        <p:spPr/>
        <p:txBody>
          <a:bodyPr/>
          <a:lstStyle/>
          <a:p>
            <a:pPr>
              <a:defRPr/>
            </a:pPr>
            <a:endParaRPr lang="pt-BR"/>
          </a:p>
        </p:txBody>
      </p:sp>
    </p:spTree>
  </p:cSld>
  <p:clrMapOvr>
    <a:masterClrMapping/>
  </p:clrMapOvr>
  <p:transition>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duotone>
              <a:schemeClr val="accent1">
                <a:shade val="45000"/>
                <a:satMod val="135000"/>
              </a:schemeClr>
              <a:prstClr val="white"/>
            </a:duotone>
          </a:blip>
          <a:srcRect/>
          <a:stretch>
            <a:fillRect/>
          </a:stretch>
        </a:blipFill>
        <a:effectLst/>
      </p:bgPr>
    </p:bg>
    <p:spTree>
      <p:nvGrpSpPr>
        <p:cNvPr id="1" name=""/>
        <p:cNvGrpSpPr/>
        <p:nvPr/>
      </p:nvGrpSpPr>
      <p:grpSpPr>
        <a:xfrm>
          <a:off x="0" y="0"/>
          <a:ext cx="0" cy="0"/>
          <a:chOff x="0" y="0"/>
          <a:chExt cx="0" cy="0"/>
        </a:xfrm>
      </p:grpSpPr>
      <p:sp>
        <p:nvSpPr>
          <p:cNvPr id="9" name="Espaço Reservado para Texto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24" name="Espaço Reservado para Data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pPr>
              <a:defRPr/>
            </a:pPr>
            <a:fld id="{65C247E8-0C3B-4E89-A17C-02907ACC231C}" type="datetime1">
              <a:rPr lang="pt-BR" smtClean="0"/>
              <a:pPr>
                <a:defRPr/>
              </a:pPr>
              <a:t>17/6/2009</a:t>
            </a:fld>
            <a:endParaRPr lang="pt-BR"/>
          </a:p>
        </p:txBody>
      </p:sp>
      <p:sp>
        <p:nvSpPr>
          <p:cNvPr id="10" name="Espaço Reservado para Rodapé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pPr>
              <a:defRPr/>
            </a:pPr>
            <a:endParaRPr lang="pt-BR"/>
          </a:p>
        </p:txBody>
      </p:sp>
      <p:sp>
        <p:nvSpPr>
          <p:cNvPr id="22" name="Espaço Reservado para Número de Slid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pPr>
              <a:defRPr/>
            </a:pPr>
            <a:fld id="{C104B705-FB4A-44AE-98CD-3073F7BF0BD1}" type="slidenum">
              <a:rPr lang="pt-BR" smtClean="0"/>
              <a:pPr>
                <a:defRPr/>
              </a:pPr>
              <a:t>‹nº›</a:t>
            </a:fld>
            <a:endParaRPr lang="pt-BR"/>
          </a:p>
        </p:txBody>
      </p:sp>
      <p:sp>
        <p:nvSpPr>
          <p:cNvPr id="5" name="Espaço Reservado para Título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pt-BR" smtClean="0"/>
              <a:t>Clique para editar o estilo do título mestre</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push/>
  </p:transition>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2052" name="CaixaDeTexto 9"/>
          <p:cNvSpPr txBox="1">
            <a:spLocks noChangeArrowheads="1"/>
          </p:cNvSpPr>
          <p:nvPr/>
        </p:nvSpPr>
        <p:spPr bwMode="auto">
          <a:xfrm>
            <a:off x="2786050" y="2357430"/>
            <a:ext cx="5929354" cy="2492990"/>
          </a:xfrm>
          <a:prstGeom prst="rect">
            <a:avLst/>
          </a:prstGeom>
          <a:noFill/>
          <a:ln w="9525">
            <a:noFill/>
            <a:miter lim="800000"/>
            <a:headEnd/>
            <a:tailEnd/>
          </a:ln>
        </p:spPr>
        <p:txBody>
          <a:bodyPr wrap="square">
            <a:spAutoFit/>
          </a:bodyPr>
          <a:lstStyle/>
          <a:p>
            <a:pPr lvl="0" algn="just">
              <a:buFont typeface="Wingdings" pitchFamily="2" charset="2"/>
              <a:buChar char="ü"/>
            </a:pPr>
            <a:r>
              <a:rPr lang="pt-BR" sz="2600" dirty="0" smtClean="0">
                <a:latin typeface="Calibri" pitchFamily="34" charset="0"/>
              </a:rPr>
              <a:t>Conhecer as convenções de combate à discriminação contra a mulher;</a:t>
            </a:r>
          </a:p>
          <a:p>
            <a:pPr lvl="0" algn="just">
              <a:buFont typeface="Wingdings" pitchFamily="2" charset="2"/>
              <a:buChar char="ü"/>
            </a:pPr>
            <a:r>
              <a:rPr lang="pt-BR" sz="2600" dirty="0" smtClean="0">
                <a:latin typeface="Calibri" pitchFamily="34" charset="0"/>
              </a:rPr>
              <a:t>Compreender a importância de proteger os grupos vulneráveis;</a:t>
            </a:r>
          </a:p>
          <a:p>
            <a:pPr algn="just">
              <a:buFont typeface="Wingdings" pitchFamily="2" charset="2"/>
              <a:buChar char="ü"/>
            </a:pPr>
            <a:r>
              <a:rPr lang="pt-BR" sz="2600" dirty="0" smtClean="0">
                <a:latin typeface="Calibri" pitchFamily="34" charset="0"/>
              </a:rPr>
              <a:t>Conhecer a definição da Convenção sobre “discriminação contra a mulher”.</a:t>
            </a:r>
            <a:endParaRPr lang="pt-BR" sz="2600" dirty="0">
              <a:latin typeface="Calibri" pitchFamily="34" charset="0"/>
              <a:cs typeface="Arial" pitchFamily="34" charset="0"/>
            </a:endParaRPr>
          </a:p>
        </p:txBody>
      </p:sp>
      <p:sp>
        <p:nvSpPr>
          <p:cNvPr id="2053" name="CaixaDeTexto 10"/>
          <p:cNvSpPr txBox="1">
            <a:spLocks noChangeArrowheads="1"/>
          </p:cNvSpPr>
          <p:nvPr/>
        </p:nvSpPr>
        <p:spPr bwMode="auto">
          <a:xfrm>
            <a:off x="1500166" y="1571612"/>
            <a:ext cx="2404633" cy="461665"/>
          </a:xfrm>
          <a:prstGeom prst="rect">
            <a:avLst/>
          </a:prstGeom>
          <a:noFill/>
          <a:ln w="9525">
            <a:noFill/>
            <a:miter lim="800000"/>
            <a:headEnd/>
            <a:tailEnd/>
          </a:ln>
        </p:spPr>
        <p:txBody>
          <a:bodyPr wrap="none">
            <a:spAutoFit/>
          </a:bodyPr>
          <a:lstStyle/>
          <a:p>
            <a:r>
              <a:rPr lang="pt-BR" sz="2400" b="1" dirty="0" smtClean="0">
                <a:solidFill>
                  <a:srgbClr val="C00000"/>
                </a:solidFill>
                <a:latin typeface="Calibri" pitchFamily="34" charset="0"/>
              </a:rPr>
              <a:t>Objetivos </a:t>
            </a:r>
            <a:r>
              <a:rPr lang="pt-BR" sz="2400" b="1" dirty="0">
                <a:solidFill>
                  <a:srgbClr val="C00000"/>
                </a:solidFill>
                <a:latin typeface="Calibri" pitchFamily="34" charset="0"/>
              </a:rPr>
              <a:t>da aula</a:t>
            </a:r>
          </a:p>
        </p:txBody>
      </p:sp>
      <p:pic>
        <p:nvPicPr>
          <p:cNvPr id="2059" name="Picture 11" descr="C:\Documents and Settings\Administrador\Configurações locais\Temporary Internet Files\Content.IE5\JHDW83QR\MCj03259220000[1].wmf"/>
          <p:cNvPicPr>
            <a:picLocks noChangeAspect="1" noChangeArrowheads="1"/>
          </p:cNvPicPr>
          <p:nvPr/>
        </p:nvPicPr>
        <p:blipFill>
          <a:blip r:embed="rId3"/>
          <a:stretch>
            <a:fillRect/>
          </a:stretch>
        </p:blipFill>
        <p:spPr bwMode="auto">
          <a:xfrm>
            <a:off x="402070" y="2643182"/>
            <a:ext cx="2152966" cy="1970077"/>
          </a:xfrm>
          <a:prstGeom prst="rect">
            <a:avLst/>
          </a:prstGeom>
          <a:noFill/>
          <a:ln>
            <a:noFill/>
          </a:ln>
        </p:spPr>
      </p:pic>
      <p:sp>
        <p:nvSpPr>
          <p:cNvPr id="6" name="Espaço Reservado para Número de Slide 5"/>
          <p:cNvSpPr>
            <a:spLocks noGrp="1"/>
          </p:cNvSpPr>
          <p:nvPr>
            <p:ph type="sldNum" sz="quarter" idx="12"/>
          </p:nvPr>
        </p:nvSpPr>
        <p:spPr/>
        <p:txBody>
          <a:bodyPr/>
          <a:lstStyle/>
          <a:p>
            <a:pPr>
              <a:defRPr/>
            </a:pPr>
            <a:fld id="{C0907652-5656-450B-B9E2-D997CC12C975}" type="slidenum">
              <a:rPr lang="pt-BR" smtClean="0"/>
              <a:pPr>
                <a:defRPr/>
              </a:pPr>
              <a:t>1</a:t>
            </a:fld>
            <a:r>
              <a:rPr lang="pt-BR" dirty="0" smtClean="0"/>
              <a:t>/16</a:t>
            </a:r>
            <a:endParaRPr lang="pt-BR" dirty="0"/>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withEffect">
                                  <p:stCondLst>
                                    <p:cond delay="0"/>
                                  </p:stCondLst>
                                  <p:childTnLst>
                                    <p:set>
                                      <p:cBhvr>
                                        <p:cTn id="6" dur="1" fill="hold">
                                          <p:stCondLst>
                                            <p:cond delay="0"/>
                                          </p:stCondLst>
                                        </p:cTn>
                                        <p:tgtEl>
                                          <p:spTgt spid="2059"/>
                                        </p:tgtEl>
                                        <p:attrNameLst>
                                          <p:attrName>style.visibility</p:attrName>
                                        </p:attrNameLst>
                                      </p:cBhvr>
                                      <p:to>
                                        <p:strVal val="visible"/>
                                      </p:to>
                                    </p:set>
                                    <p:anim calcmode="lin" valueType="num">
                                      <p:cBhvr>
                                        <p:cTn id="7" dur="5000" fill="hold"/>
                                        <p:tgtEl>
                                          <p:spTgt spid="2059"/>
                                        </p:tgtEl>
                                        <p:attrNameLst>
                                          <p:attrName>ppt_w</p:attrName>
                                        </p:attrNameLst>
                                      </p:cBhvr>
                                      <p:tavLst>
                                        <p:tav tm="0" fmla="#ppt_w*sin(2.5*pi*$)">
                                          <p:val>
                                            <p:fltVal val="0"/>
                                          </p:val>
                                        </p:tav>
                                        <p:tav tm="100000">
                                          <p:val>
                                            <p:fltVal val="1"/>
                                          </p:val>
                                        </p:tav>
                                      </p:tavLst>
                                    </p:anim>
                                    <p:anim calcmode="lin" valueType="num">
                                      <p:cBhvr>
                                        <p:cTn id="8" dur="5000" fill="hold"/>
                                        <p:tgtEl>
                                          <p:spTgt spid="205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10</a:t>
            </a:fld>
            <a:r>
              <a:rPr lang="pt-BR" dirty="0" smtClean="0"/>
              <a:t>/16</a:t>
            </a:r>
            <a:endParaRPr lang="pt-BR" dirty="0"/>
          </a:p>
        </p:txBody>
      </p:sp>
      <p:sp>
        <p:nvSpPr>
          <p:cNvPr id="8194" name="Rectangle 2"/>
          <p:cNvSpPr>
            <a:spLocks noChangeArrowheads="1"/>
          </p:cNvSpPr>
          <p:nvPr/>
        </p:nvSpPr>
        <p:spPr bwMode="auto">
          <a:xfrm>
            <a:off x="1071538" y="1928802"/>
            <a:ext cx="4500594"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pt-BR" sz="2800" dirty="0" smtClean="0">
                <a:latin typeface="Calibri" pitchFamily="34" charset="0"/>
              </a:rPr>
              <a:t>A violência contra a mulher é uma grave violação aos direitos humanos e ofensa à dignidade humana. </a:t>
            </a:r>
          </a:p>
          <a:p>
            <a:r>
              <a:rPr lang="pt-BR" sz="2800" dirty="0" smtClean="0">
                <a:solidFill>
                  <a:srgbClr val="C00000"/>
                </a:solidFill>
                <a:latin typeface="Calibri" pitchFamily="34" charset="0"/>
              </a:rPr>
              <a:t>Você acredita que esta violência tem raízes nas relações de poder?</a:t>
            </a:r>
          </a:p>
          <a:p>
            <a:r>
              <a:rPr lang="pt-BR" sz="2800" dirty="0" smtClean="0">
                <a:latin typeface="Calibri" pitchFamily="34" charset="0"/>
              </a:rPr>
              <a:t> </a:t>
            </a:r>
            <a:endParaRPr lang="pt-BR" sz="2800" dirty="0">
              <a:latin typeface="Calibri" pitchFamily="34" charset="0"/>
            </a:endParaRPr>
          </a:p>
        </p:txBody>
      </p:sp>
      <p:sp>
        <p:nvSpPr>
          <p:cNvPr id="10" name="CaixaDeTexto 9"/>
          <p:cNvSpPr txBox="1"/>
          <p:nvPr/>
        </p:nvSpPr>
        <p:spPr>
          <a:xfrm>
            <a:off x="4572000" y="3071810"/>
            <a:ext cx="269626" cy="461665"/>
          </a:xfrm>
          <a:prstGeom prst="rect">
            <a:avLst/>
          </a:prstGeom>
          <a:noFill/>
        </p:spPr>
        <p:txBody>
          <a:bodyPr wrap="none" rtlCol="0">
            <a:spAutoFit/>
          </a:bodyPr>
          <a:lstStyle/>
          <a:p>
            <a:r>
              <a:rPr lang="pt-BR" sz="2400" dirty="0" smtClean="0"/>
              <a:t> </a:t>
            </a:r>
            <a:endParaRPr lang="pt-BR" dirty="0"/>
          </a:p>
        </p:txBody>
      </p:sp>
      <p:sp>
        <p:nvSpPr>
          <p:cNvPr id="14" name="CaixaDeTexto 13"/>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pic>
        <p:nvPicPr>
          <p:cNvPr id="9" name="Picture 2" descr="C:\Documents and Settings\Administrador\Configurações locais\Temporary Internet Files\Content.IE5\IXP7CMAL\MCj03710760000[1].wmf"/>
          <p:cNvPicPr>
            <a:picLocks noChangeAspect="1" noChangeArrowheads="1"/>
          </p:cNvPicPr>
          <p:nvPr/>
        </p:nvPicPr>
        <p:blipFill>
          <a:blip r:embed="rId2"/>
          <a:srcRect/>
          <a:stretch>
            <a:fillRect/>
          </a:stretch>
        </p:blipFill>
        <p:spPr bwMode="auto">
          <a:xfrm>
            <a:off x="6072198" y="2212808"/>
            <a:ext cx="1785950" cy="2376447"/>
          </a:xfrm>
          <a:prstGeom prst="rect">
            <a:avLst/>
          </a:prstGeom>
          <a:noFill/>
        </p:spPr>
      </p:pic>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2000" tmFilter="0, 0; .2, .5; .8, .5; 1, 0"/>
                                        <p:tgtEl>
                                          <p:spTgt spid="9"/>
                                        </p:tgtEl>
                                      </p:cBhvr>
                                    </p:animEffect>
                                    <p:animScale>
                                      <p:cBhvr>
                                        <p:cTn id="7" dur="1000" autoRev="1" fill="hold"/>
                                        <p:tgtEl>
                                          <p:spTgt spid="9"/>
                                        </p:tgtEl>
                                      </p:cBhvr>
                                      <p:by x="105000" y="105000"/>
                                    </p:animScale>
                                  </p:childTnLst>
                                </p:cTn>
                              </p:par>
                            </p:childTnLst>
                          </p:cTn>
                        </p:par>
                        <p:par>
                          <p:cTn id="8" fill="hold">
                            <p:stCondLst>
                              <p:cond delay="2000"/>
                            </p:stCondLst>
                            <p:childTnLst>
                              <p:par>
                                <p:cTn id="9" presetID="26" presetClass="emph" presetSubtype="0" fill="hold" nodeType="afterEffect">
                                  <p:stCondLst>
                                    <p:cond delay="0"/>
                                  </p:stCondLst>
                                  <p:childTnLst>
                                    <p:animEffect transition="out" filter="fade">
                                      <p:cBhvr>
                                        <p:cTn id="10" dur="2000" tmFilter="0, 0; .2, .5; .8, .5; 1, 0"/>
                                        <p:tgtEl>
                                          <p:spTgt spid="9"/>
                                        </p:tgtEl>
                                      </p:cBhvr>
                                    </p:animEffect>
                                    <p:animScale>
                                      <p:cBhvr>
                                        <p:cTn id="11" dur="100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11</a:t>
            </a:fld>
            <a:r>
              <a:rPr lang="pt-BR" dirty="0" smtClean="0"/>
              <a:t>/16</a:t>
            </a:r>
            <a:endParaRPr lang="pt-BR" dirty="0"/>
          </a:p>
        </p:txBody>
      </p:sp>
      <p:sp>
        <p:nvSpPr>
          <p:cNvPr id="10" name="CaixaDeTexto 9"/>
          <p:cNvSpPr txBox="1"/>
          <p:nvPr/>
        </p:nvSpPr>
        <p:spPr>
          <a:xfrm>
            <a:off x="428596" y="2786058"/>
            <a:ext cx="4857784" cy="3108543"/>
          </a:xfrm>
          <a:prstGeom prst="rect">
            <a:avLst/>
          </a:prstGeom>
          <a:noFill/>
        </p:spPr>
        <p:txBody>
          <a:bodyPr wrap="square" rtlCol="0">
            <a:spAutoFit/>
          </a:bodyPr>
          <a:lstStyle/>
          <a:p>
            <a:pPr algn="just"/>
            <a:r>
              <a:rPr lang="pt-BR" sz="2800" dirty="0" smtClean="0">
                <a:latin typeface="Calibri" pitchFamily="34" charset="0"/>
              </a:rPr>
              <a:t>A violência contra a mulher e  as manifestação de relação de poder estão historicamente ligadas, o que sempre gerou desigualdades entre mulheres e homens. </a:t>
            </a:r>
          </a:p>
          <a:p>
            <a:pPr algn="just"/>
            <a:endParaRPr lang="pt-BR" sz="2800" b="1" dirty="0">
              <a:latin typeface="Calibri" pitchFamily="34" charset="0"/>
            </a:endParaRPr>
          </a:p>
        </p:txBody>
      </p:sp>
      <p:pic>
        <p:nvPicPr>
          <p:cNvPr id="13314" name="Picture 2" descr="C:\Documents and Settings\Administrador\Configurações locais\Temporary Internet Files\Content.IE5\C5QVSHQJ\MCj04043710000[1].wmf"/>
          <p:cNvPicPr>
            <a:picLocks noChangeAspect="1" noChangeArrowheads="1"/>
          </p:cNvPicPr>
          <p:nvPr/>
        </p:nvPicPr>
        <p:blipFill>
          <a:blip r:embed="rId2"/>
          <a:srcRect/>
          <a:stretch>
            <a:fillRect/>
          </a:stretch>
        </p:blipFill>
        <p:spPr bwMode="auto">
          <a:xfrm>
            <a:off x="5429256" y="2786058"/>
            <a:ext cx="3314056" cy="2714644"/>
          </a:xfrm>
          <a:prstGeom prst="rect">
            <a:avLst/>
          </a:prstGeom>
          <a:noFill/>
        </p:spPr>
      </p:pic>
      <p:sp>
        <p:nvSpPr>
          <p:cNvPr id="9" name="CaixaDeTexto 8"/>
          <p:cNvSpPr txBox="1"/>
          <p:nvPr/>
        </p:nvSpPr>
        <p:spPr>
          <a:xfrm>
            <a:off x="1714480" y="1643050"/>
            <a:ext cx="5824030" cy="954107"/>
          </a:xfrm>
          <a:prstGeom prst="rect">
            <a:avLst/>
          </a:prstGeom>
          <a:noFill/>
        </p:spPr>
        <p:txBody>
          <a:bodyPr wrap="none" rtlCol="0">
            <a:spAutoFit/>
          </a:bodyPr>
          <a:lstStyle/>
          <a:p>
            <a:r>
              <a:rPr lang="pt-BR" sz="2800" b="1" dirty="0" smtClean="0">
                <a:latin typeface="Calibri" pitchFamily="34" charset="0"/>
              </a:rPr>
              <a:t>Pensou correto se você acha que </a:t>
            </a:r>
            <a:r>
              <a:rPr lang="pt-BR" sz="2800" b="1" dirty="0" smtClean="0">
                <a:solidFill>
                  <a:srgbClr val="C00000"/>
                </a:solidFill>
                <a:latin typeface="Calibri" pitchFamily="34" charset="0"/>
              </a:rPr>
              <a:t>SIM</a:t>
            </a:r>
            <a:r>
              <a:rPr lang="pt-BR" sz="2800" b="1" dirty="0" smtClean="0">
                <a:latin typeface="Calibri" pitchFamily="34" charset="0"/>
              </a:rPr>
              <a:t>!</a:t>
            </a:r>
          </a:p>
          <a:p>
            <a:endParaRPr lang="pt-BR" sz="2800" b="1" dirty="0"/>
          </a:p>
        </p:txBody>
      </p:sp>
      <p:sp>
        <p:nvSpPr>
          <p:cNvPr id="8" name="CaixaDeTexto 7"/>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500034" y="1000108"/>
            <a:ext cx="8286808" cy="5643578"/>
          </a:xfrm>
          <a:prstGeom prst="rect">
            <a:avLst/>
          </a:prstGeom>
          <a:noFill/>
        </p:spPr>
        <p:txBody>
          <a:bodyPr wrap="square" rtlCol="0">
            <a:spAutoFit/>
          </a:bodyPr>
          <a:lstStyle/>
          <a:p>
            <a:endParaRPr lang="pt-BR" sz="2400" dirty="0" smtClean="0">
              <a:latin typeface="Calibri" pitchFamily="34" charset="0"/>
            </a:endParaRPr>
          </a:p>
          <a:p>
            <a:endParaRPr lang="pt-BR" sz="2400" dirty="0" smtClean="0">
              <a:latin typeface="Calibri" pitchFamily="34" charset="0"/>
            </a:endParaRPr>
          </a:p>
          <a:p>
            <a:r>
              <a:rPr lang="pt-BR" sz="2400" dirty="0" smtClean="0">
                <a:latin typeface="Calibri" pitchFamily="34" charset="0"/>
              </a:rPr>
              <a:t>A Convenção recebe petições. </a:t>
            </a:r>
          </a:p>
          <a:p>
            <a:r>
              <a:rPr lang="pt-BR" sz="2400" dirty="0" smtClean="0">
                <a:latin typeface="Calibri" pitchFamily="34" charset="0"/>
              </a:rPr>
              <a:t>Veja maiores detalhes sobre isso: </a:t>
            </a:r>
          </a:p>
          <a:p>
            <a:endParaRPr lang="pt-BR" sz="2400" dirty="0" smtClean="0">
              <a:latin typeface="Calibri" pitchFamily="34" charset="0"/>
            </a:endParaRPr>
          </a:p>
          <a:p>
            <a:pPr lvl="0">
              <a:buFont typeface="Wingdings" pitchFamily="2" charset="2"/>
              <a:buChar char="ü"/>
            </a:pPr>
            <a:r>
              <a:rPr lang="pt-BR" sz="2400" dirty="0" smtClean="0">
                <a:latin typeface="Calibri" pitchFamily="34" charset="0"/>
              </a:rPr>
              <a:t>Abre a possibilidade de apresentação de </a:t>
            </a:r>
          </a:p>
          <a:p>
            <a:pPr lvl="0"/>
            <a:r>
              <a:rPr lang="pt-BR" sz="2400" dirty="0" smtClean="0">
                <a:latin typeface="Calibri" pitchFamily="34" charset="0"/>
              </a:rPr>
              <a:t>petições por qualquer indivíduo ou grupo </a:t>
            </a:r>
          </a:p>
          <a:p>
            <a:pPr lvl="0"/>
            <a:r>
              <a:rPr lang="pt-BR" sz="2400" dirty="0" smtClean="0">
                <a:latin typeface="Calibri" pitchFamily="34" charset="0"/>
              </a:rPr>
              <a:t>de indivíduos à Comissão Interamericana </a:t>
            </a:r>
          </a:p>
          <a:p>
            <a:pPr lvl="0"/>
            <a:r>
              <a:rPr lang="pt-BR" sz="2400" dirty="0" smtClean="0">
                <a:latin typeface="Calibri" pitchFamily="34" charset="0"/>
              </a:rPr>
              <a:t>de Direitos Humanos.  </a:t>
            </a:r>
          </a:p>
          <a:p>
            <a:pPr lvl="0" algn="just">
              <a:buFont typeface="Wingdings" pitchFamily="2" charset="2"/>
              <a:buChar char="ü"/>
            </a:pPr>
            <a:r>
              <a:rPr lang="pt-BR" sz="2400" dirty="0" smtClean="0">
                <a:latin typeface="Calibri" pitchFamily="34" charset="0"/>
              </a:rPr>
              <a:t>As petições podem ser relacionadas a denúncias sobre eventual ação ou omissão do Estado quanto à prevenção, investigação e punição da violência contra a mulher; à adoção de normas penais, civis e administrativas que erradiquem a violência; ao estabelecimento de procedimentos justos e eficazes para a mulher que tenha sido submetida à violência. </a:t>
            </a:r>
          </a:p>
        </p:txBody>
      </p:sp>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12</a:t>
            </a:fld>
            <a:r>
              <a:rPr lang="pt-BR" dirty="0" smtClean="0"/>
              <a:t>/16</a:t>
            </a:r>
            <a:endParaRPr lang="pt-BR" dirty="0"/>
          </a:p>
        </p:txBody>
      </p:sp>
      <p:pic>
        <p:nvPicPr>
          <p:cNvPr id="8" name="Imagem 7" descr="corteInterAmerDH.bmp"/>
          <p:cNvPicPr>
            <a:picLocks noChangeAspect="1"/>
          </p:cNvPicPr>
          <p:nvPr/>
        </p:nvPicPr>
        <p:blipFill>
          <a:blip r:embed="rId2"/>
          <a:srcRect t="3440" b="250"/>
          <a:stretch>
            <a:fillRect/>
          </a:stretch>
        </p:blipFill>
        <p:spPr>
          <a:xfrm>
            <a:off x="6357950" y="1571612"/>
            <a:ext cx="2214578" cy="200026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CaixaDeTexto 8"/>
          <p:cNvSpPr txBox="1"/>
          <p:nvPr/>
        </p:nvSpPr>
        <p:spPr>
          <a:xfrm>
            <a:off x="6286512" y="3571876"/>
            <a:ext cx="2368534" cy="523220"/>
          </a:xfrm>
          <a:prstGeom prst="rect">
            <a:avLst/>
          </a:prstGeom>
          <a:noFill/>
        </p:spPr>
        <p:txBody>
          <a:bodyPr wrap="none" rtlCol="0">
            <a:spAutoFit/>
          </a:bodyPr>
          <a:lstStyle/>
          <a:p>
            <a:pPr algn="ctr"/>
            <a:r>
              <a:rPr lang="pt-BR" sz="1400" dirty="0" smtClean="0">
                <a:latin typeface="Calibri" pitchFamily="34" charset="0"/>
              </a:rPr>
              <a:t>Símbolo Corte Interamericana</a:t>
            </a:r>
          </a:p>
          <a:p>
            <a:pPr algn="ctr"/>
            <a:r>
              <a:rPr lang="pt-BR" sz="1400" dirty="0" smtClean="0">
                <a:latin typeface="Calibri" pitchFamily="34" charset="0"/>
              </a:rPr>
              <a:t>de Direitos Humanos</a:t>
            </a:r>
            <a:endParaRPr lang="pt-BR" sz="1400" dirty="0">
              <a:latin typeface="Calibri" pitchFamily="34" charset="0"/>
            </a:endParaRPr>
          </a:p>
        </p:txBody>
      </p:sp>
      <p:sp>
        <p:nvSpPr>
          <p:cNvPr id="10" name="CaixaDeTexto 9"/>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2000" fill="hold"/>
                                        <p:tgtEl>
                                          <p:spTgt spid="8"/>
                                        </p:tgtEl>
                                        <p:attrNameLst>
                                          <p:attrName>ppt_w</p:attrName>
                                        </p:attrNameLst>
                                      </p:cBhvr>
                                      <p:tavLst>
                                        <p:tav tm="0">
                                          <p:val>
                                            <p:fltVal val="0"/>
                                          </p:val>
                                        </p:tav>
                                        <p:tav tm="100000">
                                          <p:val>
                                            <p:strVal val="#ppt_w"/>
                                          </p:val>
                                        </p:tav>
                                      </p:tavLst>
                                    </p:anim>
                                    <p:anim calcmode="lin" valueType="num">
                                      <p:cBhvr>
                                        <p:cTn id="8" dur="2000" fill="hold"/>
                                        <p:tgtEl>
                                          <p:spTgt spid="8"/>
                                        </p:tgtEl>
                                        <p:attrNameLst>
                                          <p:attrName>ppt_h</p:attrName>
                                        </p:attrNameLst>
                                      </p:cBhvr>
                                      <p:tavLst>
                                        <p:tav tm="0">
                                          <p:val>
                                            <p:fltVal val="0"/>
                                          </p:val>
                                        </p:tav>
                                        <p:tav tm="100000">
                                          <p:val>
                                            <p:strVal val="#ppt_h"/>
                                          </p:val>
                                        </p:tav>
                                      </p:tavLst>
                                    </p:anim>
                                    <p:animEffect transition="in" filter="fade">
                                      <p:cBhvr>
                                        <p:cTn id="9" dur="2000"/>
                                        <p:tgtEl>
                                          <p:spTgt spid="8"/>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2000" fill="hold"/>
                                        <p:tgtEl>
                                          <p:spTgt spid="9"/>
                                        </p:tgtEl>
                                        <p:attrNameLst>
                                          <p:attrName>ppt_w</p:attrName>
                                        </p:attrNameLst>
                                      </p:cBhvr>
                                      <p:tavLst>
                                        <p:tav tm="0">
                                          <p:val>
                                            <p:fltVal val="0"/>
                                          </p:val>
                                        </p:tav>
                                        <p:tav tm="100000">
                                          <p:val>
                                            <p:strVal val="#ppt_w"/>
                                          </p:val>
                                        </p:tav>
                                      </p:tavLst>
                                    </p:anim>
                                    <p:anim calcmode="lin" valueType="num">
                                      <p:cBhvr>
                                        <p:cTn id="13" dur="2000" fill="hold"/>
                                        <p:tgtEl>
                                          <p:spTgt spid="9"/>
                                        </p:tgtEl>
                                        <p:attrNameLst>
                                          <p:attrName>ppt_h</p:attrName>
                                        </p:attrNameLst>
                                      </p:cBhvr>
                                      <p:tavLst>
                                        <p:tav tm="0">
                                          <p:val>
                                            <p:fltVal val="0"/>
                                          </p:val>
                                        </p:tav>
                                        <p:tav tm="100000">
                                          <p:val>
                                            <p:strVal val="#ppt_h"/>
                                          </p:val>
                                        </p:tav>
                                      </p:tavLst>
                                    </p:anim>
                                    <p:animEffect transition="in" filter="fade">
                                      <p:cBhvr>
                                        <p:cTn id="1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357158" y="4500570"/>
            <a:ext cx="8358246" cy="1569660"/>
          </a:xfrm>
          <a:prstGeom prst="rect">
            <a:avLst/>
          </a:prstGeom>
          <a:noFill/>
        </p:spPr>
        <p:txBody>
          <a:bodyPr wrap="square" rtlCol="0">
            <a:spAutoFit/>
          </a:bodyPr>
          <a:lstStyle/>
          <a:p>
            <a:pPr algn="just">
              <a:buFont typeface="Wingdings" pitchFamily="2" charset="2"/>
              <a:buChar char="ü"/>
            </a:pPr>
            <a:r>
              <a:rPr lang="pt-BR" sz="2400" i="1" dirty="0" smtClean="0">
                <a:latin typeface="Calibri" pitchFamily="34" charset="0"/>
              </a:rPr>
              <a:t>No mundo,</a:t>
            </a:r>
            <a:r>
              <a:rPr lang="pt-BR" sz="2400" dirty="0" smtClean="0">
                <a:latin typeface="Calibri" pitchFamily="34" charset="0"/>
              </a:rPr>
              <a:t> um em cada cinco dias de falta ao trabalho é decorrente de violência sofrida por mulheres em suas casas.</a:t>
            </a:r>
          </a:p>
          <a:p>
            <a:pPr algn="just">
              <a:buFont typeface="Wingdings" pitchFamily="2" charset="2"/>
              <a:buChar char="ü"/>
            </a:pPr>
            <a:r>
              <a:rPr lang="pt-BR" sz="2400" dirty="0" smtClean="0">
                <a:latin typeface="Calibri" pitchFamily="34" charset="0"/>
              </a:rPr>
              <a:t> Em Pernambuco foram assassinadas 282 mulheres  em 2008 e 273 no ano anterior. </a:t>
            </a:r>
          </a:p>
        </p:txBody>
      </p:sp>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13</a:t>
            </a:fld>
            <a:r>
              <a:rPr lang="pt-BR" dirty="0" smtClean="0"/>
              <a:t>/16</a:t>
            </a:r>
            <a:endParaRPr lang="pt-BR" dirty="0"/>
          </a:p>
        </p:txBody>
      </p:sp>
      <p:pic>
        <p:nvPicPr>
          <p:cNvPr id="11269" name="Picture 5" descr="C:\Documents and Settings\Administrador\Configurações locais\Temporary Internet Files\Content.IE5\JNTJVPKW\MCj03418100000[1].jpg"/>
          <p:cNvPicPr>
            <a:picLocks noChangeAspect="1" noChangeArrowheads="1"/>
          </p:cNvPicPr>
          <p:nvPr/>
        </p:nvPicPr>
        <p:blipFill>
          <a:blip r:embed="rId2"/>
          <a:srcRect/>
          <a:stretch>
            <a:fillRect/>
          </a:stretch>
        </p:blipFill>
        <p:spPr bwMode="auto">
          <a:xfrm>
            <a:off x="357158" y="1500174"/>
            <a:ext cx="3375748" cy="2655589"/>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6" name="Retângulo 15"/>
          <p:cNvSpPr/>
          <p:nvPr/>
        </p:nvSpPr>
        <p:spPr>
          <a:xfrm>
            <a:off x="3857620" y="1357298"/>
            <a:ext cx="5072098" cy="3046988"/>
          </a:xfrm>
          <a:prstGeom prst="rect">
            <a:avLst/>
          </a:prstGeom>
        </p:spPr>
        <p:txBody>
          <a:bodyPr wrap="square">
            <a:spAutoFit/>
          </a:bodyPr>
          <a:lstStyle/>
          <a:p>
            <a:pPr algn="just"/>
            <a:r>
              <a:rPr lang="pt-BR" sz="2400" dirty="0" smtClean="0">
                <a:latin typeface="Calibri" pitchFamily="34" charset="0"/>
              </a:rPr>
              <a:t>Alguns números gritantes sobre a violência contra a mulher:</a:t>
            </a:r>
          </a:p>
          <a:p>
            <a:pPr algn="just"/>
            <a:r>
              <a:rPr lang="pt-BR" sz="2400" dirty="0" smtClean="0">
                <a:latin typeface="Calibri" pitchFamily="34" charset="0"/>
              </a:rPr>
              <a:t> </a:t>
            </a:r>
          </a:p>
          <a:p>
            <a:pPr algn="just">
              <a:buFont typeface="Wingdings" pitchFamily="2" charset="2"/>
              <a:buChar char="ü"/>
            </a:pPr>
            <a:r>
              <a:rPr lang="pt-BR" sz="2400" dirty="0" smtClean="0">
                <a:latin typeface="Calibri" pitchFamily="34" charset="0"/>
              </a:rPr>
              <a:t>De cada 100 mulheres assassinadas, 70 o são no âmbito de suas relações domésticas. </a:t>
            </a:r>
          </a:p>
          <a:p>
            <a:pPr algn="just">
              <a:buFont typeface="Wingdings" pitchFamily="2" charset="2"/>
              <a:buChar char="ü"/>
            </a:pPr>
            <a:r>
              <a:rPr lang="pt-BR" sz="2400" dirty="0" smtClean="0">
                <a:latin typeface="Calibri" pitchFamily="34" charset="0"/>
              </a:rPr>
              <a:t>66,3% dos acusados de homicídios contra mulheres  são os parceiros.</a:t>
            </a:r>
          </a:p>
        </p:txBody>
      </p:sp>
      <p:sp>
        <p:nvSpPr>
          <p:cNvPr id="8" name="CaixaDeTexto 7"/>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14</a:t>
            </a:fld>
            <a:r>
              <a:rPr lang="pt-BR" dirty="0" smtClean="0"/>
              <a:t>/16</a:t>
            </a:r>
            <a:endParaRPr lang="pt-BR" dirty="0"/>
          </a:p>
        </p:txBody>
      </p:sp>
      <p:sp>
        <p:nvSpPr>
          <p:cNvPr id="8" name="CaixaDeTexto 7"/>
          <p:cNvSpPr txBox="1"/>
          <p:nvPr/>
        </p:nvSpPr>
        <p:spPr>
          <a:xfrm>
            <a:off x="357158" y="1357298"/>
            <a:ext cx="8215370" cy="4832092"/>
          </a:xfrm>
          <a:prstGeom prst="rect">
            <a:avLst/>
          </a:prstGeom>
          <a:noFill/>
        </p:spPr>
        <p:txBody>
          <a:bodyPr wrap="square" rtlCol="0">
            <a:spAutoFit/>
          </a:bodyPr>
          <a:lstStyle/>
          <a:p>
            <a:pPr algn="ctr"/>
            <a:r>
              <a:rPr lang="pt-BR" sz="2800" dirty="0" smtClean="0">
                <a:solidFill>
                  <a:srgbClr val="C00000"/>
                </a:solidFill>
                <a:latin typeface="Calibri" pitchFamily="34" charset="0"/>
              </a:rPr>
              <a:t>IV Conferência Mundial da Mulher (</a:t>
            </a:r>
            <a:r>
              <a:rPr lang="pt-BR" sz="2800" dirty="0" err="1" smtClean="0">
                <a:solidFill>
                  <a:srgbClr val="C00000"/>
                </a:solidFill>
                <a:latin typeface="Calibri" pitchFamily="34" charset="0"/>
              </a:rPr>
              <a:t>Beijin</a:t>
            </a:r>
            <a:r>
              <a:rPr lang="pt-BR" sz="2800" dirty="0" smtClean="0">
                <a:solidFill>
                  <a:srgbClr val="C00000"/>
                </a:solidFill>
                <a:latin typeface="Calibri" pitchFamily="34" charset="0"/>
              </a:rPr>
              <a:t>/China - 1995) </a:t>
            </a:r>
          </a:p>
          <a:p>
            <a:endParaRPr lang="pt-BR" sz="2800" dirty="0" smtClean="0">
              <a:latin typeface="Calibri" pitchFamily="34" charset="0"/>
            </a:endParaRPr>
          </a:p>
          <a:p>
            <a:pPr algn="just"/>
            <a:r>
              <a:rPr lang="pt-BR" sz="2800" dirty="0" smtClean="0">
                <a:latin typeface="Calibri" pitchFamily="34" charset="0"/>
              </a:rPr>
              <a:t>Foi a maior e mais representativa Conferência da história da ONU. Os países participantes afirmaram e aceitaram que os direitos das mulheres são direitos humanos e apontaram no sentido da formulação do conceito referente aos direitos sexuais</a:t>
            </a:r>
          </a:p>
          <a:p>
            <a:pPr algn="just"/>
            <a:r>
              <a:rPr lang="pt-BR" sz="2800" dirty="0" smtClean="0">
                <a:latin typeface="Calibri" pitchFamily="34" charset="0"/>
              </a:rPr>
              <a:t> como parte dos princípios dos direitos </a:t>
            </a:r>
          </a:p>
          <a:p>
            <a:pPr algn="just"/>
            <a:r>
              <a:rPr lang="pt-BR" sz="2800" dirty="0" smtClean="0">
                <a:latin typeface="Calibri" pitchFamily="34" charset="0"/>
              </a:rPr>
              <a:t>humanos, o que ainda não havia sido </a:t>
            </a:r>
          </a:p>
          <a:p>
            <a:pPr algn="just"/>
            <a:r>
              <a:rPr lang="pt-BR" sz="2800" dirty="0" smtClean="0">
                <a:latin typeface="Calibri" pitchFamily="34" charset="0"/>
              </a:rPr>
              <a:t>alcançado com as conferências </a:t>
            </a:r>
          </a:p>
          <a:p>
            <a:pPr algn="just"/>
            <a:r>
              <a:rPr lang="pt-BR" sz="2800" dirty="0" smtClean="0">
                <a:latin typeface="Calibri" pitchFamily="34" charset="0"/>
              </a:rPr>
              <a:t>anteriores. </a:t>
            </a:r>
            <a:endParaRPr lang="pt-BR" sz="2800" dirty="0">
              <a:latin typeface="Calibri" pitchFamily="34" charset="0"/>
            </a:endParaRPr>
          </a:p>
        </p:txBody>
      </p:sp>
      <p:sp>
        <p:nvSpPr>
          <p:cNvPr id="10" name="CaixaDeTexto 9"/>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pic>
        <p:nvPicPr>
          <p:cNvPr id="11" name="Imagem 1"/>
          <p:cNvPicPr>
            <a:picLocks noChangeAspect="1" noChangeArrowheads="1"/>
          </p:cNvPicPr>
          <p:nvPr/>
        </p:nvPicPr>
        <p:blipFill>
          <a:blip r:embed="rId2"/>
          <a:srcRect l="7651"/>
          <a:stretch>
            <a:fillRect/>
          </a:stretch>
        </p:blipFill>
        <p:spPr bwMode="auto">
          <a:xfrm>
            <a:off x="6286512" y="4071942"/>
            <a:ext cx="2143139" cy="1783502"/>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12" name="CaixaDeTexto 11"/>
          <p:cNvSpPr txBox="1"/>
          <p:nvPr/>
        </p:nvSpPr>
        <p:spPr>
          <a:xfrm>
            <a:off x="6500826" y="5929330"/>
            <a:ext cx="1643074" cy="307777"/>
          </a:xfrm>
          <a:prstGeom prst="rect">
            <a:avLst/>
          </a:prstGeom>
          <a:noFill/>
        </p:spPr>
        <p:txBody>
          <a:bodyPr wrap="square" rtlCol="0">
            <a:spAutoFit/>
          </a:bodyPr>
          <a:lstStyle/>
          <a:p>
            <a:r>
              <a:rPr lang="pt-BR" sz="1400" dirty="0" smtClean="0"/>
              <a:t>Símbolo da ONU</a:t>
            </a:r>
            <a:endParaRPr lang="pt-BR"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edge">
                                      <p:cBhvr>
                                        <p:cTn id="7" dur="3000"/>
                                        <p:tgtEl>
                                          <p:spTgt spid="11"/>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edge">
                                      <p:cBhvr>
                                        <p:cTn id="10" dur="3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428596" y="1500174"/>
            <a:ext cx="5286412" cy="2246769"/>
          </a:xfrm>
          <a:prstGeom prst="rect">
            <a:avLst/>
          </a:prstGeom>
          <a:noFill/>
        </p:spPr>
        <p:txBody>
          <a:bodyPr wrap="square" rtlCol="0">
            <a:spAutoFit/>
          </a:bodyPr>
          <a:lstStyle/>
          <a:p>
            <a:pPr algn="just"/>
            <a:r>
              <a:rPr lang="pt-BR" sz="2800" dirty="0" smtClean="0">
                <a:latin typeface="Calibri" pitchFamily="34" charset="0"/>
              </a:rPr>
              <a:t>A Conferência de </a:t>
            </a:r>
            <a:r>
              <a:rPr lang="pt-BR" sz="2800" dirty="0" err="1" smtClean="0">
                <a:latin typeface="Calibri" pitchFamily="34" charset="0"/>
              </a:rPr>
              <a:t>Beijin</a:t>
            </a:r>
            <a:r>
              <a:rPr lang="pt-BR" sz="2800" dirty="0" smtClean="0">
                <a:latin typeface="Calibri" pitchFamily="34" charset="0"/>
              </a:rPr>
              <a:t> sinalizou também alguns avanços em 12 áreas críticas para a superação das desigualdades de oportunidades entre homens e mulheres.</a:t>
            </a:r>
            <a:endParaRPr lang="pt-BR" sz="2800" dirty="0">
              <a:latin typeface="Calibri" pitchFamily="34" charset="0"/>
            </a:endParaRPr>
          </a:p>
        </p:txBody>
      </p:sp>
      <p:sp>
        <p:nvSpPr>
          <p:cNvPr id="6" name="Espaço Reservado para Número de Slide 5"/>
          <p:cNvSpPr>
            <a:spLocks noGrp="1"/>
          </p:cNvSpPr>
          <p:nvPr>
            <p:ph type="sldNum" sz="quarter" idx="12"/>
          </p:nvPr>
        </p:nvSpPr>
        <p:spPr/>
        <p:txBody>
          <a:bodyPr/>
          <a:lstStyle/>
          <a:p>
            <a:pPr>
              <a:defRPr/>
            </a:pPr>
            <a:fld id="{C0907652-5656-450B-B9E2-D997CC12C975}" type="slidenum">
              <a:rPr lang="pt-BR" smtClean="0"/>
              <a:pPr>
                <a:defRPr/>
              </a:pPr>
              <a:t>15</a:t>
            </a:fld>
            <a:r>
              <a:rPr lang="pt-BR" dirty="0" smtClean="0"/>
              <a:t>/16</a:t>
            </a:r>
            <a:endParaRPr lang="pt-BR" dirty="0"/>
          </a:p>
        </p:txBody>
      </p:sp>
      <p:sp>
        <p:nvSpPr>
          <p:cNvPr id="9" name="Retângulo 8"/>
          <p:cNvSpPr/>
          <p:nvPr/>
        </p:nvSpPr>
        <p:spPr>
          <a:xfrm>
            <a:off x="214282" y="3929066"/>
            <a:ext cx="8358246" cy="2677656"/>
          </a:xfrm>
          <a:prstGeom prst="rect">
            <a:avLst/>
          </a:prstGeom>
        </p:spPr>
        <p:txBody>
          <a:bodyPr wrap="square">
            <a:spAutoFit/>
          </a:bodyPr>
          <a:lstStyle/>
          <a:p>
            <a:r>
              <a:rPr lang="pt-BR" sz="2800" dirty="0" smtClean="0">
                <a:latin typeface="Calibri" pitchFamily="34" charset="0"/>
              </a:rPr>
              <a:t>A Plataforma de Ação elaborada em </a:t>
            </a:r>
            <a:r>
              <a:rPr lang="pt-BR" sz="2800" dirty="0" err="1" smtClean="0">
                <a:latin typeface="Calibri" pitchFamily="34" charset="0"/>
              </a:rPr>
              <a:t>Beijin</a:t>
            </a:r>
            <a:r>
              <a:rPr lang="pt-BR" sz="2800" dirty="0" smtClean="0">
                <a:latin typeface="Calibri" pitchFamily="34" charset="0"/>
              </a:rPr>
              <a:t> definiu:</a:t>
            </a:r>
          </a:p>
          <a:p>
            <a:pPr algn="ctr"/>
            <a:r>
              <a:rPr lang="pt-BR" sz="2800" i="1" dirty="0" smtClean="0">
                <a:solidFill>
                  <a:srgbClr val="C00000"/>
                </a:solidFill>
                <a:latin typeface="Calibri" pitchFamily="34" charset="0"/>
              </a:rPr>
              <a:t>“os direitos humanos das mulheres incluem seu direito a ter controle e decidir livre e responsavelmente sobre questões relacionadas à sua sexualidade, incluindo a saúde sexual e reprodutiva livre de coação, discriminação e violência”.</a:t>
            </a:r>
          </a:p>
        </p:txBody>
      </p:sp>
      <p:pic>
        <p:nvPicPr>
          <p:cNvPr id="10" name="Picture 1"/>
          <p:cNvPicPr>
            <a:picLocks noChangeAspect="1" noChangeArrowheads="1"/>
          </p:cNvPicPr>
          <p:nvPr/>
        </p:nvPicPr>
        <p:blipFill>
          <a:blip r:embed="rId2"/>
          <a:srcRect/>
          <a:stretch>
            <a:fillRect/>
          </a:stretch>
        </p:blipFill>
        <p:spPr bwMode="auto">
          <a:xfrm>
            <a:off x="6000761" y="1566474"/>
            <a:ext cx="2714644" cy="236259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8" name="CaixaDeTexto 7"/>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2000" fill="hold"/>
                                        <p:tgtEl>
                                          <p:spTgt spid="10"/>
                                        </p:tgtEl>
                                        <p:attrNameLst>
                                          <p:attrName>ppt_x</p:attrName>
                                        </p:attrNameLst>
                                      </p:cBhvr>
                                      <p:tavLst>
                                        <p:tav tm="0">
                                          <p:val>
                                            <p:strVal val="1+#ppt_w/2"/>
                                          </p:val>
                                        </p:tav>
                                        <p:tav tm="100000">
                                          <p:val>
                                            <p:strVal val="#ppt_x"/>
                                          </p:val>
                                        </p:tav>
                                      </p:tavLst>
                                    </p:anim>
                                    <p:anim calcmode="lin" valueType="num">
                                      <p:cBhvr additive="base">
                                        <p:cTn id="8" dur="2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1214414" y="1357298"/>
            <a:ext cx="3890680" cy="830997"/>
          </a:xfrm>
          <a:prstGeom prst="rect">
            <a:avLst/>
          </a:prstGeom>
          <a:noFill/>
        </p:spPr>
        <p:txBody>
          <a:bodyPr wrap="none" rtlCol="0">
            <a:spAutoFit/>
          </a:bodyPr>
          <a:lstStyle/>
          <a:p>
            <a:r>
              <a:rPr lang="pt-BR" sz="2400" dirty="0" smtClean="0">
                <a:latin typeface="Calibri" pitchFamily="34" charset="0"/>
              </a:rPr>
              <a:t>Chegamos ao final desta aula.</a:t>
            </a:r>
          </a:p>
          <a:p>
            <a:r>
              <a:rPr lang="pt-BR" sz="2400" dirty="0" smtClean="0">
                <a:solidFill>
                  <a:srgbClr val="C00000"/>
                </a:solidFill>
                <a:latin typeface="Calibri" pitchFamily="34" charset="0"/>
              </a:rPr>
              <a:t>Guarde na memória!</a:t>
            </a:r>
            <a:endParaRPr lang="pt-BR" sz="2400" dirty="0">
              <a:solidFill>
                <a:srgbClr val="C00000"/>
              </a:solidFill>
              <a:latin typeface="Calibri" pitchFamily="34" charset="0"/>
            </a:endParaRPr>
          </a:p>
        </p:txBody>
      </p:sp>
      <p:sp>
        <p:nvSpPr>
          <p:cNvPr id="9" name="Retângulo 8"/>
          <p:cNvSpPr/>
          <p:nvPr/>
        </p:nvSpPr>
        <p:spPr>
          <a:xfrm>
            <a:off x="2714612" y="2285992"/>
            <a:ext cx="6000792" cy="1015663"/>
          </a:xfrm>
          <a:prstGeom prst="rect">
            <a:avLst/>
          </a:prstGeom>
        </p:spPr>
        <p:txBody>
          <a:bodyPr wrap="square">
            <a:spAutoFit/>
          </a:bodyPr>
          <a:lstStyle/>
          <a:p>
            <a:pPr lvl="0">
              <a:buFont typeface="Wingdings" pitchFamily="2" charset="2"/>
              <a:buChar char="ü"/>
            </a:pPr>
            <a:r>
              <a:rPr lang="pt-BR" sz="2000" dirty="0" smtClean="0">
                <a:latin typeface="Calibri" pitchFamily="34" charset="0"/>
              </a:rPr>
              <a:t>As convenções que tratam dos direitos da mulher são instrumentos do sistema internacional de promoção dos direitos humanos.</a:t>
            </a:r>
            <a:endParaRPr lang="pt-BR" sz="2000" dirty="0">
              <a:latin typeface="Calibri" pitchFamily="34" charset="0"/>
            </a:endParaRPr>
          </a:p>
        </p:txBody>
      </p:sp>
      <p:pic>
        <p:nvPicPr>
          <p:cNvPr id="21509" name="Picture 5" descr="C:\Documents and Settings\Administrador\Configurações locais\Temporary Internet Files\Content.IE5\W9MBCLYJ\MCj00889780000[1].wmf"/>
          <p:cNvPicPr>
            <a:picLocks noChangeAspect="1" noChangeArrowheads="1"/>
          </p:cNvPicPr>
          <p:nvPr/>
        </p:nvPicPr>
        <p:blipFill>
          <a:blip r:embed="rId2"/>
          <a:srcRect/>
          <a:stretch>
            <a:fillRect/>
          </a:stretch>
        </p:blipFill>
        <p:spPr bwMode="auto">
          <a:xfrm>
            <a:off x="500034" y="2928934"/>
            <a:ext cx="1857388" cy="2384973"/>
          </a:xfrm>
          <a:prstGeom prst="rect">
            <a:avLst/>
          </a:prstGeom>
          <a:noFill/>
        </p:spPr>
      </p:pic>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16</a:t>
            </a:fld>
            <a:r>
              <a:rPr lang="pt-BR" dirty="0" smtClean="0"/>
              <a:t>/16</a:t>
            </a:r>
            <a:endParaRPr lang="pt-BR" dirty="0"/>
          </a:p>
        </p:txBody>
      </p:sp>
      <p:sp>
        <p:nvSpPr>
          <p:cNvPr id="8" name="Retângulo 7"/>
          <p:cNvSpPr/>
          <p:nvPr/>
        </p:nvSpPr>
        <p:spPr>
          <a:xfrm>
            <a:off x="2714612" y="3286124"/>
            <a:ext cx="6143668" cy="707886"/>
          </a:xfrm>
          <a:prstGeom prst="rect">
            <a:avLst/>
          </a:prstGeom>
        </p:spPr>
        <p:txBody>
          <a:bodyPr wrap="square">
            <a:spAutoFit/>
          </a:bodyPr>
          <a:lstStyle/>
          <a:p>
            <a:pPr lvl="0">
              <a:buFont typeface="Wingdings" pitchFamily="2" charset="2"/>
              <a:buChar char="ü"/>
            </a:pPr>
            <a:r>
              <a:rPr lang="pt-BR" sz="2000" dirty="0" smtClean="0">
                <a:latin typeface="Calibri" pitchFamily="34" charset="0"/>
              </a:rPr>
              <a:t>As mulheres são vulneráveis e necessitam de ações específicas de maneira a garantir seus direitos</a:t>
            </a:r>
            <a:endParaRPr lang="pt-BR" sz="2000" dirty="0">
              <a:latin typeface="Calibri" pitchFamily="34" charset="0"/>
            </a:endParaRPr>
          </a:p>
        </p:txBody>
      </p:sp>
      <p:sp>
        <p:nvSpPr>
          <p:cNvPr id="10" name="Retângulo 9"/>
          <p:cNvSpPr/>
          <p:nvPr/>
        </p:nvSpPr>
        <p:spPr>
          <a:xfrm>
            <a:off x="2714612" y="4143380"/>
            <a:ext cx="5929354" cy="1015663"/>
          </a:xfrm>
          <a:prstGeom prst="rect">
            <a:avLst/>
          </a:prstGeom>
        </p:spPr>
        <p:txBody>
          <a:bodyPr wrap="square">
            <a:spAutoFit/>
          </a:bodyPr>
          <a:lstStyle/>
          <a:p>
            <a:pPr lvl="0">
              <a:buFont typeface="Wingdings" pitchFamily="2" charset="2"/>
              <a:buChar char="ü"/>
            </a:pPr>
            <a:r>
              <a:rPr lang="pt-BR" sz="2000" dirty="0" smtClean="0">
                <a:latin typeface="Calibri" pitchFamily="34" charset="0"/>
              </a:rPr>
              <a:t>A discriminação e a violência contra as mulheres têm raízes históricas nas relações de poder desiguais entre homens e mulheres. </a:t>
            </a:r>
            <a:endParaRPr lang="pt-BR" sz="2000" dirty="0">
              <a:latin typeface="Calibri" pitchFamily="34" charset="0"/>
            </a:endParaRPr>
          </a:p>
        </p:txBody>
      </p:sp>
      <p:sp>
        <p:nvSpPr>
          <p:cNvPr id="11" name="Retângulo 10"/>
          <p:cNvSpPr/>
          <p:nvPr/>
        </p:nvSpPr>
        <p:spPr>
          <a:xfrm>
            <a:off x="2714612" y="5143512"/>
            <a:ext cx="6072230" cy="1323439"/>
          </a:xfrm>
          <a:prstGeom prst="rect">
            <a:avLst/>
          </a:prstGeom>
        </p:spPr>
        <p:txBody>
          <a:bodyPr wrap="square">
            <a:spAutoFit/>
          </a:bodyPr>
          <a:lstStyle/>
          <a:p>
            <a:pPr lvl="0">
              <a:buFont typeface="Wingdings" pitchFamily="2" charset="2"/>
              <a:buChar char="ü"/>
            </a:pPr>
            <a:r>
              <a:rPr lang="pt-BR" sz="2000" dirty="0" smtClean="0">
                <a:latin typeface="Calibri" pitchFamily="34" charset="0"/>
              </a:rPr>
              <a:t>A violência contra a mulher é um fenômeno generalizado, que alcança um elevado número de mulheres, sem distinção de raça, classe, religião, idade ou qualquer outra condição.</a:t>
            </a:r>
            <a:endParaRPr lang="pt-BR" sz="2000" dirty="0">
              <a:latin typeface="Calibri" pitchFamily="34" charset="0"/>
            </a:endParaRPr>
          </a:p>
        </p:txBody>
      </p:sp>
      <p:sp>
        <p:nvSpPr>
          <p:cNvPr id="12" name="CaixaDeTexto 11"/>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2000" tmFilter="0, 0; .2, .5; .8, .5; 1, 0"/>
                                        <p:tgtEl>
                                          <p:spTgt spid="9"/>
                                        </p:tgtEl>
                                      </p:cBhvr>
                                    </p:animEffect>
                                    <p:animScale>
                                      <p:cBhvr>
                                        <p:cTn id="7" dur="1000" autoRev="1" fill="hold"/>
                                        <p:tgtEl>
                                          <p:spTgt spid="9"/>
                                        </p:tgtEl>
                                      </p:cBhvr>
                                      <p:by x="105000" y="105000"/>
                                    </p:animScale>
                                  </p:childTnLst>
                                </p:cTn>
                              </p:par>
                            </p:childTnLst>
                          </p:cTn>
                        </p:par>
                        <p:par>
                          <p:cTn id="8" fill="hold">
                            <p:stCondLst>
                              <p:cond delay="2000"/>
                            </p:stCondLst>
                            <p:childTnLst>
                              <p:par>
                                <p:cTn id="9" presetID="26" presetClass="emph" presetSubtype="0" fill="hold" grpId="0" nodeType="afterEffect">
                                  <p:stCondLst>
                                    <p:cond delay="0"/>
                                  </p:stCondLst>
                                  <p:childTnLst>
                                    <p:animEffect transition="out" filter="fade">
                                      <p:cBhvr>
                                        <p:cTn id="10" dur="2000" tmFilter="0, 0; .2, .5; .8, .5; 1, 0"/>
                                        <p:tgtEl>
                                          <p:spTgt spid="8"/>
                                        </p:tgtEl>
                                      </p:cBhvr>
                                    </p:animEffect>
                                    <p:animScale>
                                      <p:cBhvr>
                                        <p:cTn id="11" dur="1000" autoRev="1" fill="hold"/>
                                        <p:tgtEl>
                                          <p:spTgt spid="8"/>
                                        </p:tgtEl>
                                      </p:cBhvr>
                                      <p:by x="105000" y="105000"/>
                                    </p:animScale>
                                  </p:childTnLst>
                                </p:cTn>
                              </p:par>
                            </p:childTnLst>
                          </p:cTn>
                        </p:par>
                        <p:par>
                          <p:cTn id="12" fill="hold">
                            <p:stCondLst>
                              <p:cond delay="4000"/>
                            </p:stCondLst>
                            <p:childTnLst>
                              <p:par>
                                <p:cTn id="13" presetID="26" presetClass="emph" presetSubtype="0" fill="hold" grpId="0" nodeType="afterEffect">
                                  <p:stCondLst>
                                    <p:cond delay="0"/>
                                  </p:stCondLst>
                                  <p:childTnLst>
                                    <p:animEffect transition="out" filter="fade">
                                      <p:cBhvr>
                                        <p:cTn id="14" dur="2000" tmFilter="0, 0; .2, .5; .8, .5; 1, 0"/>
                                        <p:tgtEl>
                                          <p:spTgt spid="10"/>
                                        </p:tgtEl>
                                      </p:cBhvr>
                                    </p:animEffect>
                                    <p:animScale>
                                      <p:cBhvr>
                                        <p:cTn id="15" dur="1000" autoRev="1" fill="hold"/>
                                        <p:tgtEl>
                                          <p:spTgt spid="10"/>
                                        </p:tgtEl>
                                      </p:cBhvr>
                                      <p:by x="105000" y="105000"/>
                                    </p:animScale>
                                  </p:childTnLst>
                                </p:cTn>
                              </p:par>
                            </p:childTnLst>
                          </p:cTn>
                        </p:par>
                        <p:par>
                          <p:cTn id="16" fill="hold">
                            <p:stCondLst>
                              <p:cond delay="6000"/>
                            </p:stCondLst>
                            <p:childTnLst>
                              <p:par>
                                <p:cTn id="17" presetID="26" presetClass="emph" presetSubtype="0" fill="hold" grpId="0" nodeType="afterEffect">
                                  <p:stCondLst>
                                    <p:cond delay="0"/>
                                  </p:stCondLst>
                                  <p:childTnLst>
                                    <p:animEffect transition="out" filter="fade">
                                      <p:cBhvr>
                                        <p:cTn id="18" dur="2000" tmFilter="0, 0; .2, .5; .8, .5; 1, 0"/>
                                        <p:tgtEl>
                                          <p:spTgt spid="11"/>
                                        </p:tgtEl>
                                      </p:cBhvr>
                                    </p:animEffect>
                                    <p:animScale>
                                      <p:cBhvr>
                                        <p:cTn id="19" dur="1000" autoRev="1" fill="hold"/>
                                        <p:tgtEl>
                                          <p:spTgt spid="1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8" grpId="0"/>
      <p:bldP spid="10"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tângulo 4"/>
          <p:cNvSpPr>
            <a:spLocks noChangeArrowheads="1"/>
          </p:cNvSpPr>
          <p:nvPr/>
        </p:nvSpPr>
        <p:spPr bwMode="auto">
          <a:xfrm>
            <a:off x="428596" y="1428736"/>
            <a:ext cx="8286808" cy="4832092"/>
          </a:xfrm>
          <a:prstGeom prst="rect">
            <a:avLst/>
          </a:prstGeom>
          <a:noFill/>
          <a:ln w="9525">
            <a:noFill/>
            <a:miter lim="800000"/>
            <a:headEnd/>
            <a:tailEnd/>
          </a:ln>
        </p:spPr>
        <p:txBody>
          <a:bodyPr wrap="square">
            <a:spAutoFit/>
          </a:bodyPr>
          <a:lstStyle/>
          <a:p>
            <a:r>
              <a:rPr lang="pt-BR" sz="2800" dirty="0" smtClean="0">
                <a:latin typeface="Calibri" pitchFamily="34" charset="0"/>
              </a:rPr>
              <a:t>Nessa aula vamos tratar do combate à discriminação contra a mulher. </a:t>
            </a:r>
          </a:p>
          <a:p>
            <a:r>
              <a:rPr lang="pt-BR" sz="2800" dirty="0" smtClean="0">
                <a:latin typeface="Calibri" pitchFamily="34" charset="0"/>
              </a:rPr>
              <a:t> </a:t>
            </a:r>
          </a:p>
          <a:p>
            <a:r>
              <a:rPr lang="pt-BR" sz="2800" dirty="0" smtClean="0">
                <a:latin typeface="Calibri" pitchFamily="34" charset="0"/>
              </a:rPr>
              <a:t>A partir da internacionalização dos </a:t>
            </a:r>
          </a:p>
          <a:p>
            <a:r>
              <a:rPr lang="pt-BR" sz="2800" dirty="0" smtClean="0">
                <a:latin typeface="Calibri" pitchFamily="34" charset="0"/>
              </a:rPr>
              <a:t>direitos  humanos, inicia-se também </a:t>
            </a:r>
          </a:p>
          <a:p>
            <a:r>
              <a:rPr lang="pt-BR" sz="2800" dirty="0" smtClean="0">
                <a:latin typeface="Calibri" pitchFamily="34" charset="0"/>
              </a:rPr>
              <a:t>o processo de internacionalização dos </a:t>
            </a:r>
          </a:p>
          <a:p>
            <a:r>
              <a:rPr lang="pt-BR" sz="2800" dirty="0" smtClean="0">
                <a:latin typeface="Calibri" pitchFamily="34" charset="0"/>
              </a:rPr>
              <a:t>direitos da mulher. </a:t>
            </a:r>
          </a:p>
          <a:p>
            <a:endParaRPr lang="pt-BR" sz="2800" dirty="0" smtClean="0">
              <a:latin typeface="Calibri" pitchFamily="34" charset="0"/>
            </a:endParaRPr>
          </a:p>
          <a:p>
            <a:r>
              <a:rPr lang="pt-BR" sz="2800" dirty="0" smtClean="0">
                <a:latin typeface="Calibri" pitchFamily="34" charset="0"/>
              </a:rPr>
              <a:t>Ou seja, o reconhecimento de que o indivíduo é titular de direitos pelo simples fato de sua humanidade, atinge também as mulheres.</a:t>
            </a:r>
            <a:endParaRPr lang="pt-BR" sz="2800" dirty="0">
              <a:latin typeface="Calibri" pitchFamily="34" charset="0"/>
            </a:endParaRPr>
          </a:p>
        </p:txBody>
      </p:sp>
      <p:sp>
        <p:nvSpPr>
          <p:cNvPr id="11" name="CaixaDeTexto 10"/>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12" name="Espaço Reservado para Número de Slide 11"/>
          <p:cNvSpPr>
            <a:spLocks noGrp="1"/>
          </p:cNvSpPr>
          <p:nvPr>
            <p:ph type="sldNum" sz="quarter" idx="12"/>
          </p:nvPr>
        </p:nvSpPr>
        <p:spPr/>
        <p:txBody>
          <a:bodyPr/>
          <a:lstStyle/>
          <a:p>
            <a:pPr>
              <a:defRPr/>
            </a:pPr>
            <a:fld id="{C0907652-5656-450B-B9E2-D997CC12C975}" type="slidenum">
              <a:rPr lang="pt-BR" smtClean="0"/>
              <a:pPr>
                <a:defRPr/>
              </a:pPr>
              <a:t>2</a:t>
            </a:fld>
            <a:r>
              <a:rPr lang="pt-BR" dirty="0" smtClean="0"/>
              <a:t>/16</a:t>
            </a:r>
            <a:endParaRPr lang="pt-BR" dirty="0"/>
          </a:p>
        </p:txBody>
      </p:sp>
      <p:pic>
        <p:nvPicPr>
          <p:cNvPr id="2" name="Picture 2"/>
          <p:cNvPicPr>
            <a:picLocks noChangeAspect="1" noChangeArrowheads="1"/>
          </p:cNvPicPr>
          <p:nvPr/>
        </p:nvPicPr>
        <p:blipFill>
          <a:blip r:embed="rId2"/>
          <a:srcRect/>
          <a:stretch>
            <a:fillRect/>
          </a:stretch>
        </p:blipFill>
        <p:spPr bwMode="auto">
          <a:xfrm>
            <a:off x="6143636" y="2071678"/>
            <a:ext cx="2450371" cy="228601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CaixaDeTexto 6"/>
          <p:cNvSpPr txBox="1"/>
          <p:nvPr/>
        </p:nvSpPr>
        <p:spPr>
          <a:xfrm>
            <a:off x="6786578" y="4357694"/>
            <a:ext cx="1267206" cy="307777"/>
          </a:xfrm>
          <a:prstGeom prst="rect">
            <a:avLst/>
          </a:prstGeom>
          <a:noFill/>
        </p:spPr>
        <p:txBody>
          <a:bodyPr wrap="none" rtlCol="0">
            <a:spAutoFit/>
          </a:bodyPr>
          <a:lstStyle/>
          <a:p>
            <a:r>
              <a:rPr lang="en-US" sz="1400" i="1" dirty="0" err="1" smtClean="0">
                <a:latin typeface="Calibri" pitchFamily="34" charset="0"/>
              </a:rPr>
              <a:t>Fonte</a:t>
            </a:r>
            <a:r>
              <a:rPr lang="en-US" sz="1400" i="1" dirty="0" smtClean="0">
                <a:latin typeface="Calibri" pitchFamily="34" charset="0"/>
              </a:rPr>
              <a:t>: </a:t>
            </a:r>
            <a:r>
              <a:rPr lang="en-US" sz="1400" i="1" dirty="0" err="1" smtClean="0">
                <a:latin typeface="Calibri" pitchFamily="34" charset="0"/>
              </a:rPr>
              <a:t>Unesco</a:t>
            </a:r>
            <a:r>
              <a:rPr lang="en-US" sz="1400" i="1" dirty="0" smtClean="0">
                <a:latin typeface="Calibri" pitchFamily="34" charset="0"/>
              </a:rPr>
              <a:t> </a:t>
            </a:r>
            <a:endParaRPr lang="pt-BR" sz="1400" i="1" dirty="0">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3</a:t>
            </a:fld>
            <a:r>
              <a:rPr lang="pt-BR" dirty="0" smtClean="0"/>
              <a:t>/16</a:t>
            </a:r>
            <a:endParaRPr lang="pt-BR" dirty="0"/>
          </a:p>
        </p:txBody>
      </p:sp>
      <p:sp>
        <p:nvSpPr>
          <p:cNvPr id="11265" name="Rectangle 1"/>
          <p:cNvSpPr>
            <a:spLocks noChangeArrowheads="1"/>
          </p:cNvSpPr>
          <p:nvPr/>
        </p:nvSpPr>
        <p:spPr bwMode="auto">
          <a:xfrm>
            <a:off x="714348" y="1857364"/>
            <a:ext cx="6429420"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BR" sz="2600" dirty="0" smtClean="0">
                <a:latin typeface="Calibri" pitchFamily="34" charset="0"/>
              </a:rPr>
              <a:t>Você considera que esse processo de internacionalização dos direitos da mulher foi um grande avanço para o combate à discriminação contra as mulheres?  </a:t>
            </a:r>
          </a:p>
        </p:txBody>
      </p:sp>
      <p:sp>
        <p:nvSpPr>
          <p:cNvPr id="10" name="CaixaDeTexto 9"/>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pic>
        <p:nvPicPr>
          <p:cNvPr id="8" name="Picture 2" descr="C:\Documents and Settings\Administrador\Configurações locais\Temporary Internet Files\Content.IE5\IXP7CMAL\MCj03710760000[1].wmf"/>
          <p:cNvPicPr>
            <a:picLocks noChangeAspect="1" noChangeArrowheads="1"/>
          </p:cNvPicPr>
          <p:nvPr/>
        </p:nvPicPr>
        <p:blipFill>
          <a:blip r:embed="rId2"/>
          <a:srcRect/>
          <a:stretch>
            <a:fillRect/>
          </a:stretch>
        </p:blipFill>
        <p:spPr bwMode="auto">
          <a:xfrm>
            <a:off x="5000628" y="3214686"/>
            <a:ext cx="1717990" cy="2286016"/>
          </a:xfrm>
          <a:prstGeom prst="rect">
            <a:avLst/>
          </a:prstGeom>
          <a:noFill/>
        </p:spPr>
      </p:pic>
      <p:sp>
        <p:nvSpPr>
          <p:cNvPr id="6" name="Retângulo 5"/>
          <p:cNvSpPr/>
          <p:nvPr/>
        </p:nvSpPr>
        <p:spPr>
          <a:xfrm>
            <a:off x="3000364" y="4071942"/>
            <a:ext cx="1810111" cy="523220"/>
          </a:xfrm>
          <a:prstGeom prst="rect">
            <a:avLst/>
          </a:prstGeom>
        </p:spPr>
        <p:txBody>
          <a:bodyPr wrap="none">
            <a:spAutoFit/>
          </a:bodyPr>
          <a:lstStyle/>
          <a:p>
            <a:pPr algn="just"/>
            <a:r>
              <a:rPr lang="pt-BR" sz="2800" dirty="0" smtClean="0">
                <a:latin typeface="Calibri" pitchFamily="34" charset="0"/>
              </a:rPr>
              <a:t>Sim ou não</a:t>
            </a: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2000" tmFilter="0, 0; .2, .5; .8, .5; 1, 0"/>
                                        <p:tgtEl>
                                          <p:spTgt spid="8"/>
                                        </p:tgtEl>
                                      </p:cBhvr>
                                    </p:animEffect>
                                    <p:animScale>
                                      <p:cBhvr>
                                        <p:cTn id="7" dur="1000" autoRev="1" fill="hold"/>
                                        <p:tgtEl>
                                          <p:spTgt spid="8"/>
                                        </p:tgtEl>
                                      </p:cBhvr>
                                      <p:by x="105000" y="105000"/>
                                    </p:animScale>
                                  </p:childTnLst>
                                </p:cTn>
                              </p:par>
                            </p:childTnLst>
                          </p:cTn>
                        </p:par>
                        <p:par>
                          <p:cTn id="8" fill="hold">
                            <p:stCondLst>
                              <p:cond delay="2000"/>
                            </p:stCondLst>
                            <p:childTnLst>
                              <p:par>
                                <p:cTn id="9" presetID="26" presetClass="emph" presetSubtype="0" fill="hold" nodeType="afterEffect">
                                  <p:stCondLst>
                                    <p:cond delay="0"/>
                                  </p:stCondLst>
                                  <p:childTnLst>
                                    <p:animEffect transition="out" filter="fade">
                                      <p:cBhvr>
                                        <p:cTn id="10" dur="2000" tmFilter="0, 0; .2, .5; .8, .5; 1, 0"/>
                                        <p:tgtEl>
                                          <p:spTgt spid="8"/>
                                        </p:tgtEl>
                                      </p:cBhvr>
                                    </p:animEffect>
                                    <p:animScale>
                                      <p:cBhvr>
                                        <p:cTn id="11" dur="100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357158" y="2643182"/>
            <a:ext cx="8286808" cy="3108543"/>
          </a:xfrm>
          <a:prstGeom prst="rect">
            <a:avLst/>
          </a:prstGeom>
          <a:solidFill>
            <a:schemeClr val="bg1"/>
          </a:solidFill>
          <a:ln>
            <a:solidFill>
              <a:schemeClr val="accent6">
                <a:lumMod val="75000"/>
              </a:schemeClr>
            </a:solidFill>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ctr" anchorCtr="0" compatLnSpc="1">
            <a:prstTxWarp prst="textNoShape">
              <a:avLst/>
            </a:prstTxWarp>
            <a:spAutoFit/>
          </a:bodyPr>
          <a:lstStyle/>
          <a:p>
            <a:pPr algn="just"/>
            <a:r>
              <a:rPr lang="pt-BR" sz="2800" dirty="0" smtClean="0">
                <a:solidFill>
                  <a:schemeClr val="tx1"/>
                </a:solidFill>
                <a:latin typeface="Calibri" pitchFamily="34" charset="0"/>
              </a:rPr>
              <a:t>É isso mesmo! A enunciação universal de direitos não se mostrou suficiente para resguardar os direitos de grupos específicos, carentes de meios especiais de proteção, entre eles as mulheres. Para isso, foi preciso que os sistemas internacionais de promoção de direitos humanos adotassem Convenções específicas para esses grupos.</a:t>
            </a:r>
            <a:endParaRPr lang="pt-BR" sz="2800" dirty="0">
              <a:solidFill>
                <a:schemeClr val="tx1"/>
              </a:solidFill>
              <a:latin typeface="Calibri" pitchFamily="34" charset="0"/>
            </a:endParaRPr>
          </a:p>
        </p:txBody>
      </p:sp>
      <p:sp>
        <p:nvSpPr>
          <p:cNvPr id="4" name="Espaço Reservado para Número de Slide 3"/>
          <p:cNvSpPr>
            <a:spLocks noGrp="1"/>
          </p:cNvSpPr>
          <p:nvPr>
            <p:ph type="sldNum" sz="quarter" idx="12"/>
          </p:nvPr>
        </p:nvSpPr>
        <p:spPr/>
        <p:txBody>
          <a:bodyPr/>
          <a:lstStyle/>
          <a:p>
            <a:pPr>
              <a:defRPr/>
            </a:pPr>
            <a:fld id="{C0907652-5656-450B-B9E2-D997CC12C975}" type="slidenum">
              <a:rPr lang="pt-BR" smtClean="0"/>
              <a:pPr>
                <a:defRPr/>
              </a:pPr>
              <a:t>4</a:t>
            </a:fld>
            <a:r>
              <a:rPr lang="pt-BR" dirty="0" smtClean="0"/>
              <a:t>/16</a:t>
            </a:r>
            <a:endParaRPr lang="pt-BR" dirty="0"/>
          </a:p>
        </p:txBody>
      </p:sp>
      <p:sp>
        <p:nvSpPr>
          <p:cNvPr id="10" name="CaixaDeTexto 9"/>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7" name="CaixaDeTexto 6"/>
          <p:cNvSpPr txBox="1"/>
          <p:nvPr/>
        </p:nvSpPr>
        <p:spPr>
          <a:xfrm>
            <a:off x="3643306" y="1785926"/>
            <a:ext cx="1428760"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pt-BR" sz="3200" dirty="0" smtClean="0">
                <a:solidFill>
                  <a:srgbClr val="C00000"/>
                </a:solidFill>
                <a:latin typeface="Calibri" pitchFamily="34" charset="0"/>
              </a:rPr>
              <a:t> </a:t>
            </a:r>
            <a:r>
              <a:rPr lang="pt-BR" sz="3200" b="1" dirty="0" smtClean="0">
                <a:solidFill>
                  <a:srgbClr val="C00000"/>
                </a:solidFill>
                <a:latin typeface="Gill Sans MT" pitchFamily="34" charset="0"/>
              </a:rPr>
              <a:t>NÃO!</a:t>
            </a:r>
            <a:endParaRPr lang="pt-BR" sz="3200" dirty="0">
              <a:latin typeface="Gill Sans MT"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childTnLst>
                          </p:cTn>
                        </p:par>
                        <p:par>
                          <p:cTn id="8" fill="hold">
                            <p:stCondLst>
                              <p:cond delay="500"/>
                            </p:stCondLst>
                            <p:childTnLst>
                              <p:par>
                                <p:cTn id="9" presetID="26" presetClass="emph" presetSubtype="0" fill="hold" grpId="1" nodeType="afterEffect">
                                  <p:stCondLst>
                                    <p:cond delay="0"/>
                                  </p:stCondLst>
                                  <p:childTnLst>
                                    <p:animEffect transition="out" filter="fade">
                                      <p:cBhvr>
                                        <p:cTn id="10" dur="500" tmFilter="0, 0; .2, .5; .8, .5; 1, 0"/>
                                        <p:tgtEl>
                                          <p:spTgt spid="7"/>
                                        </p:tgtEl>
                                      </p:cBhvr>
                                    </p:animEffect>
                                    <p:animScale>
                                      <p:cBhvr>
                                        <p:cTn id="11" dur="250" autoRev="1" fill="hold"/>
                                        <p:tgtEl>
                                          <p:spTgt spid="7"/>
                                        </p:tgtEl>
                                      </p:cBhvr>
                                      <p:by x="105000" y="105000"/>
                                    </p:animScale>
                                  </p:childTnLst>
                                </p:cTn>
                              </p:par>
                            </p:childTnLst>
                          </p:cTn>
                        </p:par>
                        <p:par>
                          <p:cTn id="12" fill="hold">
                            <p:stCondLst>
                              <p:cond delay="1000"/>
                            </p:stCondLst>
                            <p:childTnLst>
                              <p:par>
                                <p:cTn id="13" presetID="26" presetClass="emph" presetSubtype="0" fill="hold" grpId="2" nodeType="afterEffect">
                                  <p:stCondLst>
                                    <p:cond delay="0"/>
                                  </p:stCondLst>
                                  <p:childTnLst>
                                    <p:animEffect transition="out" filter="fade">
                                      <p:cBhvr>
                                        <p:cTn id="14" dur="500" tmFilter="0, 0; .2, .5; .8, .5; 1, 0"/>
                                        <p:tgtEl>
                                          <p:spTgt spid="7"/>
                                        </p:tgtEl>
                                      </p:cBhvr>
                                    </p:animEffect>
                                    <p:animScale>
                                      <p:cBhvr>
                                        <p:cTn id="15" dur="250" autoRev="1" fill="hold"/>
                                        <p:tgtEl>
                                          <p:spTgt spid="7"/>
                                        </p:tgtEl>
                                      </p:cBhvr>
                                      <p:by x="105000" y="105000"/>
                                    </p:animScale>
                                  </p:childTnLst>
                                </p:cTn>
                              </p:par>
                            </p:childTnLst>
                          </p:cTn>
                        </p:par>
                        <p:par>
                          <p:cTn id="16" fill="hold">
                            <p:stCondLst>
                              <p:cond delay="1500"/>
                            </p:stCondLst>
                            <p:childTnLst>
                              <p:par>
                                <p:cTn id="17" presetID="26" presetClass="emph" presetSubtype="0" fill="hold" grpId="3" nodeType="afterEffect">
                                  <p:stCondLst>
                                    <p:cond delay="0"/>
                                  </p:stCondLst>
                                  <p:childTnLst>
                                    <p:animEffect transition="out" filter="fade">
                                      <p:cBhvr>
                                        <p:cTn id="18" dur="1000" tmFilter="0, 0; .2, .5; .8, .5; 1, 0"/>
                                        <p:tgtEl>
                                          <p:spTgt spid="7"/>
                                        </p:tgtEl>
                                      </p:cBhvr>
                                    </p:animEffect>
                                    <p:animScale>
                                      <p:cBhvr>
                                        <p:cTn id="19" dur="500" autoRev="1" fill="hold"/>
                                        <p:tgtEl>
                                          <p:spTgt spid="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7"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500034" y="1500174"/>
            <a:ext cx="3857652"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BR" sz="2800" b="1" dirty="0" smtClean="0">
                <a:latin typeface="Calibri" pitchFamily="34" charset="0"/>
              </a:rPr>
              <a:t>Um pouco de história...</a:t>
            </a:r>
            <a:r>
              <a:rPr lang="pt-BR" sz="2800" dirty="0" smtClean="0">
                <a:latin typeface="Calibri" pitchFamily="34" charset="0"/>
              </a:rPr>
              <a:t> </a:t>
            </a:r>
          </a:p>
          <a:p>
            <a:pPr algn="just"/>
            <a:endParaRPr lang="pt-BR" sz="2800" dirty="0" smtClean="0">
              <a:latin typeface="Calibri" pitchFamily="34" charset="0"/>
            </a:endParaRPr>
          </a:p>
          <a:p>
            <a:pPr algn="just"/>
            <a:r>
              <a:rPr lang="pt-BR" sz="2800" dirty="0" smtClean="0">
                <a:latin typeface="Calibri" pitchFamily="34" charset="0"/>
              </a:rPr>
              <a:t>Como aconteceu em relação à discriminação racial, o Sistema Global adotou a Convenção pela Eliminação de Todas as Formas de Discriminação contra  Mulher, </a:t>
            </a:r>
            <a:r>
              <a:rPr lang="pt-BR" sz="2800" dirty="0" err="1" smtClean="0">
                <a:latin typeface="Calibri" pitchFamily="34" charset="0"/>
              </a:rPr>
              <a:t>realiza-da</a:t>
            </a:r>
            <a:r>
              <a:rPr lang="pt-BR" sz="2800" dirty="0" smtClean="0">
                <a:latin typeface="Calibri" pitchFamily="34" charset="0"/>
              </a:rPr>
              <a:t> em 1979.  </a:t>
            </a:r>
            <a:endParaRPr lang="pt-BR" sz="2800" dirty="0">
              <a:latin typeface="Calibri" pitchFamily="34" charset="0"/>
            </a:endParaRPr>
          </a:p>
        </p:txBody>
      </p:sp>
      <p:sp>
        <p:nvSpPr>
          <p:cNvPr id="4" name="CaixaDeTexto 3"/>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pic>
        <p:nvPicPr>
          <p:cNvPr id="7" name="Imagem 6" descr="_muçulmana.jpg"/>
          <p:cNvPicPr>
            <a:picLocks noChangeAspect="1"/>
          </p:cNvPicPr>
          <p:nvPr/>
        </p:nvPicPr>
        <p:blipFill>
          <a:blip r:embed="rId2"/>
          <a:stretch>
            <a:fillRect/>
          </a:stretch>
        </p:blipFill>
        <p:spPr>
          <a:xfrm>
            <a:off x="4929190" y="1528910"/>
            <a:ext cx="3286148" cy="468617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Imagem 8" descr="b.gif"/>
          <p:cNvPicPr>
            <a:picLocks noChangeAspect="1"/>
          </p:cNvPicPr>
          <p:nvPr/>
        </p:nvPicPr>
        <p:blipFill>
          <a:blip r:embed="rId3"/>
          <a:stretch>
            <a:fillRect/>
          </a:stretch>
        </p:blipFill>
        <p:spPr>
          <a:xfrm>
            <a:off x="4567237" y="3424237"/>
            <a:ext cx="9525" cy="9525"/>
          </a:xfrm>
          <a:prstGeom prst="rect">
            <a:avLst/>
          </a:prstGeom>
        </p:spPr>
      </p:pic>
      <p:sp>
        <p:nvSpPr>
          <p:cNvPr id="2" name="Espaço Reservado para Número de Slide 1"/>
          <p:cNvSpPr>
            <a:spLocks noGrp="1"/>
          </p:cNvSpPr>
          <p:nvPr>
            <p:ph type="sldNum" sz="quarter" idx="12"/>
          </p:nvPr>
        </p:nvSpPr>
        <p:spPr/>
        <p:txBody>
          <a:bodyPr/>
          <a:lstStyle/>
          <a:p>
            <a:pPr>
              <a:defRPr/>
            </a:pPr>
            <a:fld id="{C0907652-5656-450B-B9E2-D997CC12C975}" type="slidenum">
              <a:rPr lang="pt-BR" smtClean="0"/>
              <a:pPr>
                <a:defRPr/>
              </a:pPr>
              <a:t>5</a:t>
            </a:fld>
            <a:r>
              <a:rPr lang="pt-BR" dirty="0" smtClean="0"/>
              <a:t>/16</a:t>
            </a:r>
            <a:endParaRPr lang="pt-BR" dirty="0"/>
          </a:p>
        </p:txBody>
      </p:sp>
    </p:spTree>
  </p:cSld>
  <p:clrMapOvr>
    <a:masterClrMapping/>
  </p:clrMapOvr>
  <p:transition>
    <p:pu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ixaDeTexto 1"/>
          <p:cNvSpPr txBox="1"/>
          <p:nvPr/>
        </p:nvSpPr>
        <p:spPr>
          <a:xfrm>
            <a:off x="571472" y="1571612"/>
            <a:ext cx="8070952" cy="954107"/>
          </a:xfrm>
          <a:prstGeom prst="rect">
            <a:avLst/>
          </a:prstGeom>
          <a:noFill/>
        </p:spPr>
        <p:txBody>
          <a:bodyPr wrap="square" rtlCol="0">
            <a:spAutoFit/>
          </a:bodyPr>
          <a:lstStyle/>
          <a:p>
            <a:r>
              <a:rPr lang="pt-BR" sz="2800" dirty="0" smtClean="0">
                <a:latin typeface="Calibri" pitchFamily="34" charset="0"/>
              </a:rPr>
              <a:t>A Convenção sobre a Mulher define no seu artigo 1º, o que é discriminação contra a mulher:</a:t>
            </a:r>
            <a:endParaRPr lang="pt-BR" sz="2800" b="1" dirty="0">
              <a:latin typeface="Calibri" pitchFamily="34" charset="0"/>
            </a:endParaRPr>
          </a:p>
        </p:txBody>
      </p:sp>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6</a:t>
            </a:fld>
            <a:r>
              <a:rPr lang="pt-BR" dirty="0" smtClean="0"/>
              <a:t>/16</a:t>
            </a:r>
            <a:endParaRPr lang="pt-BR" dirty="0"/>
          </a:p>
        </p:txBody>
      </p:sp>
      <p:sp>
        <p:nvSpPr>
          <p:cNvPr id="9" name="CaixaDeTexto 8"/>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18433" name="Rectangle 1"/>
          <p:cNvSpPr>
            <a:spLocks noChangeArrowheads="1"/>
          </p:cNvSpPr>
          <p:nvPr/>
        </p:nvSpPr>
        <p:spPr bwMode="auto">
          <a:xfrm>
            <a:off x="214282" y="2714620"/>
            <a:ext cx="8726179" cy="3046988"/>
          </a:xfrm>
          <a:prstGeom prst="rect">
            <a:avLst/>
          </a:prstGeom>
          <a:solidFill>
            <a:srgbClr val="00B050"/>
          </a:solidFill>
          <a:ln>
            <a:headEnd/>
            <a:tailEn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t-BR"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“Para fins da presente Convenção, a expressão ‘discriminação contra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mulher’ significará toda distinção, exclusão ou restrição baseada no sexo e que tenha por objeto ou resultado prejudicar ou anular o</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reconhecimento, gozo ou exercício pela mulher, independentemente de seu estado civil, com base na igualdade do homem e da mulher,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t-BR" sz="2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dos direitos humanos e liberdades fundamentais nos campos político, econômico, social, cultural e civil ou em qualquer outro campo”.</a:t>
            </a:r>
            <a:endParaRPr kumimoji="0" lang="pt-BR" sz="2400" b="0" i="1" u="none" strike="noStrike" cap="none" normalizeH="0" baseline="0" dirty="0" smtClean="0">
              <a:ln>
                <a:noFill/>
              </a:ln>
              <a:solidFill>
                <a:schemeClr val="tx1"/>
              </a:solidFill>
              <a:effectLst/>
              <a:latin typeface="Calibri" pitchFamily="34" charset="0"/>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1800" decel="100000" fill="hold"/>
                                        <p:tgtEl>
                                          <p:spTgt spid="2"/>
                                        </p:tgtEl>
                                        <p:attrNameLst>
                                          <p:attrName>ppt_y</p:attrName>
                                        </p:attrNameLst>
                                      </p:cBhvr>
                                      <p:tavLst>
                                        <p:tav tm="0">
                                          <p:val>
                                            <p:strVal val="#ppt_y+1"/>
                                          </p:val>
                                        </p:tav>
                                        <p:tav tm="100000">
                                          <p:val>
                                            <p:strVal val="#ppt_y-.03"/>
                                          </p:val>
                                        </p:tav>
                                      </p:tavLst>
                                    </p:anim>
                                    <p:anim calcmode="lin" valueType="num">
                                      <p:cBhvr>
                                        <p:cTn id="10" dur="200" accel="100000" fill="hold">
                                          <p:stCondLst>
                                            <p:cond delay="1800"/>
                                          </p:stCondLst>
                                        </p:cTn>
                                        <p:tgtEl>
                                          <p:spTgt spid="2"/>
                                        </p:tgtEl>
                                        <p:attrNameLst>
                                          <p:attrName>ppt_y</p:attrName>
                                        </p:attrNameLst>
                                      </p:cBhvr>
                                      <p:tavLst>
                                        <p:tav tm="0">
                                          <p:val>
                                            <p:strVal val="#ppt_y-.03"/>
                                          </p:val>
                                        </p:tav>
                                        <p:tav tm="100000">
                                          <p:val>
                                            <p:strVal val="#ppt_y"/>
                                          </p:val>
                                        </p:tav>
                                      </p:tavLst>
                                    </p:anim>
                                  </p:childTnLst>
                                </p:cTn>
                              </p:par>
                              <p:par>
                                <p:cTn id="11" presetID="42" presetClass="entr" presetSubtype="0" fill="hold" grpId="0" nodeType="withEffect">
                                  <p:stCondLst>
                                    <p:cond delay="0"/>
                                  </p:stCondLst>
                                  <p:childTnLst>
                                    <p:set>
                                      <p:cBhvr>
                                        <p:cTn id="12" dur="1" fill="hold">
                                          <p:stCondLst>
                                            <p:cond delay="0"/>
                                          </p:stCondLst>
                                        </p:cTn>
                                        <p:tgtEl>
                                          <p:spTgt spid="18433"/>
                                        </p:tgtEl>
                                        <p:attrNameLst>
                                          <p:attrName>style.visibility</p:attrName>
                                        </p:attrNameLst>
                                      </p:cBhvr>
                                      <p:to>
                                        <p:strVal val="visible"/>
                                      </p:to>
                                    </p:set>
                                    <p:animEffect transition="in" filter="fade">
                                      <p:cBhvr>
                                        <p:cTn id="13" dur="2000"/>
                                        <p:tgtEl>
                                          <p:spTgt spid="18433"/>
                                        </p:tgtEl>
                                      </p:cBhvr>
                                    </p:animEffect>
                                    <p:anim calcmode="lin" valueType="num">
                                      <p:cBhvr>
                                        <p:cTn id="14" dur="2000" fill="hold"/>
                                        <p:tgtEl>
                                          <p:spTgt spid="18433"/>
                                        </p:tgtEl>
                                        <p:attrNameLst>
                                          <p:attrName>ppt_x</p:attrName>
                                        </p:attrNameLst>
                                      </p:cBhvr>
                                      <p:tavLst>
                                        <p:tav tm="0">
                                          <p:val>
                                            <p:strVal val="#ppt_x"/>
                                          </p:val>
                                        </p:tav>
                                        <p:tav tm="100000">
                                          <p:val>
                                            <p:strVal val="#ppt_x"/>
                                          </p:val>
                                        </p:tav>
                                      </p:tavLst>
                                    </p:anim>
                                    <p:anim calcmode="lin" valueType="num">
                                      <p:cBhvr>
                                        <p:cTn id="15" dur="2000" fill="hold"/>
                                        <p:tgtEl>
                                          <p:spTgt spid="184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43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7</a:t>
            </a:fld>
            <a:r>
              <a:rPr lang="pt-BR" dirty="0" smtClean="0"/>
              <a:t>/16</a:t>
            </a:r>
            <a:endParaRPr lang="pt-BR" dirty="0"/>
          </a:p>
        </p:txBody>
      </p:sp>
      <p:sp>
        <p:nvSpPr>
          <p:cNvPr id="9" name="CaixaDeTexto 8"/>
          <p:cNvSpPr txBox="1"/>
          <p:nvPr/>
        </p:nvSpPr>
        <p:spPr>
          <a:xfrm>
            <a:off x="428596" y="1285860"/>
            <a:ext cx="8358246" cy="1200329"/>
          </a:xfrm>
          <a:prstGeom prst="rect">
            <a:avLst/>
          </a:prstGeom>
          <a:noFill/>
        </p:spPr>
        <p:txBody>
          <a:bodyPr wrap="square" rtlCol="0">
            <a:spAutoFit/>
          </a:bodyPr>
          <a:lstStyle/>
          <a:p>
            <a:pPr algn="just"/>
            <a:r>
              <a:rPr lang="pt-BR" sz="2400" dirty="0" smtClean="0">
                <a:latin typeface="Calibri" pitchFamily="34" charset="0"/>
              </a:rPr>
              <a:t>O foco da Convenção foram as questões que podem comprometer ou anular o exercício de direitos civis, políticos, econômicos, sociais e culturais das mulheres, tais como:</a:t>
            </a:r>
            <a:endParaRPr lang="pt-BR" sz="2400" dirty="0">
              <a:latin typeface="Calibri" pitchFamily="34" charset="0"/>
            </a:endParaRPr>
          </a:p>
        </p:txBody>
      </p:sp>
      <p:sp>
        <p:nvSpPr>
          <p:cNvPr id="10" name="CaixaDeTexto 9"/>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17409" name="Rectangle 1"/>
          <p:cNvSpPr>
            <a:spLocks noChangeArrowheads="1"/>
          </p:cNvSpPr>
          <p:nvPr/>
        </p:nvSpPr>
        <p:spPr bwMode="auto">
          <a:xfrm>
            <a:off x="500034" y="2500306"/>
            <a:ext cx="8072494"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igualdade</a:t>
            </a: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na vida política, no casamento, na educação e no mercado de trabalho. </a:t>
            </a:r>
            <a:endParaRPr kumimoji="0" lang="pt-BR" sz="2400" b="0" i="0" u="none" strike="noStrike" cap="none" normalizeH="0" baseline="0" dirty="0" smtClean="0">
              <a:ln>
                <a:noFill/>
              </a:ln>
              <a:solidFill>
                <a:schemeClr val="tx1"/>
              </a:solidFill>
              <a:effectLst/>
              <a:latin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proteção especial durante a gravidez</a:t>
            </a: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 serviços médicos – inclusive ao planejamento familiar.</a:t>
            </a:r>
          </a:p>
          <a:p>
            <a:pPr algn="just" eaLnBrk="0" hangingPunct="0">
              <a:buFont typeface="Wingdings" pitchFamily="2" charset="2"/>
              <a:buChar char="ü"/>
            </a:pPr>
            <a:r>
              <a:rPr lang="pt-BR" sz="2400" dirty="0" smtClean="0">
                <a:latin typeface="Calibri" pitchFamily="34" charset="0"/>
                <a:ea typeface="Times New Roman" pitchFamily="18" charset="0"/>
                <a:cs typeface="Times New Roman" pitchFamily="18" charset="0"/>
              </a:rPr>
              <a:t>O direito à </a:t>
            </a:r>
            <a:r>
              <a:rPr lang="pt-BR" sz="2400" dirty="0" smtClean="0">
                <a:solidFill>
                  <a:srgbClr val="C00000"/>
                </a:solidFill>
                <a:latin typeface="Calibri" pitchFamily="34" charset="0"/>
                <a:ea typeface="Times New Roman" pitchFamily="18" charset="0"/>
                <a:cs typeface="Times New Roman" pitchFamily="18" charset="0"/>
              </a:rPr>
              <a:t>igualdade de direitos e responsabilidades frente aos filhos.  </a:t>
            </a: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pt-BR" sz="2400" b="0" i="0" u="none" strike="noStrike" cap="none" normalizeH="0" baseline="0" dirty="0" smtClean="0">
              <a:ln>
                <a:noFill/>
              </a:ln>
              <a:solidFill>
                <a:schemeClr val="tx1"/>
              </a:solidFill>
              <a:effectLst/>
              <a:latin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participação na vida cultural.</a:t>
            </a:r>
            <a:endParaRPr kumimoji="0" lang="pt-BR" sz="2400" b="0" i="0" u="none" strike="noStrike" cap="none" normalizeH="0" baseline="0" dirty="0" smtClean="0">
              <a:ln>
                <a:noFill/>
              </a:ln>
              <a:solidFill>
                <a:srgbClr val="C00000"/>
              </a:solidFill>
              <a:effectLst/>
              <a:latin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seguridade social.</a:t>
            </a:r>
            <a:endParaRPr kumimoji="0" lang="pt-BR" sz="2400" b="0" i="0" u="none" strike="noStrike" cap="none" normalizeH="0" baseline="0" dirty="0" smtClean="0">
              <a:ln>
                <a:noFill/>
              </a:ln>
              <a:solidFill>
                <a:srgbClr val="C00000"/>
              </a:solidFill>
              <a:effectLst/>
              <a:latin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igualdade civil.</a:t>
            </a:r>
            <a:endParaRPr kumimoji="0" lang="pt-BR" sz="2400" b="0" i="0" u="none" strike="noStrike" cap="none" normalizeH="0" baseline="0" dirty="0" smtClean="0">
              <a:ln>
                <a:noFill/>
              </a:ln>
              <a:solidFill>
                <a:srgbClr val="C00000"/>
              </a:solidFill>
              <a:effectLst/>
              <a:latin typeface="Calibri" pitchFamily="34"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pt-BR"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O direito à </a:t>
            </a:r>
            <a:r>
              <a:rPr kumimoji="0" lang="pt-BR" sz="2400" b="0" i="0" u="none" strike="noStrike" cap="none" normalizeH="0" baseline="0" dirty="0" smtClean="0">
                <a:ln>
                  <a:noFill/>
                </a:ln>
                <a:solidFill>
                  <a:srgbClr val="C00000"/>
                </a:solidFill>
                <a:effectLst/>
                <a:latin typeface="Calibri" pitchFamily="34" charset="0"/>
                <a:ea typeface="Times New Roman" pitchFamily="18" charset="0"/>
                <a:cs typeface="Times New Roman" pitchFamily="18" charset="0"/>
              </a:rPr>
              <a:t>liberdade de movimento.</a:t>
            </a:r>
            <a:endParaRPr kumimoji="0" lang="pt-BR" sz="2400" b="0" i="0" u="none" strike="noStrike" cap="none" normalizeH="0" baseline="0" dirty="0" smtClean="0">
              <a:ln>
                <a:noFill/>
              </a:ln>
              <a:solidFill>
                <a:srgbClr val="C00000"/>
              </a:solidFill>
              <a:effectLst/>
              <a:latin typeface="Calibri" pitchFamily="34" charset="0"/>
            </a:endParaRPr>
          </a:p>
        </p:txBody>
      </p:sp>
    </p:spTree>
  </p:cSld>
  <p:clrMapOvr>
    <a:masterClrMapping/>
  </p:clrMapOvr>
  <p:transition>
    <p:pu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357158" y="1357298"/>
            <a:ext cx="7929618"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pt-BR" sz="2400" dirty="0" smtClean="0">
                <a:latin typeface="Calibri" pitchFamily="34" charset="0"/>
              </a:rPr>
              <a:t>Até janeiro de 2003, a Convenção pela Eliminação de Todas as Formas de Discriminação contra a Mulher já havia alcançado 170 ratificações, inclusive a do Brasil, a partir de 1984.  Mas apesar do amplo número de ratificações, a Convenção da Mulher é a que tem o maior número de reservas. </a:t>
            </a:r>
          </a:p>
        </p:txBody>
      </p:sp>
      <p:sp>
        <p:nvSpPr>
          <p:cNvPr id="5" name="CaixaDeTexto 4"/>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smtClean="0">
                <a:solidFill>
                  <a:srgbClr val="C00000"/>
                </a:solidFill>
              </a:rPr>
              <a:t>Aula 5 - </a:t>
            </a:r>
            <a:r>
              <a:rPr lang="pt-BR" sz="2000" dirty="0" smtClean="0">
                <a:solidFill>
                  <a:srgbClr val="FF0000"/>
                </a:solidFill>
              </a:rPr>
              <a:t>Convenções Internacionais de Direitos Humanos – Parte II</a:t>
            </a:r>
            <a:endParaRPr lang="pt-BR" sz="2000" b="1" dirty="0">
              <a:solidFill>
                <a:srgbClr val="FF0000"/>
              </a:solidFill>
            </a:endParaRPr>
          </a:p>
        </p:txBody>
      </p:sp>
      <p:sp>
        <p:nvSpPr>
          <p:cNvPr id="6" name="CaixaDeTexto 5"/>
          <p:cNvSpPr txBox="1"/>
          <p:nvPr/>
        </p:nvSpPr>
        <p:spPr>
          <a:xfrm>
            <a:off x="357158" y="3571876"/>
            <a:ext cx="4857784" cy="267765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just"/>
            <a:r>
              <a:rPr lang="pt-BR" sz="2400" dirty="0" smtClean="0">
                <a:latin typeface="Calibri" pitchFamily="34" charset="0"/>
              </a:rPr>
              <a:t>O Brasil fez reservas aos artigos referentes à igualdade no casamento, porém retirou em 1994 e em 2002 reconheceu a jurisdição do Comitê pela Eliminação de Todas as Formas de Discriminação contra a Mulher para receber petições individuais.</a:t>
            </a:r>
            <a:endParaRPr lang="pt-BR" sz="2400" dirty="0">
              <a:latin typeface="Calibri" pitchFamily="34" charset="0"/>
            </a:endParaRPr>
          </a:p>
        </p:txBody>
      </p:sp>
      <p:pic>
        <p:nvPicPr>
          <p:cNvPr id="7" name="Imagem 6" descr="DSC00274.JPG"/>
          <p:cNvPicPr>
            <a:picLocks noChangeAspect="1"/>
          </p:cNvPicPr>
          <p:nvPr/>
        </p:nvPicPr>
        <p:blipFill>
          <a:blip r:embed="rId2"/>
          <a:stretch>
            <a:fillRect/>
          </a:stretch>
        </p:blipFill>
        <p:spPr>
          <a:xfrm>
            <a:off x="5715008" y="3286124"/>
            <a:ext cx="2662958" cy="3138486"/>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2" name="Espaço Reservado para Número de Slide 1"/>
          <p:cNvSpPr>
            <a:spLocks noGrp="1"/>
          </p:cNvSpPr>
          <p:nvPr>
            <p:ph type="sldNum" sz="quarter" idx="12"/>
          </p:nvPr>
        </p:nvSpPr>
        <p:spPr/>
        <p:txBody>
          <a:bodyPr/>
          <a:lstStyle/>
          <a:p>
            <a:pPr>
              <a:defRPr/>
            </a:pPr>
            <a:fld id="{C0907652-5656-450B-B9E2-D997CC12C975}" type="slidenum">
              <a:rPr lang="pt-BR" smtClean="0"/>
              <a:pPr>
                <a:defRPr/>
              </a:pPr>
              <a:t>8</a:t>
            </a:fld>
            <a:r>
              <a:rPr lang="pt-BR" dirty="0" smtClean="0"/>
              <a:t>/16</a:t>
            </a:r>
            <a:endParaRPr lang="pt-BR" dirty="0"/>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7"/>
                                        </p:tgtEl>
                                        <p:attrNameLst>
                                          <p:attrName>r</p:attrName>
                                        </p:attrNameLst>
                                      </p:cBhvr>
                                    </p:animRot>
                                  </p:childTnLst>
                                </p:cTn>
                              </p:par>
                              <p:par>
                                <p:cTn id="7" presetID="52"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animScale>
                                      <p:cBhvr>
                                        <p:cTn id="9"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 dur="1000" decel="50000" fill="hold">
                                          <p:stCondLst>
                                            <p:cond delay="0"/>
                                          </p:stCondLst>
                                        </p:cTn>
                                        <p:tgtEl>
                                          <p:spTgt spid="7"/>
                                        </p:tgtEl>
                                        <p:attrNameLst>
                                          <p:attrName>ppt_x</p:attrName>
                                          <p:attrName>ppt_y</p:attrName>
                                        </p:attrNameLst>
                                      </p:cBhvr>
                                    </p:animMotion>
                                    <p:animEffect transition="in" filter="fade">
                                      <p:cBhvr>
                                        <p:cTn id="11"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ço Reservado para Número de Slide 6"/>
          <p:cNvSpPr>
            <a:spLocks noGrp="1"/>
          </p:cNvSpPr>
          <p:nvPr>
            <p:ph type="sldNum" sz="quarter" idx="12"/>
          </p:nvPr>
        </p:nvSpPr>
        <p:spPr/>
        <p:txBody>
          <a:bodyPr/>
          <a:lstStyle/>
          <a:p>
            <a:pPr>
              <a:defRPr/>
            </a:pPr>
            <a:fld id="{C0907652-5656-450B-B9E2-D997CC12C975}" type="slidenum">
              <a:rPr lang="pt-BR" smtClean="0"/>
              <a:pPr>
                <a:defRPr/>
              </a:pPr>
              <a:t>9</a:t>
            </a:fld>
            <a:r>
              <a:rPr lang="pt-BR" dirty="0" smtClean="0"/>
              <a:t>/16</a:t>
            </a:r>
            <a:endParaRPr lang="pt-BR" dirty="0"/>
          </a:p>
        </p:txBody>
      </p:sp>
      <p:sp>
        <p:nvSpPr>
          <p:cNvPr id="15362" name="Rectangle 2"/>
          <p:cNvSpPr>
            <a:spLocks noChangeArrowheads="1"/>
          </p:cNvSpPr>
          <p:nvPr/>
        </p:nvSpPr>
        <p:spPr bwMode="auto">
          <a:xfrm>
            <a:off x="428596" y="3929066"/>
            <a:ext cx="8377999" cy="2092881"/>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t-BR"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Convenção é o primeiro tratado internacional de proteção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dos direitos humanos a reconhecer, de forma enfática, a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violência contra a mulher como um fenômeno generalizado,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que alcança um elevado número de mulheres sem distinção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pt-BR" sz="2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de raça, classe, religião, idade ou qualquer outra condição.</a:t>
            </a:r>
            <a:endParaRPr kumimoji="0" lang="pt-BR" sz="2600" b="0" i="0" u="none" strike="noStrike" cap="none" normalizeH="0" baseline="0" dirty="0" smtClean="0">
              <a:ln>
                <a:noFill/>
              </a:ln>
              <a:solidFill>
                <a:schemeClr val="tx1"/>
              </a:solidFill>
              <a:effectLst/>
              <a:latin typeface="Calibri" pitchFamily="34" charset="0"/>
            </a:endParaRPr>
          </a:p>
        </p:txBody>
      </p:sp>
      <p:pic>
        <p:nvPicPr>
          <p:cNvPr id="15364" name="Picture 4"/>
          <p:cNvPicPr>
            <a:picLocks noChangeAspect="1" noChangeArrowheads="1"/>
          </p:cNvPicPr>
          <p:nvPr/>
        </p:nvPicPr>
        <p:blipFill>
          <a:blip r:embed="rId2"/>
          <a:srcRect t="2740" b="28738"/>
          <a:stretch>
            <a:fillRect/>
          </a:stretch>
        </p:blipFill>
        <p:spPr bwMode="auto">
          <a:xfrm>
            <a:off x="6786578" y="1500174"/>
            <a:ext cx="1927207" cy="1785950"/>
          </a:xfrm>
          <a:prstGeom prst="ellipse">
            <a:avLst/>
          </a:prstGeom>
          <a:ln>
            <a:noFill/>
          </a:ln>
          <a:effectLst>
            <a:softEdge rad="112500"/>
          </a:effectLst>
        </p:spPr>
      </p:pic>
      <p:sp>
        <p:nvSpPr>
          <p:cNvPr id="2" name="CaixaDeTexto 1"/>
          <p:cNvSpPr txBox="1"/>
          <p:nvPr/>
        </p:nvSpPr>
        <p:spPr>
          <a:xfrm>
            <a:off x="428596" y="1571612"/>
            <a:ext cx="7215238" cy="2092881"/>
          </a:xfrm>
          <a:prstGeom prst="rect">
            <a:avLst/>
          </a:prstGeom>
          <a:noFill/>
        </p:spPr>
        <p:txBody>
          <a:bodyPr wrap="square" rtlCol="0">
            <a:spAutoFit/>
          </a:bodyPr>
          <a:lstStyle/>
          <a:p>
            <a:r>
              <a:rPr lang="pt-BR" sz="2600" dirty="0" smtClean="0">
                <a:latin typeface="Calibri" pitchFamily="34" charset="0"/>
              </a:rPr>
              <a:t>Em 1994 foi adotada a Convenção de Belém do Pará ou Convenção Interamericana para Prevenir, </a:t>
            </a:r>
          </a:p>
          <a:p>
            <a:r>
              <a:rPr lang="pt-BR" sz="2600" dirty="0" smtClean="0">
                <a:latin typeface="Calibri" pitchFamily="34" charset="0"/>
              </a:rPr>
              <a:t>Punir e Erradicar a Violência contra a Mulher,</a:t>
            </a:r>
          </a:p>
          <a:p>
            <a:r>
              <a:rPr lang="pt-BR" sz="2600" dirty="0" smtClean="0">
                <a:latin typeface="Calibri" pitchFamily="34" charset="0"/>
              </a:rPr>
              <a:t>que tratou especificamente da violência </a:t>
            </a:r>
          </a:p>
          <a:p>
            <a:r>
              <a:rPr lang="pt-BR" sz="2600" dirty="0" smtClean="0">
                <a:latin typeface="Calibri" pitchFamily="34" charset="0"/>
              </a:rPr>
              <a:t>contra a mulher. </a:t>
            </a:r>
            <a:endParaRPr lang="pt-BR" sz="2600" dirty="0">
              <a:latin typeface="Calibri" pitchFamily="34" charset="0"/>
            </a:endParaRPr>
          </a:p>
        </p:txBody>
      </p:sp>
      <p:sp>
        <p:nvSpPr>
          <p:cNvPr id="8" name="CaixaDeTexto 7"/>
          <p:cNvSpPr txBox="1"/>
          <p:nvPr/>
        </p:nvSpPr>
        <p:spPr>
          <a:xfrm>
            <a:off x="928662" y="285751"/>
            <a:ext cx="7572428" cy="1138773"/>
          </a:xfrm>
          <a:prstGeom prst="rect">
            <a:avLst/>
          </a:prstGeom>
          <a:solidFill>
            <a:schemeClr val="accent6">
              <a:lumMod val="60000"/>
              <a:lumOff val="40000"/>
            </a:schemeClr>
          </a:solidFill>
          <a:effectLst>
            <a:softEdge rad="127000"/>
          </a:effectLst>
          <a:scene3d>
            <a:camera prst="perspectiveRelaxed"/>
            <a:lightRig rig="threePt" dir="t"/>
          </a:scene3d>
        </p:spPr>
        <p:style>
          <a:lnRef idx="2">
            <a:schemeClr val="accent6"/>
          </a:lnRef>
          <a:fillRef idx="1">
            <a:schemeClr val="lt1"/>
          </a:fillRef>
          <a:effectRef idx="0">
            <a:schemeClr val="accent6"/>
          </a:effectRef>
          <a:fontRef idx="minor">
            <a:schemeClr val="dk1"/>
          </a:fontRef>
        </p:style>
        <p:txBody>
          <a:bodyPr wrap="square">
            <a:spAutoFit/>
          </a:bodyPr>
          <a:lstStyle/>
          <a:p>
            <a:pPr algn="ctr" fontAlgn="auto">
              <a:spcBef>
                <a:spcPts val="0"/>
              </a:spcBef>
              <a:spcAft>
                <a:spcPts val="0"/>
              </a:spcAft>
              <a:defRPr/>
            </a:pPr>
            <a:r>
              <a:rPr lang="pt-BR" sz="2800" b="1" dirty="0"/>
              <a:t>Curso Direito à Memória e à Verdade</a:t>
            </a:r>
          </a:p>
          <a:p>
            <a:pPr algn="ctr" fontAlgn="auto">
              <a:spcBef>
                <a:spcPts val="0"/>
              </a:spcBef>
              <a:spcAft>
                <a:spcPts val="0"/>
              </a:spcAft>
              <a:defRPr/>
            </a:pPr>
            <a:r>
              <a:rPr lang="pt-BR" sz="2000" b="1" dirty="0"/>
              <a:t>Módulo I Unidade I </a:t>
            </a:r>
            <a:r>
              <a:rPr lang="pt-BR" sz="2000" b="1" dirty="0">
                <a:solidFill>
                  <a:srgbClr val="C00000"/>
                </a:solidFill>
              </a:rPr>
              <a:t>Aula </a:t>
            </a:r>
            <a:r>
              <a:rPr lang="pt-BR" sz="2000" b="1" dirty="0" smtClean="0">
                <a:solidFill>
                  <a:srgbClr val="C00000"/>
                </a:solidFill>
              </a:rPr>
              <a:t>5 </a:t>
            </a:r>
            <a:r>
              <a:rPr lang="pt-BR" sz="2000" b="1" dirty="0">
                <a:solidFill>
                  <a:srgbClr val="C00000"/>
                </a:solidFill>
              </a:rPr>
              <a:t>- </a:t>
            </a:r>
            <a:r>
              <a:rPr lang="pt-BR" sz="2000" dirty="0" smtClean="0">
                <a:solidFill>
                  <a:srgbClr val="FF0000"/>
                </a:solidFill>
              </a:rPr>
              <a:t>Convenções Internacionais de Direitos Humanos – Parte II</a:t>
            </a:r>
            <a:endParaRPr lang="pt-BR" sz="2000" b="1" dirty="0">
              <a:solidFill>
                <a:srgbClr val="FF0000"/>
              </a:solidFill>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1000"/>
                                        <p:tgtEl>
                                          <p:spTgt spid="15362"/>
                                        </p:tgtEl>
                                      </p:cBhvr>
                                    </p:animEffect>
                                    <p:anim calcmode="lin" valueType="num">
                                      <p:cBhvr>
                                        <p:cTn id="8" dur="1000" fill="hold"/>
                                        <p:tgtEl>
                                          <p:spTgt spid="15362"/>
                                        </p:tgtEl>
                                        <p:attrNameLst>
                                          <p:attrName>ppt_x</p:attrName>
                                        </p:attrNameLst>
                                      </p:cBhvr>
                                      <p:tavLst>
                                        <p:tav tm="0">
                                          <p:val>
                                            <p:strVal val="#ppt_x"/>
                                          </p:val>
                                        </p:tav>
                                        <p:tav tm="100000">
                                          <p:val>
                                            <p:strVal val="#ppt_x"/>
                                          </p:val>
                                        </p:tav>
                                      </p:tavLst>
                                    </p:anim>
                                    <p:anim calcmode="lin" valueType="num">
                                      <p:cBhvr>
                                        <p:cTn id="9" dur="1000" fill="hold"/>
                                        <p:tgtEl>
                                          <p:spTgt spid="153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Viagem">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Escritório Clássico">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1214</TotalTime>
  <Words>1255</Words>
  <Application>Microsoft Office PowerPoint</Application>
  <PresentationFormat>Apresentação na tela (4:3)</PresentationFormat>
  <Paragraphs>134</Paragraphs>
  <Slides>16</Slides>
  <Notes>1</Notes>
  <HiddenSlides>0</HiddenSlides>
  <MMClips>0</MMClips>
  <ScaleCrop>false</ScaleCrop>
  <HeadingPairs>
    <vt:vector size="4" baseType="variant">
      <vt:variant>
        <vt:lpstr>Tema</vt:lpstr>
      </vt:variant>
      <vt:variant>
        <vt:i4>1</vt:i4>
      </vt:variant>
      <vt:variant>
        <vt:lpstr>Títulos de slides</vt:lpstr>
      </vt:variant>
      <vt:variant>
        <vt:i4>16</vt:i4>
      </vt:variant>
    </vt:vector>
  </HeadingPairs>
  <TitlesOfParts>
    <vt:vector size="17" baseType="lpstr">
      <vt:lpstr>Papel</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Cleia</dc:creator>
  <cp:lastModifiedBy>GEO</cp:lastModifiedBy>
  <cp:revision>145</cp:revision>
  <dcterms:created xsi:type="dcterms:W3CDTF">2009-05-14T20:59:51Z</dcterms:created>
  <dcterms:modified xsi:type="dcterms:W3CDTF">2009-06-17T10:55:34Z</dcterms:modified>
</cp:coreProperties>
</file>