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handoutMasterIdLst>
    <p:handoutMasterId r:id="rId23"/>
  </p:handoutMasterIdLst>
  <p:sldIdLst>
    <p:sldId id="258" r:id="rId2"/>
    <p:sldId id="259" r:id="rId3"/>
    <p:sldId id="260" r:id="rId4"/>
    <p:sldId id="273" r:id="rId5"/>
    <p:sldId id="261" r:id="rId6"/>
    <p:sldId id="270" r:id="rId7"/>
    <p:sldId id="272" r:id="rId8"/>
    <p:sldId id="269" r:id="rId9"/>
    <p:sldId id="262" r:id="rId10"/>
    <p:sldId id="271" r:id="rId11"/>
    <p:sldId id="267" r:id="rId12"/>
    <p:sldId id="274" r:id="rId13"/>
    <p:sldId id="275" r:id="rId14"/>
    <p:sldId id="264" r:id="rId15"/>
    <p:sldId id="276" r:id="rId16"/>
    <p:sldId id="277" r:id="rId17"/>
    <p:sldId id="278" r:id="rId18"/>
    <p:sldId id="279" r:id="rId19"/>
    <p:sldId id="280" r:id="rId20"/>
    <p:sldId id="268" r:id="rId21"/>
  </p:sldIdLst>
  <p:sldSz cx="9144000" cy="6858000" type="screen4x3"/>
  <p:notesSz cx="6858000" cy="9144000"/>
  <p:custShowLst>
    <p:custShow name="Apresentação personalizada 1" id="0">
      <p:sldLst/>
    </p:custShow>
  </p:custShowLst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6600"/>
    <a:srgbClr val="ED6D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17/6/2009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17/6/2009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2357430"/>
            <a:ext cx="592935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  <a:cs typeface="Arial" pitchFamily="34" charset="0"/>
              </a:rPr>
              <a:t>Conhecer novos instrumentos de promoção dos direitos humanos na esfera internacional;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  <a:cs typeface="Arial" pitchFamily="34" charset="0"/>
              </a:rPr>
              <a:t>Compreender a importância de se proteger os grupos mais vulneráveis;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  <a:cs typeface="Arial" pitchFamily="34" charset="0"/>
              </a:rPr>
              <a:t>Conhecer uma definição mais ampla de discriminação racial;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  <a:cs typeface="Arial" pitchFamily="34" charset="0"/>
              </a:rPr>
              <a:t>Conhecer como vem se dando o combate à discriminação racial nos últimos tempos.</a:t>
            </a:r>
            <a:endParaRPr lang="pt-BR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404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Objetivos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/20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214678" y="4214818"/>
            <a:ext cx="51435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latin typeface="Calibri" pitchFamily="34" charset="0"/>
              </a:rPr>
              <a:t>Não pois o rancor entre os diferentes grupos não pode ser evitado, mas sim, as exclusões e preferências que gerem restrições a direitos civis ou sociais.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71472" y="1357298"/>
            <a:ext cx="829643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Com base na leitura do Artigo 1º da Declaração, responda a</a:t>
            </a:r>
          </a:p>
          <a:p>
            <a:r>
              <a:rPr lang="pt-BR" sz="2400" dirty="0" smtClean="0">
                <a:latin typeface="Calibri" pitchFamily="34" charset="0"/>
              </a:rPr>
              <a:t> questão a seguir: </a:t>
            </a:r>
          </a:p>
          <a:p>
            <a:endParaRPr lang="pt-BR" sz="2400" dirty="0" smtClean="0">
              <a:latin typeface="Calibri" pitchFamily="34" charset="0"/>
            </a:endParaRPr>
          </a:p>
          <a:p>
            <a:r>
              <a:rPr lang="pt-BR" sz="2400" b="1" dirty="0" smtClean="0">
                <a:latin typeface="Calibri" pitchFamily="34" charset="0"/>
              </a:rPr>
              <a:t>Para você, a legislação e as ações de combate à </a:t>
            </a:r>
          </a:p>
          <a:p>
            <a:r>
              <a:rPr lang="pt-BR" sz="2400" b="1" dirty="0" smtClean="0">
                <a:latin typeface="Calibri" pitchFamily="34" charset="0"/>
              </a:rPr>
              <a:t>Discriminação devem dar conta do rancor entre os </a:t>
            </a:r>
          </a:p>
          <a:p>
            <a:r>
              <a:rPr lang="pt-BR" sz="2400" b="1" dirty="0" smtClean="0">
                <a:latin typeface="Calibri" pitchFamily="34" charset="0"/>
              </a:rPr>
              <a:t>diferentes grupos existentes em nosso planeta?</a:t>
            </a:r>
          </a:p>
          <a:p>
            <a:pPr algn="ctr"/>
            <a:r>
              <a:rPr lang="pt-BR" sz="2400" b="1" dirty="0" smtClean="0">
                <a:latin typeface="Calibri" pitchFamily="34" charset="0"/>
              </a:rPr>
              <a:t> </a:t>
            </a:r>
            <a:r>
              <a:rPr lang="pt-BR" sz="2800" b="1" dirty="0" smtClean="0">
                <a:latin typeface="Calibri" pitchFamily="34" charset="0"/>
              </a:rPr>
              <a:t>sim ou não?</a:t>
            </a:r>
            <a:endParaRPr lang="pt-BR" sz="28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pic>
        <p:nvPicPr>
          <p:cNvPr id="12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2000240"/>
            <a:ext cx="1355141" cy="1803197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71472" y="1357298"/>
            <a:ext cx="5857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Em 1965, A Assembléia Geral da ONU aprova a Convenção para a Eliminação de Todas as Formas de Discriminação Racial que, como instrumento com força legal, passou a ter efeito somente a partir de janeiro de 1969. 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 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28596" y="3786190"/>
            <a:ext cx="8215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 A Convenção inclui tanto direitos civis e políticos quanto direitos econômicos, sociais e culturais, explicitando a </a:t>
            </a:r>
            <a:r>
              <a:rPr lang="pt-BR" sz="2400" b="1" dirty="0" smtClean="0">
                <a:latin typeface="Calibri" pitchFamily="34" charset="0"/>
              </a:rPr>
              <a:t>indivisibilidade</a:t>
            </a:r>
            <a:r>
              <a:rPr lang="pt-BR" sz="2400" dirty="0" smtClean="0">
                <a:latin typeface="Calibri" pitchFamily="34" charset="0"/>
              </a:rPr>
              <a:t> e a </a:t>
            </a:r>
            <a:r>
              <a:rPr lang="pt-BR" sz="2400" b="1" dirty="0" smtClean="0">
                <a:latin typeface="Calibri" pitchFamily="34" charset="0"/>
              </a:rPr>
              <a:t>interdependência</a:t>
            </a:r>
            <a:r>
              <a:rPr lang="pt-BR" sz="2400" dirty="0" smtClean="0">
                <a:latin typeface="Calibri" pitchFamily="34" charset="0"/>
              </a:rPr>
              <a:t> dos direitos humanos. Ela já foi ratificada por 165 países –incluindo o Brasil, que concordaram em condenar o racismo e tomar medidas para eliminá-lo em todas as suas formas.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pic>
        <p:nvPicPr>
          <p:cNvPr id="9" name="Imagem 1"/>
          <p:cNvPicPr>
            <a:picLocks noChangeAspect="1" noChangeArrowheads="1"/>
          </p:cNvPicPr>
          <p:nvPr/>
        </p:nvPicPr>
        <p:blipFill>
          <a:blip r:embed="rId2"/>
          <a:srcRect l="7651"/>
          <a:stretch>
            <a:fillRect/>
          </a:stretch>
        </p:blipFill>
        <p:spPr bwMode="auto">
          <a:xfrm>
            <a:off x="6572264" y="1214422"/>
            <a:ext cx="2143139" cy="1783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CaixaDeTexto 9"/>
          <p:cNvSpPr txBox="1"/>
          <p:nvPr/>
        </p:nvSpPr>
        <p:spPr>
          <a:xfrm>
            <a:off x="6786578" y="3071810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Símbolo da ONU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643042" y="2500306"/>
            <a:ext cx="6000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Em 2003, o Brasil reconheceu a jurisdição do Comitê pela Eliminação de Todas as Formas de Discriminação Racial para receber petições individuais, o qual supervisiona a implementação da Convenção nos países signatários.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7290" y="1714488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Importante!</a:t>
            </a:r>
            <a:endParaRPr lang="pt-BR" sz="2800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28596" y="3429000"/>
            <a:ext cx="8215370" cy="2739211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Calibri" pitchFamily="34" charset="0"/>
              </a:rPr>
              <a:t> </a:t>
            </a:r>
            <a:r>
              <a:rPr lang="pt-BR" sz="2400" b="1" i="1" dirty="0" smtClean="0">
                <a:latin typeface="Calibri" pitchFamily="34" charset="0"/>
              </a:rPr>
              <a:t>"Qualquer distinção, exclusão, restrição ou preferência baseada em raça, cor, descendência ou origem nacional ou étnica que tem por objetivo ou efeito anular ou restringir o reconhecimento, gozo ou exercício num mesmo plano, (em igualdade de condição), de direitos humanos e liberdades fundamentais no domínio político econômico, social, cultural ou em qualquer outro domínio de sua vida".</a:t>
            </a:r>
            <a:endParaRPr lang="pt-BR" sz="2400" b="1" i="1" dirty="0"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13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57158" y="1357298"/>
            <a:ext cx="8215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Existem várias definições para discriminação racial.</a:t>
            </a:r>
          </a:p>
          <a:p>
            <a:pPr algn="just"/>
            <a:r>
              <a:rPr lang="pt-BR" sz="2800" dirty="0" smtClean="0">
                <a:latin typeface="Calibri" pitchFamily="34" charset="0"/>
              </a:rPr>
              <a:t> A Convenção pela Eliminação de Todas as Formas de </a:t>
            </a:r>
          </a:p>
          <a:p>
            <a:pPr algn="just"/>
            <a:r>
              <a:rPr lang="pt-BR" sz="2800" dirty="0" smtClean="0">
                <a:latin typeface="Calibri" pitchFamily="34" charset="0"/>
              </a:rPr>
              <a:t>Discriminação Racial traz, em seu primeiro parágrafo, </a:t>
            </a:r>
          </a:p>
          <a:p>
            <a:pPr algn="just"/>
            <a:r>
              <a:rPr lang="pt-BR" sz="2800" dirty="0" smtClean="0">
                <a:latin typeface="Calibri" pitchFamily="34" charset="0"/>
              </a:rPr>
              <a:t>Uma  definição mais ampla. Veja a seguir: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28596" y="1285860"/>
            <a:ext cx="850112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Agora você vai exercitar sua compreensão do </a:t>
            </a:r>
          </a:p>
          <a:p>
            <a:r>
              <a:rPr lang="pt-BR" sz="2400" dirty="0" smtClean="0">
                <a:latin typeface="Calibri" pitchFamily="34" charset="0"/>
              </a:rPr>
              <a:t>1º parágrafo da Convenção. </a:t>
            </a:r>
          </a:p>
          <a:p>
            <a:r>
              <a:rPr lang="pt-BR" sz="2400" b="1" dirty="0" smtClean="0">
                <a:latin typeface="Calibri" pitchFamily="34" charset="0"/>
              </a:rPr>
              <a:t>Você avalia que a definição de </a:t>
            </a:r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discriminação racial</a:t>
            </a:r>
          </a:p>
          <a:p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sz="2400" b="1" dirty="0" smtClean="0">
                <a:latin typeface="Calibri" pitchFamily="34" charset="0"/>
              </a:rPr>
              <a:t>expressa na Convenção é mais ampla,</a:t>
            </a:r>
          </a:p>
          <a:p>
            <a:r>
              <a:rPr lang="pt-BR" sz="2400" b="1" dirty="0" smtClean="0">
                <a:latin typeface="Calibri" pitchFamily="34" charset="0"/>
              </a:rPr>
              <a:t> não se restringindo somente à cor? </a:t>
            </a:r>
          </a:p>
          <a:p>
            <a:pPr algn="ctr"/>
            <a:r>
              <a:rPr lang="pt-BR" sz="2800" b="1" dirty="0" smtClean="0">
                <a:latin typeface="Calibri" pitchFamily="34" charset="0"/>
              </a:rPr>
              <a:t>Sim ou Não?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14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pic>
        <p:nvPicPr>
          <p:cNvPr id="10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500174"/>
            <a:ext cx="1355141" cy="1803197"/>
          </a:xfrm>
          <a:prstGeom prst="rect">
            <a:avLst/>
          </a:prstGeom>
          <a:noFill/>
        </p:spPr>
      </p:pic>
      <p:sp>
        <p:nvSpPr>
          <p:cNvPr id="11" name="Retângulo 10"/>
          <p:cNvSpPr/>
          <p:nvPr/>
        </p:nvSpPr>
        <p:spPr>
          <a:xfrm>
            <a:off x="2714612" y="3929066"/>
            <a:ext cx="51435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alibri" pitchFamily="34" charset="0"/>
              </a:rPr>
              <a:t>Sim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pois</a:t>
            </a:r>
            <a:r>
              <a:rPr lang="en-US" sz="2400" dirty="0" smtClean="0">
                <a:latin typeface="Calibri" pitchFamily="34" charset="0"/>
              </a:rPr>
              <a:t> a</a:t>
            </a:r>
            <a:r>
              <a:rPr lang="pt-BR" sz="2400" dirty="0" smtClean="0">
                <a:latin typeface="Calibri" pitchFamily="34" charset="0"/>
              </a:rPr>
              <a:t> definição de </a:t>
            </a:r>
            <a:r>
              <a:rPr lang="pt-BR" sz="2400" b="1" dirty="0" smtClean="0">
                <a:latin typeface="Calibri" pitchFamily="34" charset="0"/>
              </a:rPr>
              <a:t>discriminação racial da Convenção </a:t>
            </a:r>
            <a:r>
              <a:rPr lang="pt-BR" sz="2400" dirty="0" smtClean="0">
                <a:latin typeface="Calibri" pitchFamily="34" charset="0"/>
              </a:rPr>
              <a:t>engloba, além da cor, as idéias de raça, descendência e origem nacional ou étnica.</a:t>
            </a:r>
            <a:endParaRPr lang="pt-BR" sz="2400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28596" y="1285860"/>
            <a:ext cx="8501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Você viu anteriormente que os Pactos Internacionais foram elaborados em dois documentos separados, dificultando a percepção da indivisibilidade de direitos. No entanto, outras convenções posteriores apontaram para essa </a:t>
            </a:r>
            <a:r>
              <a:rPr lang="pt-BR" sz="2800" b="1" dirty="0" smtClean="0">
                <a:latin typeface="Calibri" pitchFamily="34" charset="0"/>
              </a:rPr>
              <a:t>indivisibilidade</a:t>
            </a:r>
            <a:r>
              <a:rPr lang="pt-BR" sz="2800" dirty="0" smtClean="0">
                <a:latin typeface="Calibri" pitchFamily="34" charset="0"/>
              </a:rPr>
              <a:t> ao prever conjuntamente as duas classes de direitos..</a:t>
            </a:r>
            <a:endParaRPr lang="pt-BR" sz="2800" b="1" dirty="0" smtClean="0"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57158" y="4000504"/>
            <a:ext cx="8429684" cy="22467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800" dirty="0" smtClean="0">
                <a:latin typeface="Calibri" pitchFamily="34" charset="0"/>
              </a:rPr>
              <a:t>A Convenção sobre a Eliminação de Todas as Formas de Discriminação Racial é uma delas, pois prevê uma série de deveres a serem seguidos pelos Estados. O núcleo desses deveres está na promoção da igualdade de fato, não apenas da igualdade formal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15</a:t>
            </a:fld>
            <a:r>
              <a:rPr lang="pt-BR" dirty="0" smtClean="0"/>
              <a:t>/20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7158" y="1285860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ONU realizou várias ações de combate à discriminação racial, entre elas destacam-se as Conferências Mundiais contra o Racismo.</a:t>
            </a:r>
          </a:p>
          <a:p>
            <a:endParaRPr lang="pt-BR" sz="2400" dirty="0" smtClean="0">
              <a:latin typeface="Calibri" pitchFamily="34" charset="0"/>
            </a:endParaRPr>
          </a:p>
          <a:p>
            <a:pPr algn="ctr"/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I Conferência Mundial para o Combate ao Racismo e à Discriminação (1978 Genebra-Suíça)</a:t>
            </a:r>
          </a:p>
          <a:p>
            <a:pPr algn="ctr"/>
            <a:endParaRPr lang="pt-BR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r>
              <a:rPr lang="pt-BR" sz="2400" dirty="0" smtClean="0"/>
              <a:t>Indicou a formulação e a inclusão de medidas, por parte dos estados-membros, com vistas à melhoria das condições de vida de mulheres e homens submetidos a severas desigualdades econômicas em razão da discriminação racial.</a:t>
            </a:r>
            <a:endParaRPr lang="pt-BR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16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7158" y="1643050"/>
            <a:ext cx="85011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II Conferência Mundial para o Combate ao Racismo e à Discriminação Racial (1983 Genebra-Suíça)</a:t>
            </a:r>
          </a:p>
          <a:p>
            <a:endParaRPr lang="pt-BR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r>
              <a:rPr lang="pt-BR" sz="2400" dirty="0" smtClean="0">
                <a:latin typeface="Calibri" pitchFamily="34" charset="0"/>
              </a:rPr>
              <a:t>Revisou e avaliou ações tomadas durante a Primeira Década, além de formular medidas específicas que assegurassem a implementação de instrumentos das Nações Unidas para a eliminação de práticas racistas e discriminatórias. Recomendou o lançamento da Segunda Década para Ações de Combate ao Racismo e a Discriminação Racial.</a:t>
            </a:r>
          </a:p>
          <a:p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17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28596" y="1857364"/>
            <a:ext cx="8501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III Conferência Mundial contra o Racismo, a Discriminação Racial, a Xenofobia e Intolerância Correlata (1997 Durban-África do Sul)</a:t>
            </a:r>
          </a:p>
          <a:p>
            <a:endParaRPr lang="pt-BR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r>
              <a:rPr lang="pt-BR" sz="2400" dirty="0" smtClean="0">
                <a:latin typeface="Calibri" pitchFamily="34" charset="0"/>
              </a:rPr>
              <a:t>Reconheceu, em sua Declaração, a escravidão e o comércio de escravos como terríveis tragédias humanas, não apenas pela sua barbárie, mas pela negação da essência das vítimas, bem como os considerou como crimes de lesa-humanidade.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18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7158" y="1571612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Conferência de Revisão  de Durban</a:t>
            </a:r>
          </a:p>
          <a:p>
            <a:pPr algn="ctr"/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 (2009 </a:t>
            </a:r>
            <a:r>
              <a:rPr lang="pt-BR" sz="2400" dirty="0" err="1" smtClean="0">
                <a:solidFill>
                  <a:srgbClr val="FF0000"/>
                </a:solidFill>
                <a:latin typeface="Calibri" pitchFamily="34" charset="0"/>
              </a:rPr>
              <a:t>Genebra-Suiça</a:t>
            </a: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  <a:p>
            <a:pPr algn="ctr"/>
            <a:endParaRPr lang="pt-BR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r>
              <a:rPr lang="pt-BR" sz="2400" dirty="0" smtClean="0">
                <a:latin typeface="Calibri" pitchFamily="34" charset="0"/>
              </a:rPr>
              <a:t>Conferência de revisão, para que os Estados parte da ONU avaliassem os avanços e retrocessos observados na implementação do Programa de Ação da Conferência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de Durban (DPCAD em inglês)em 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todo o mundo. </a:t>
            </a:r>
            <a:r>
              <a:rPr lang="pt-BR" sz="2400" smtClean="0">
                <a:latin typeface="Calibri" pitchFamily="34" charset="0"/>
              </a:rPr>
              <a:t>Não </a:t>
            </a:r>
            <a:r>
              <a:rPr lang="pt-BR" sz="2400" dirty="0" smtClean="0">
                <a:latin typeface="Calibri" pitchFamily="34" charset="0"/>
              </a:rPr>
              <a:t>foi contemplado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o avanço esperado na explicitação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do combate a homofobia e aos </a:t>
            </a:r>
          </a:p>
          <a:p>
            <a:pPr algn="just"/>
            <a:r>
              <a:rPr lang="pt-BR" sz="2400" dirty="0" smtClean="0">
                <a:latin typeface="Calibri" pitchFamily="34" charset="0"/>
              </a:rPr>
              <a:t>Direitos </a:t>
            </a:r>
            <a:r>
              <a:rPr lang="pt-BR" sz="2400" dirty="0" err="1" smtClean="0">
                <a:latin typeface="Calibri" pitchFamily="34" charset="0"/>
              </a:rPr>
              <a:t>homosexuais</a:t>
            </a:r>
            <a:r>
              <a:rPr lang="pt-BR" sz="2400" dirty="0" smtClean="0">
                <a:latin typeface="Calibri" pitchFamily="34" charset="0"/>
              </a:rPr>
              <a:t>.</a:t>
            </a:r>
          </a:p>
          <a:p>
            <a:pPr algn="just"/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19</a:t>
            </a:fld>
            <a:r>
              <a:rPr lang="pt-BR" dirty="0" smtClean="0"/>
              <a:t>/20</a:t>
            </a:r>
            <a:endParaRPr lang="pt-BR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571876"/>
            <a:ext cx="3502144" cy="236696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CaixaDeTexto 7"/>
          <p:cNvSpPr txBox="1"/>
          <p:nvPr/>
        </p:nvSpPr>
        <p:spPr>
          <a:xfrm>
            <a:off x="5286380" y="6000768"/>
            <a:ext cx="3331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Calibri" pitchFamily="34" charset="0"/>
              </a:rPr>
              <a:t>Conferência de revisão de Durban em 2009</a:t>
            </a:r>
          </a:p>
          <a:p>
            <a:endParaRPr lang="pt-BR" sz="1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tângulo 4"/>
          <p:cNvSpPr>
            <a:spLocks noChangeArrowheads="1"/>
          </p:cNvSpPr>
          <p:nvPr/>
        </p:nvSpPr>
        <p:spPr bwMode="auto">
          <a:xfrm>
            <a:off x="500034" y="1285860"/>
            <a:ext cx="828680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Você viu nas aulas anteriores que o reconhecimento dos </a:t>
            </a:r>
          </a:p>
          <a:p>
            <a:r>
              <a:rPr lang="pt-BR" sz="2400" dirty="0" smtClean="0">
                <a:latin typeface="Calibri" pitchFamily="34" charset="0"/>
              </a:rPr>
              <a:t>direitos humanos na esfera internacional conta com importantes documentos gerais. </a:t>
            </a:r>
          </a:p>
          <a:p>
            <a:r>
              <a:rPr lang="pt-BR" sz="2400" dirty="0" smtClean="0">
                <a:latin typeface="Calibri" pitchFamily="34" charset="0"/>
              </a:rPr>
              <a:t>Quais são esses documentos?</a:t>
            </a:r>
          </a:p>
          <a:p>
            <a:r>
              <a:rPr lang="pt-BR" sz="2400" dirty="0" smtClean="0">
                <a:latin typeface="Calibri" pitchFamily="34" charset="0"/>
              </a:rPr>
              <a:t> 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Declaração Universal de Direitos Humanos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Sistema Global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Sistema Interamericano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Pacto Internacional sobre Direitos Civis e Políticos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Pacto Internacional sobre Direitos Econômicos, Sociais e Culturais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 smtClean="0">
                <a:solidFill>
                  <a:srgbClr val="C00000"/>
                </a:solidFill>
              </a:rPr>
              <a:t>Aula 4 -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/20</a:t>
            </a:r>
            <a:endParaRPr lang="pt-BR" dirty="0"/>
          </a:p>
        </p:txBody>
      </p:sp>
      <p:pic>
        <p:nvPicPr>
          <p:cNvPr id="1026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2285992"/>
            <a:ext cx="1498017" cy="199331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214414" y="1357298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714612" y="2357430"/>
            <a:ext cx="60007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Existem outros instrumentos internacionais de promoção de direitos além dos documentos gerais e específicos do sistema global e dos sistemas regionais.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20/20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714612" y="3357562"/>
            <a:ext cx="57150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Mulheres, crianças e minorias raciais são grupos bastante vulneráveis e precisam de ações específicas para garantir seus direitos.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786050" y="4357694"/>
            <a:ext cx="5715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A ONU adotou tratados de direitos humanos que buscam atender às necessidades desses grupos.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786050" y="5072074"/>
            <a:ext cx="5715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A discriminação baseada em raça, cor ou origem étnica é uma ofensa à dignidade humana e deve ser condenada como uma violação dos direitos humanos e das liberdades fundamentais.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28596" y="2285992"/>
            <a:ext cx="82868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Declaração Universal de Direitos Humanos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Pacto Internacional sobre Direitos Civis e Políticos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Pacto Internacional sobre Direitos Econômicos, Sociais e Culturais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034" y="4214818"/>
            <a:ext cx="8142037" cy="18158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74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 reconhecimento dos direitos humanos na esfera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74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internacional não se restringiu a esses documentos.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74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Conta também com outros instrumentos importantes.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74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Isso é o que você vai ver nessa e nas próximas aulas.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 smtClean="0">
                <a:solidFill>
                  <a:srgbClr val="C00000"/>
                </a:solidFill>
              </a:rPr>
              <a:t>Aula 4 -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00034" y="1643050"/>
            <a:ext cx="47863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Parabéns se você escolheu:</a:t>
            </a:r>
          </a:p>
          <a:p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500034" y="1571612"/>
            <a:ext cx="821537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Os órgãos e grupos envolvidos na luta pela promoção de direitos constataram que mulheres, crianças e pessoas pertencentes a minorias raciais eram mais vulneráveis. 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 smtClean="0">
                <a:solidFill>
                  <a:srgbClr val="C00000"/>
                </a:solidFill>
              </a:rPr>
              <a:t>Aula 4 -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28596" y="3500438"/>
            <a:ext cx="535784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Foi a necessidade de proteção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específica para os grupos mais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vulneráveis que impulsionou a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elaboração de tratados especiais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para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crianças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mulheres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e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minorias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raciais.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071810"/>
            <a:ext cx="2571768" cy="29315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42910" y="2857496"/>
            <a:ext cx="78566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400" b="1" dirty="0" smtClean="0">
                <a:latin typeface="Calibri" pitchFamily="34" charset="0"/>
              </a:rPr>
              <a:t>Convenção pela Eliminação de todas as formas de Discriminação Racial da ONU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b="1" dirty="0" smtClean="0">
                <a:latin typeface="Calibri" pitchFamily="34" charset="0"/>
              </a:rPr>
              <a:t>Convenção pela Eliminação de todas as formas de Discriminação contra a Mulher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b="1" dirty="0" smtClean="0">
                <a:latin typeface="Calibri" pitchFamily="34" charset="0"/>
              </a:rPr>
              <a:t>Convenção sobre os Direitos das Crianças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b="1" dirty="0" smtClean="0">
                <a:latin typeface="Calibri" pitchFamily="34" charset="0"/>
              </a:rPr>
              <a:t>Convenção Contra a Tortura e Outros Tratamentos ou Penas Cruéis, Desumanas ou Degradantes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 smtClean="0">
                <a:solidFill>
                  <a:srgbClr val="C00000"/>
                </a:solidFill>
              </a:rPr>
              <a:t>Aula 4 -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42910" y="1643050"/>
            <a:ext cx="7856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O Sistema global adotou convenções de direitos humanos que buscam atender a essas necessidades. Veja alguns deles: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/20</a:t>
            </a:r>
            <a:endParaRPr lang="pt-BR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3214710" cy="43774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CaixaDeTexto 8"/>
          <p:cNvSpPr txBox="1"/>
          <p:nvPr/>
        </p:nvSpPr>
        <p:spPr>
          <a:xfrm>
            <a:off x="4071902" y="2071678"/>
            <a:ext cx="492925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Nessa aula, você conhecerá </a:t>
            </a:r>
          </a:p>
          <a:p>
            <a:r>
              <a:rPr lang="pt-BR" sz="2800" dirty="0" smtClean="0">
                <a:latin typeface="Calibri" pitchFamily="34" charset="0"/>
              </a:rPr>
              <a:t>mais detalhadamente alguns</a:t>
            </a:r>
          </a:p>
          <a:p>
            <a:r>
              <a:rPr lang="pt-BR" sz="2800" dirty="0" smtClean="0">
                <a:latin typeface="Calibri" pitchFamily="34" charset="0"/>
              </a:rPr>
              <a:t>instrumentos da luta contra</a:t>
            </a:r>
          </a:p>
          <a:p>
            <a:r>
              <a:rPr lang="pt-BR" sz="2800" dirty="0" smtClean="0">
                <a:latin typeface="Calibri" pitchFamily="34" charset="0"/>
              </a:rPr>
              <a:t>a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discriminação racial</a:t>
            </a:r>
            <a:r>
              <a:rPr lang="pt-BR" sz="2800" dirty="0" smtClean="0">
                <a:latin typeface="Calibri" pitchFamily="34" charset="0"/>
              </a:rPr>
              <a:t>, em </a:t>
            </a:r>
          </a:p>
          <a:p>
            <a:r>
              <a:rPr lang="pt-BR" sz="2800" dirty="0" smtClean="0">
                <a:latin typeface="Calibri" pitchFamily="34" charset="0"/>
              </a:rPr>
              <a:t>particular, a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Convenção pela</a:t>
            </a:r>
          </a:p>
          <a:p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Eliminação de todas as formas</a:t>
            </a:r>
          </a:p>
          <a:p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de Discriminação Racial da ONU</a:t>
            </a:r>
            <a:r>
              <a:rPr lang="pt-BR" sz="2800" dirty="0" smtClean="0">
                <a:latin typeface="Calibri" pitchFamily="34" charset="0"/>
              </a:rPr>
              <a:t>.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 smtClean="0">
                <a:solidFill>
                  <a:srgbClr val="C00000"/>
                </a:solidFill>
              </a:rPr>
              <a:t>Aula 4 -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/20</a:t>
            </a:r>
            <a:endParaRPr lang="pt-BR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71472" y="1285860"/>
            <a:ext cx="792961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2600" b="1" dirty="0" smtClean="0">
              <a:latin typeface="Calibri" pitchFamily="34" charset="0"/>
            </a:endParaRPr>
          </a:p>
          <a:p>
            <a:r>
              <a:rPr lang="pt-BR" sz="2600" b="1" dirty="0" smtClean="0">
                <a:latin typeface="Calibri" pitchFamily="34" charset="0"/>
              </a:rPr>
              <a:t>Um </a:t>
            </a:r>
            <a:r>
              <a:rPr lang="pt-BR" sz="2600" b="1" dirty="0" smtClean="0">
                <a:latin typeface="Calibri" pitchFamily="34" charset="0"/>
              </a:rPr>
              <a:t>breve histórico...</a:t>
            </a:r>
            <a:endParaRPr lang="pt-BR" sz="2600" dirty="0" smtClean="0">
              <a:latin typeface="Calibri" pitchFamily="34" charset="0"/>
            </a:endParaRPr>
          </a:p>
          <a:p>
            <a:pPr algn="just"/>
            <a:r>
              <a:rPr lang="pt-BR" sz="2800" dirty="0" smtClean="0">
                <a:latin typeface="Calibri" pitchFamily="34" charset="0"/>
              </a:rPr>
              <a:t>Logo </a:t>
            </a:r>
            <a:r>
              <a:rPr lang="pt-BR" sz="2800" dirty="0" smtClean="0">
                <a:latin typeface="Calibri" pitchFamily="34" charset="0"/>
              </a:rPr>
              <a:t>após a aprovação da Declaração Universal dos Direitos Humanos, que afirma que todos os seres humanos nascem livres e iguais em dignidade e direitos, a ONU direcionou uma parte de seus esforços para tratar da discriminação racial em territórios colonizados. 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 smtClean="0">
                <a:solidFill>
                  <a:srgbClr val="C00000"/>
                </a:solidFill>
              </a:rPr>
              <a:t>Aula 4 -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0034" y="4857760"/>
            <a:ext cx="8143932" cy="13849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Calibri" pitchFamily="34" charset="0"/>
              </a:rPr>
              <a:t>Nesse esforço, a ONU apoiou, freqüentemente, a legitimidade da luta em favor das populações oprimidas, principalmente no Continente Africano.</a:t>
            </a:r>
            <a:endParaRPr lang="pt-BR" sz="2800" b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42910" y="1428736"/>
            <a:ext cx="80724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Como a discriminação baseada em raça, cor ou origem étnica continuava a ser causa de </a:t>
            </a:r>
          </a:p>
          <a:p>
            <a:r>
              <a:rPr lang="pt-BR" sz="2800" dirty="0" smtClean="0">
                <a:latin typeface="Calibri" pitchFamily="34" charset="0"/>
              </a:rPr>
              <a:t>graves problemas internos em </a:t>
            </a:r>
          </a:p>
          <a:p>
            <a:r>
              <a:rPr lang="pt-BR" sz="2800" dirty="0" smtClean="0">
                <a:latin typeface="Calibri" pitchFamily="34" charset="0"/>
              </a:rPr>
              <a:t>diversos países, além de perturbar </a:t>
            </a:r>
          </a:p>
          <a:p>
            <a:r>
              <a:rPr lang="pt-BR" sz="2800" dirty="0" smtClean="0">
                <a:latin typeface="Calibri" pitchFamily="34" charset="0"/>
              </a:rPr>
              <a:t>as boas relações internacionais, a </a:t>
            </a:r>
          </a:p>
          <a:p>
            <a:r>
              <a:rPr lang="pt-BR" sz="2800" dirty="0" smtClean="0">
                <a:latin typeface="Calibri" pitchFamily="34" charset="0"/>
              </a:rPr>
              <a:t>Assembléia Geral da ONU de 1963, </a:t>
            </a:r>
          </a:p>
          <a:p>
            <a:r>
              <a:rPr lang="pt-BR" sz="2800" dirty="0" smtClean="0">
                <a:latin typeface="Calibri" pitchFamily="34" charset="0"/>
              </a:rPr>
              <a:t>aprovou a</a:t>
            </a:r>
            <a:endParaRPr lang="pt-BR" sz="2800" dirty="0" smtClean="0">
              <a:latin typeface="Cooper Black" pitchFamily="18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/20</a:t>
            </a:r>
            <a:endParaRPr lang="pt-BR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143116"/>
            <a:ext cx="2849008" cy="23574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</a:rPr>
              <a:t>4 </a:t>
            </a:r>
            <a:r>
              <a:rPr lang="pt-BR" sz="2000" b="1" dirty="0">
                <a:solidFill>
                  <a:srgbClr val="C00000"/>
                </a:solidFill>
              </a:rPr>
              <a:t>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14348" y="4929198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Cooper Black" pitchFamily="18" charset="0"/>
              </a:rPr>
              <a:t>Declaração das Nações Unidas para a Eliminação de todas as Formas de Discriminação Racial.</a:t>
            </a:r>
            <a:endParaRPr lang="pt-B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7158" y="1714488"/>
            <a:ext cx="82868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O princípio fundamental da Declaração está ratificado no seu Artigo 1º: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714348" y="2714620"/>
            <a:ext cx="7929618" cy="3693319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600" b="1" i="1" dirty="0" smtClean="0">
                <a:latin typeface="Calibri" pitchFamily="34" charset="0"/>
              </a:rPr>
              <a:t>Discriminação entre seres humanos com base em raça, cor ou origem étnica é uma ofensa à dignidade humana e deve ser condenada como uma negação dos princípios das Nações Unidas, como uma violação dos direitos humanos e das liberdades fundamentais, proclamadas na Declaração Universal dos Direitos Humanos, como um obstáculo às relações amigáveis e pacíficas entre nações e como fato capaz de perturbar a paz e a segurança entre nações.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928662" y="285751"/>
            <a:ext cx="7572428" cy="11387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 smtClean="0">
                <a:solidFill>
                  <a:srgbClr val="C00000"/>
                </a:solidFill>
              </a:rPr>
              <a:t>Aula 4 - </a:t>
            </a:r>
            <a:r>
              <a:rPr lang="pt-BR" sz="2000" dirty="0" smtClean="0">
                <a:solidFill>
                  <a:srgbClr val="FF0000"/>
                </a:solidFill>
              </a:rPr>
              <a:t>Convenções Internacionais de Direitos Humanos – Parte I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/20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1162</TotalTime>
  <Words>1618</Words>
  <Application>Microsoft Office PowerPoint</Application>
  <PresentationFormat>Apresentação na tela (4:3)</PresentationFormat>
  <Paragraphs>171</Paragraphs>
  <Slides>20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  <vt:variant>
        <vt:lpstr>Apresentações personalizadas</vt:lpstr>
      </vt:variant>
      <vt:variant>
        <vt:i4>1</vt:i4>
      </vt:variant>
    </vt:vector>
  </HeadingPairs>
  <TitlesOfParts>
    <vt:vector size="22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Apresentação personalizada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GEO</cp:lastModifiedBy>
  <cp:revision>129</cp:revision>
  <dcterms:created xsi:type="dcterms:W3CDTF">2009-05-14T20:59:51Z</dcterms:created>
  <dcterms:modified xsi:type="dcterms:W3CDTF">2009-06-17T10:51:50Z</dcterms:modified>
</cp:coreProperties>
</file>