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258" r:id="rId2"/>
    <p:sldId id="259" r:id="rId3"/>
    <p:sldId id="260" r:id="rId4"/>
    <p:sldId id="273" r:id="rId5"/>
    <p:sldId id="261" r:id="rId6"/>
    <p:sldId id="270" r:id="rId7"/>
    <p:sldId id="272" r:id="rId8"/>
    <p:sldId id="269" r:id="rId9"/>
    <p:sldId id="262" r:id="rId10"/>
    <p:sldId id="271" r:id="rId11"/>
    <p:sldId id="267" r:id="rId12"/>
    <p:sldId id="274" r:id="rId13"/>
    <p:sldId id="275" r:id="rId14"/>
    <p:sldId id="264" r:id="rId15"/>
    <p:sldId id="268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D6D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17/6/2009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17/6/2009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786050" y="2643182"/>
            <a:ext cx="585791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Conhecer o Pacto Internacional sobre Direitos Civis e Políticos e o Pacto Internacional sobre Direitos Econômicos, Sociais e Culturais;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Compreender os motivos para a adoção dos dois pactos;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Conhecer as discussões que envolvem a natureza e a aplicabilidade dos direitos humanos.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71625" y="1857375"/>
            <a:ext cx="2404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Objetivos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02070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/15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20" y="1571612"/>
            <a:ext cx="4000528" cy="2123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Calibri" pitchFamily="34" charset="0"/>
              </a:rPr>
              <a:t>Os </a:t>
            </a:r>
            <a:r>
              <a:rPr lang="pt-BR" sz="2200" b="1" dirty="0" smtClean="0">
                <a:latin typeface="Calibri" pitchFamily="34" charset="0"/>
              </a:rPr>
              <a:t>direitos sociais</a:t>
            </a:r>
            <a:r>
              <a:rPr lang="pt-BR" sz="2200" dirty="0" smtClean="0">
                <a:latin typeface="Calibri" pitchFamily="34" charset="0"/>
              </a:rPr>
              <a:t> foram tratados como direitos ligados à </a:t>
            </a:r>
            <a:r>
              <a:rPr lang="pt-BR" sz="2200" b="1" dirty="0" smtClean="0">
                <a:latin typeface="Calibri" pitchFamily="34" charset="0"/>
              </a:rPr>
              <a:t>igualdad</a:t>
            </a:r>
            <a:r>
              <a:rPr lang="pt-BR" sz="2200" dirty="0" smtClean="0">
                <a:latin typeface="Calibri" pitchFamily="34" charset="0"/>
              </a:rPr>
              <a:t>e, às prestações positivas do Estado, aos altos custos e de aplicabilidade progressiva.  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85720" y="4071943"/>
            <a:ext cx="860690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Atualmente, começa-se a perceber que essa separação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entre os tipos de caracterização dos direitos possui falhas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consideráveis.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Veja outras considerações sobre o assunto:</a:t>
            </a:r>
            <a:endParaRPr kumimoji="0" lang="pt-B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357686" y="1571612"/>
            <a:ext cx="4447884" cy="2123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Calibri" pitchFamily="34" charset="0"/>
              </a:rPr>
              <a:t>Já os </a:t>
            </a:r>
            <a:r>
              <a:rPr lang="pt-BR" sz="2200" b="1" dirty="0" smtClean="0">
                <a:latin typeface="Calibri" pitchFamily="34" charset="0"/>
              </a:rPr>
              <a:t>direitos civis</a:t>
            </a:r>
            <a:r>
              <a:rPr lang="pt-BR" sz="2200" dirty="0" smtClean="0">
                <a:latin typeface="Calibri" pitchFamily="34" charset="0"/>
              </a:rPr>
              <a:t> e políticos foram </a:t>
            </a:r>
          </a:p>
          <a:p>
            <a:pPr algn="ctr"/>
            <a:r>
              <a:rPr lang="pt-BR" sz="2200" dirty="0" smtClean="0">
                <a:latin typeface="Calibri" pitchFamily="34" charset="0"/>
              </a:rPr>
              <a:t>tidos como direitos relativos à </a:t>
            </a:r>
          </a:p>
          <a:p>
            <a:pPr algn="ctr"/>
            <a:r>
              <a:rPr lang="pt-BR" sz="2200" b="1" dirty="0" smtClean="0">
                <a:latin typeface="Calibri" pitchFamily="34" charset="0"/>
              </a:rPr>
              <a:t>liberdade</a:t>
            </a:r>
            <a:r>
              <a:rPr lang="pt-BR" sz="2200" dirty="0" smtClean="0">
                <a:latin typeface="Calibri" pitchFamily="34" charset="0"/>
              </a:rPr>
              <a:t>, prestações negativas  do </a:t>
            </a:r>
          </a:p>
          <a:p>
            <a:pPr algn="ctr"/>
            <a:r>
              <a:rPr lang="pt-BR" sz="2200" dirty="0" smtClean="0">
                <a:latin typeface="Calibri" pitchFamily="34" charset="0"/>
              </a:rPr>
              <a:t>Estado, à inexistência de custos  e de </a:t>
            </a:r>
          </a:p>
          <a:p>
            <a:pPr algn="ctr"/>
            <a:r>
              <a:rPr lang="pt-BR" sz="2200" dirty="0" smtClean="0">
                <a:latin typeface="Calibri" pitchFamily="34" charset="0"/>
              </a:rPr>
              <a:t>auto aplicabilidade. </a:t>
            </a:r>
          </a:p>
          <a:p>
            <a:pPr algn="ctr"/>
            <a:endParaRPr lang="pt-BR" sz="22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42910" y="1857364"/>
            <a:ext cx="57864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Natureza dos direitos</a:t>
            </a:r>
            <a:endParaRPr lang="pt-BR" sz="24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just"/>
            <a:r>
              <a:rPr lang="pt-BR" sz="2400" dirty="0" smtClean="0">
                <a:latin typeface="Calibri" pitchFamily="34" charset="0"/>
              </a:rPr>
              <a:t>Quanto à igualdade e à liberdade é possível afirmar que uma não existiria sem a outra. O direito ao voto, por exemplo, não seria livremente exercido caso a situação de miséria de um indivíduo o levasse a trocar seus votos por alimentos ou roupas. Algum grau de igualdade material teria que ser alcançado para que a liberdade do voto fosse garantida.  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/15</a:t>
            </a:r>
            <a:endParaRPr lang="pt-BR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500306"/>
            <a:ext cx="2000264" cy="22178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CaixaDeTexto 5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85786" y="2500306"/>
            <a:ext cx="750099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Quanto </a:t>
            </a:r>
            <a:r>
              <a:rPr lang="pt-BR" sz="2400" dirty="0" smtClean="0">
                <a:latin typeface="Calibri" pitchFamily="34" charset="0"/>
              </a:rPr>
              <a:t>à aplicabilidade de direitos (a forma como os direitos são garantidos e exercidos no dia-a-dia), tanto os direitos civis e políticos, como os direitos econômicos, sociais e culturais podem ter aplicação imediata quanto progressiva.</a:t>
            </a:r>
            <a:r>
              <a:rPr lang="pt-BR" sz="2800" dirty="0" smtClean="0">
                <a:latin typeface="Calibri" pitchFamily="34" charset="0"/>
              </a:rPr>
              <a:t> 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85786" y="1928802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Aplicabilidade</a:t>
            </a:r>
            <a:endParaRPr lang="pt-BR" sz="2400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57158" y="2285992"/>
            <a:ext cx="82153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Qualquer </a:t>
            </a:r>
            <a:r>
              <a:rPr lang="pt-BR" sz="2400" dirty="0" smtClean="0">
                <a:latin typeface="Calibri" pitchFamily="34" charset="0"/>
              </a:rPr>
              <a:t>tipo de direito pode ter caráter 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positivo ou negativo das prestações 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estatais. O direito de acesso à justiça 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poderia implicar prestações positivas e 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com alto custo para o Estado. Por exemplo, a construção de prédios capazes de abrigar tribunais. Do mesmo modo, o direito à greve poderia ser efetivado pelo Estado pela mera atitude de não intervir em uma paralisação trabalhista e isso não custaria nada.</a:t>
            </a:r>
            <a:r>
              <a:rPr lang="pt-BR" sz="2800" dirty="0" smtClean="0">
                <a:latin typeface="Calibri" pitchFamily="34" charset="0"/>
              </a:rPr>
              <a:t> 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13</a:t>
            </a:fld>
            <a:r>
              <a:rPr lang="pt-BR" dirty="0" smtClean="0"/>
              <a:t>/15</a:t>
            </a:r>
            <a:endParaRPr lang="pt-BR" dirty="0"/>
          </a:p>
        </p:txBody>
      </p:sp>
      <p:pic>
        <p:nvPicPr>
          <p:cNvPr id="6" name="Imagem 5" descr="GREVE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1714488"/>
            <a:ext cx="2982067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28596" y="1571612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Ação </a:t>
            </a:r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do Estado e </a:t>
            </a:r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custos</a:t>
            </a:r>
            <a:endParaRPr lang="pt-BR" sz="2400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28596" y="1285860"/>
            <a:ext cx="85011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Calibri" pitchFamily="34" charset="0"/>
              </a:rPr>
              <a:t>Perceber as semelhanças entre os </a:t>
            </a: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direitos civis e políticos </a:t>
            </a:r>
            <a:r>
              <a:rPr lang="pt-BR" sz="2800" dirty="0" smtClean="0">
                <a:latin typeface="Calibri" pitchFamily="34" charset="0"/>
              </a:rPr>
              <a:t>e </a:t>
            </a: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econômicos, sociais e culturais </a:t>
            </a:r>
            <a:r>
              <a:rPr lang="pt-BR" sz="2800" dirty="0" smtClean="0">
                <a:latin typeface="Calibri" pitchFamily="34" charset="0"/>
              </a:rPr>
              <a:t>permite aos titulares dos direitos e aos órgãos promotores de direitos: </a:t>
            </a:r>
          </a:p>
          <a:p>
            <a:pPr algn="just"/>
            <a:endParaRPr lang="pt-BR" sz="2800" dirty="0" smtClean="0">
              <a:latin typeface="Calibri" pitchFamily="34" charset="0"/>
            </a:endParaRPr>
          </a:p>
          <a:p>
            <a:pPr algn="just"/>
            <a:endParaRPr lang="pt-BR" sz="2800" dirty="0" smtClean="0">
              <a:latin typeface="Calibri" pitchFamily="34" charset="0"/>
            </a:endParaRPr>
          </a:p>
          <a:p>
            <a:pPr algn="just"/>
            <a:endParaRPr lang="en-US" sz="2800" dirty="0" smtClean="0">
              <a:latin typeface="Calibri" pitchFamily="34" charset="0"/>
            </a:endParaRPr>
          </a:p>
          <a:p>
            <a:pPr algn="just"/>
            <a:endParaRPr lang="en-US" sz="2800" dirty="0" smtClean="0">
              <a:latin typeface="Calibri" pitchFamily="34" charset="0"/>
            </a:endParaRPr>
          </a:p>
          <a:p>
            <a:pPr algn="just"/>
            <a:endParaRPr lang="pt-BR" sz="28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exigir (exigibilidade) seus direitos,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acionar (</a:t>
            </a:r>
            <a:r>
              <a:rPr lang="pt-BR" sz="2800" dirty="0" err="1" smtClean="0">
                <a:latin typeface="Calibri" pitchFamily="34" charset="0"/>
              </a:rPr>
              <a:t>acionalibilidade</a:t>
            </a:r>
            <a:r>
              <a:rPr lang="pt-BR" sz="2800" dirty="0" smtClean="0">
                <a:latin typeface="Calibri" pitchFamily="34" charset="0"/>
              </a:rPr>
              <a:t>) os mecanismos existentes e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 fazer justiça (</a:t>
            </a:r>
            <a:r>
              <a:rPr lang="pt-BR" sz="2800" dirty="0" err="1" smtClean="0">
                <a:latin typeface="Calibri" pitchFamily="34" charset="0"/>
              </a:rPr>
              <a:t>justiciabilidade</a:t>
            </a:r>
            <a:r>
              <a:rPr lang="pt-BR" sz="2800" dirty="0" smtClean="0">
                <a:latin typeface="Calibri" pitchFamily="34" charset="0"/>
              </a:rPr>
              <a:t>) nos âmbitos nacional e internacional.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14</a:t>
            </a:fld>
            <a:r>
              <a:rPr lang="pt-BR" dirty="0" smtClean="0"/>
              <a:t>/15</a:t>
            </a:r>
            <a:endParaRPr lang="pt-BR" dirty="0"/>
          </a:p>
        </p:txBody>
      </p:sp>
      <p:pic>
        <p:nvPicPr>
          <p:cNvPr id="6145" name="Picture 1" descr="image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2714620"/>
            <a:ext cx="7889527" cy="17145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aixaDeTexto 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6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6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 tmFilter="0, 0; .2, .5; .8, .5; 1, 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500" autoRev="1" fill="hold"/>
                                        <p:tgtEl>
                                          <p:spTgt spid="6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214414" y="1357298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714612" y="4500570"/>
            <a:ext cx="57150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Atualmente, começa-se a perceber que essa separação possui falhas consideráveis. Não há como dissociar igualdade de liberdade.</a:t>
            </a:r>
            <a:endParaRPr lang="pt-BR" sz="2400" dirty="0" smtClean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15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786050" y="2714620"/>
            <a:ext cx="55721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A ONU adotou dois pactos, em 1966, em virtude da divisão do mundo em dois blocos: </a:t>
            </a:r>
          </a:p>
          <a:p>
            <a:pPr algn="just"/>
            <a:r>
              <a:rPr lang="pt-BR" sz="2200" dirty="0" smtClean="0">
                <a:latin typeface="Calibri" pitchFamily="34" charset="0"/>
              </a:rPr>
              <a:t>O Pacto Internacional sobre Direitos Civis e Políticos e O Pacto Internacional sobre Direitos Econômicos, Sociais e Culturais</a:t>
            </a:r>
          </a:p>
          <a:p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tângulo 4"/>
          <p:cNvSpPr>
            <a:spLocks noChangeArrowheads="1"/>
          </p:cNvSpPr>
          <p:nvPr/>
        </p:nvSpPr>
        <p:spPr bwMode="auto">
          <a:xfrm>
            <a:off x="642910" y="1285860"/>
            <a:ext cx="80010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Como vimos na Aula 1, em 1966 a Assembléia Geral das Nações Unidas adotou dois Pactos Internacionais: </a:t>
            </a:r>
          </a:p>
          <a:p>
            <a:endParaRPr lang="pt-BR" sz="2400" dirty="0" smtClean="0">
              <a:latin typeface="Calibri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Pacto Internacional sobre Direitos Civis e Políticos;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Pacto Internacional sobre Direitos Econômicos, Sociais e Culturais.</a:t>
            </a:r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079" name="CaixaDeTexto 9"/>
          <p:cNvSpPr txBox="1">
            <a:spLocks noChangeArrowheads="1"/>
          </p:cNvSpPr>
          <p:nvPr/>
        </p:nvSpPr>
        <p:spPr bwMode="auto">
          <a:xfrm>
            <a:off x="357158" y="3786190"/>
            <a:ext cx="83947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dirty="0" smtClean="0">
                <a:latin typeface="Calibri" pitchFamily="34" charset="0"/>
              </a:rPr>
              <a:t>Você acha que esta separação fere os princípios da </a:t>
            </a:r>
            <a:r>
              <a:rPr lang="pt-BR" sz="2400" b="1" dirty="0" smtClean="0">
                <a:latin typeface="Calibri" pitchFamily="34" charset="0"/>
              </a:rPr>
              <a:t>interdependência</a:t>
            </a:r>
            <a:r>
              <a:rPr lang="pt-BR" sz="2400" dirty="0" smtClean="0">
                <a:latin typeface="Calibri" pitchFamily="34" charset="0"/>
              </a:rPr>
              <a:t> e da </a:t>
            </a:r>
            <a:r>
              <a:rPr lang="pt-BR" sz="2400" b="1" dirty="0" smtClean="0">
                <a:latin typeface="Calibri" pitchFamily="34" charset="0"/>
              </a:rPr>
              <a:t>indivisibilidade</a:t>
            </a:r>
            <a:r>
              <a:rPr lang="pt-BR" sz="2400" dirty="0" smtClean="0">
                <a:latin typeface="Calibri" pitchFamily="34" charset="0"/>
              </a:rPr>
              <a:t> de direitos presentes na Declaração Universal dos Direitos Humanos?</a:t>
            </a:r>
            <a:endParaRPr lang="pt-BR" sz="2200" b="1" dirty="0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00034" y="2143116"/>
            <a:ext cx="828680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Mas houve um motivo para a ONU fazer isso.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 criação dos dois pactos tem sua origem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na divisão do mundo em dois blocos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um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socialista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outro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capitalista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–,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que trouxe uma dupla visão de direitos: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ireitos liberais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– direitos civis e políticos e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ireitos socialistas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– direitos econômicos, sociais e culturais.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Essa divisão durou até o final da guerra fria.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pic>
        <p:nvPicPr>
          <p:cNvPr id="8" name="Imagem 1"/>
          <p:cNvPicPr>
            <a:picLocks noChangeAspect="1" noChangeArrowheads="1"/>
          </p:cNvPicPr>
          <p:nvPr/>
        </p:nvPicPr>
        <p:blipFill>
          <a:blip r:embed="rId2"/>
          <a:srcRect l="7651"/>
          <a:stretch>
            <a:fillRect/>
          </a:stretch>
        </p:blipFill>
        <p:spPr bwMode="auto">
          <a:xfrm>
            <a:off x="6286512" y="2571744"/>
            <a:ext cx="2143139" cy="17835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CaixaDeTexto 8"/>
          <p:cNvSpPr txBox="1"/>
          <p:nvPr/>
        </p:nvSpPr>
        <p:spPr>
          <a:xfrm>
            <a:off x="6500826" y="4429132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Símbolo da ONU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00034" y="1428736"/>
            <a:ext cx="2690480" cy="461665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sz="2400" b="1" dirty="0" smtClean="0">
                <a:latin typeface="Calibri" pitchFamily="34" charset="0"/>
              </a:rPr>
              <a:t>De certa forma sim.</a:t>
            </a:r>
            <a:endParaRPr lang="pt-BR" sz="2400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  <p:bldP spid="9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85720" y="1857364"/>
            <a:ext cx="821537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Pacto Internacional sobre Direitos Civis e Políticos 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reconhece uma série de direitos, entre outros: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 direito à vida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O direito à liberdade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O direito à liberdade de religião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O direito a garantias processuais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 O direito a não ser submetido à tortura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   O direito a não ser submetido à escravidão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 tmFilter="0, 0; .2, .5; .8, .5; 1, 0"/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1000" autoRev="1" fill="hold"/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17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17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 tmFilter="0, 0; .2, .5; .8, .5; 1, 0"/>
                                        <p:tgtEl>
                                          <p:spTgt spid="317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1000" autoRev="1" fill="hold"/>
                                        <p:tgtEl>
                                          <p:spTgt spid="317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85786" y="1214422"/>
            <a:ext cx="78566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Quais dos </a:t>
            </a:r>
            <a:r>
              <a:rPr lang="pt-BR" sz="2800" u="sng" dirty="0" smtClean="0">
                <a:latin typeface="Calibri" pitchFamily="34" charset="0"/>
              </a:rPr>
              <a:t>direitos</a:t>
            </a:r>
            <a:r>
              <a:rPr lang="pt-BR" sz="2800" dirty="0" smtClean="0">
                <a:latin typeface="Calibri" pitchFamily="34" charset="0"/>
              </a:rPr>
              <a:t> abaixo você considera que fazem parte do Pacto sobre Direitos Civis e Políticos?</a:t>
            </a:r>
          </a:p>
          <a:p>
            <a:r>
              <a:rPr lang="pt-BR" sz="2800" dirty="0" smtClean="0">
                <a:latin typeface="Calibri" pitchFamily="34" charset="0"/>
              </a:rPr>
              <a:t> </a:t>
            </a: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Liberdade de movimento</a:t>
            </a: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Ao emprego</a:t>
            </a: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Liberdade de pensamento</a:t>
            </a: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Liberdade de associação</a:t>
            </a: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Moradia digna</a:t>
            </a: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latin typeface="Calibri" pitchFamily="34" charset="0"/>
              </a:rPr>
              <a:t>Igualdade política e à igualdade perante a lei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/15</a:t>
            </a:r>
            <a:endParaRPr lang="pt-BR" dirty="0"/>
          </a:p>
        </p:txBody>
      </p:sp>
      <p:pic>
        <p:nvPicPr>
          <p:cNvPr id="10242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428868"/>
            <a:ext cx="1571636" cy="2091273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 tmFilter="0, 0; .2, .5; .8, .5; 1, 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1000" autoRev="1" fill="hold"/>
                                        <p:tgtEl>
                                          <p:spTgt spid="102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 tmFilter="0, 0; .2, .5; .8, .5; 1, 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1000" autoRev="1" fill="hold"/>
                                        <p:tgtEl>
                                          <p:spTgt spid="102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85786" y="1214422"/>
            <a:ext cx="78566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Você deve ter escolhido:</a:t>
            </a:r>
          </a:p>
          <a:p>
            <a:r>
              <a:rPr lang="pt-BR" sz="2800" dirty="0" smtClean="0">
                <a:latin typeface="Calibri" pitchFamily="34" charset="0"/>
              </a:rPr>
              <a:t> </a:t>
            </a: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Liberdade de movimento;</a:t>
            </a: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Liberdade de pensamento;</a:t>
            </a: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Liberdade de associação;</a:t>
            </a:r>
            <a:endParaRPr lang="pt-BR" sz="2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Igualdade política e à igualdade perante a lei.</a:t>
            </a:r>
            <a:endParaRPr lang="pt-BR" sz="2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714348" y="4572008"/>
            <a:ext cx="7858180" cy="13849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Calibri" pitchFamily="34" charset="0"/>
              </a:rPr>
              <a:t>Até janeiro de 2003, o </a:t>
            </a: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Pacto Internacional sobre Direitos Civis e Políticos </a:t>
            </a:r>
            <a:r>
              <a:rPr lang="pt-BR" sz="2800" dirty="0" smtClean="0">
                <a:latin typeface="Calibri" pitchFamily="34" charset="0"/>
              </a:rPr>
              <a:t>havia alcançado 149 ratificações – inclusive o Brasil, a partir de 1992.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42910" y="1000108"/>
            <a:ext cx="792961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Pacto Internacional sobre Direitos Econômicos, Sociais e Culturais 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consolida outro conjunto de direitos, entre eles:   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lvl="0" eaLnBrk="0" hangingPunct="0"/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28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O direito à participação na vida cultural e progresso            científico.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O direito ao trabalho.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O direito à alimentação.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 O direito à previdência social.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   O direito a saúde física e mental.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71472" y="5000636"/>
            <a:ext cx="7858180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Até janeiro de 2003, o Pacto Internacional sobre Direitos Econômicos, Sociais e Culturais havia alcançado 146 ratificações – inclusive o Brasil.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00232" y="1571612"/>
            <a:ext cx="657075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Você considera que o </a:t>
            </a: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direito à moradia, à saúde e à educação foram garantidos pelo </a:t>
            </a:r>
            <a:r>
              <a:rPr lang="pt-BR" sz="2800" dirty="0" smtClean="0">
                <a:latin typeface="Calibri" pitchFamily="34" charset="0"/>
              </a:rPr>
              <a:t>Pacto pelos direitos Econômicos, Sociais e Culturais ?</a:t>
            </a:r>
          </a:p>
          <a:p>
            <a:endParaRPr lang="pt-BR" sz="2800" dirty="0" smtClean="0"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/15</a:t>
            </a:r>
            <a:endParaRPr lang="pt-BR" dirty="0"/>
          </a:p>
        </p:txBody>
      </p:sp>
      <p:pic>
        <p:nvPicPr>
          <p:cNvPr id="8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1355141" cy="1803197"/>
          </a:xfrm>
          <a:prstGeom prst="rect">
            <a:avLst/>
          </a:prstGeom>
          <a:noFill/>
        </p:spPr>
      </p:pic>
      <p:sp>
        <p:nvSpPr>
          <p:cNvPr id="9" name="CaixaDeTexto 8"/>
          <p:cNvSpPr txBox="1"/>
          <p:nvPr/>
        </p:nvSpPr>
        <p:spPr>
          <a:xfrm>
            <a:off x="1142976" y="3643314"/>
            <a:ext cx="721523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Se pensou que </a:t>
            </a: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SIM</a:t>
            </a:r>
            <a:r>
              <a:rPr lang="pt-BR" sz="2800" dirty="0" smtClean="0">
                <a:latin typeface="Calibri" pitchFamily="34" charset="0"/>
              </a:rPr>
              <a:t>: É isso mesmo. Esses são direitos que fazem parte do Pacto pelos direitos Econômicos, Sociais e Culturais.</a:t>
            </a:r>
          </a:p>
          <a:p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/15</a:t>
            </a:r>
            <a:endParaRPr lang="pt-BR" dirty="0"/>
          </a:p>
        </p:txBody>
      </p:sp>
      <p:pic>
        <p:nvPicPr>
          <p:cNvPr id="8193" name="Picture 1" descr="OAS_intro_r3_f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643050"/>
            <a:ext cx="3371594" cy="20717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7158" y="1714488"/>
            <a:ext cx="471490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 Pacto encontrou forte resistência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dos países capitalistas em relação ao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reconhecimento de questões sociais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 econômicas como</a:t>
            </a:r>
            <a:r>
              <a:rPr kumimoji="0" lang="pt-B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questões</a:t>
            </a:r>
            <a:r>
              <a:rPr kumimoji="0" lang="pt-B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de direito.</a:t>
            </a:r>
            <a:endParaRPr lang="pt-BR" sz="2400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57158" y="3929066"/>
            <a:ext cx="864416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just" eaLnBrk="0" hangingPunct="0"/>
            <a:r>
              <a:rPr lang="pt-BR" sz="24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Duas questões colaboravam com esta resistência:</a:t>
            </a:r>
          </a:p>
          <a:p>
            <a:pPr lvl="0" algn="just" eaLnBrk="0" hangingPunct="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O questionamento se os direitos sociais são verdadeiros direitos ;</a:t>
            </a:r>
          </a:p>
          <a:p>
            <a:pPr lvl="0" algn="just" eaLnBrk="0" hangingPunct="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A compreensão que direitos econômicos, sociais e culturais têm </a:t>
            </a:r>
          </a:p>
          <a:p>
            <a:pPr lvl="0" algn="just" eaLnBrk="0" hangingPunct="0"/>
            <a:r>
              <a:rPr lang="pt-BR" sz="24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aplicabilidade e natureza diferentes dos direitos civis e políticos. </a:t>
            </a:r>
            <a:endParaRPr lang="pt-BR" sz="2400" dirty="0" smtClean="0">
              <a:latin typeface="Calibri" pitchFamily="34" charset="0"/>
            </a:endParaRP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3 – Pactos Internacionais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916</TotalTime>
  <Words>1130</Words>
  <Application>Microsoft Office PowerPoint</Application>
  <PresentationFormat>Apresentação na tela (4:3)</PresentationFormat>
  <Paragraphs>143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GEO</cp:lastModifiedBy>
  <cp:revision>98</cp:revision>
  <dcterms:created xsi:type="dcterms:W3CDTF">2009-05-14T20:59:51Z</dcterms:created>
  <dcterms:modified xsi:type="dcterms:W3CDTF">2009-06-17T10:40:49Z</dcterms:modified>
</cp:coreProperties>
</file>