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handoutMasterIdLst>
    <p:handoutMasterId r:id="rId14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ED6D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58" autoAdjust="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06FAD6-0198-4FE8-B7A4-E7F262E2BDAF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E3AACEE5-37E9-45CD-BAE0-B583553719E8}">
      <dgm:prSet phldrT="[Texto]" custT="1"/>
      <dgm:spPr>
        <a:solidFill>
          <a:srgbClr val="002060"/>
        </a:solidFill>
        <a:ln>
          <a:solidFill>
            <a:srgbClr val="002060"/>
          </a:solidFill>
        </a:ln>
      </dgm:spPr>
      <dgm:t>
        <a:bodyPr/>
        <a:lstStyle/>
        <a:p>
          <a:r>
            <a:rPr lang="pt-BR" sz="2400" dirty="0" smtClean="0">
              <a:latin typeface="Calibri" pitchFamily="34" charset="0"/>
            </a:rPr>
            <a:t>Você considera que a ONU tem buscado atingir seus objetivos de forma equilibrada? </a:t>
          </a:r>
          <a:endParaRPr lang="pt-BR" sz="2400" dirty="0">
            <a:latin typeface="Calibri" pitchFamily="34" charset="0"/>
          </a:endParaRPr>
        </a:p>
      </dgm:t>
    </dgm:pt>
    <dgm:pt modelId="{3784A639-0DDE-4A2D-B22D-DD9A553B34EC}" type="parTrans" cxnId="{5D4FE98C-6A93-4A79-BB9D-C166F7BE57F8}">
      <dgm:prSet/>
      <dgm:spPr/>
      <dgm:t>
        <a:bodyPr/>
        <a:lstStyle/>
        <a:p>
          <a:endParaRPr lang="pt-BR"/>
        </a:p>
      </dgm:t>
    </dgm:pt>
    <dgm:pt modelId="{5D4AD869-472F-47CB-8DCC-E3912D260AD1}" type="sibTrans" cxnId="{5D4FE98C-6A93-4A79-BB9D-C166F7BE57F8}">
      <dgm:prSet/>
      <dgm:spPr>
        <a:solidFill>
          <a:srgbClr val="002060"/>
        </a:solidFill>
      </dgm:spPr>
      <dgm:t>
        <a:bodyPr/>
        <a:lstStyle/>
        <a:p>
          <a:endParaRPr lang="pt-BR"/>
        </a:p>
      </dgm:t>
    </dgm:pt>
    <dgm:pt modelId="{A02C9F7D-C0A8-4807-A468-2DE8A83C7135}">
      <dgm:prSet phldrT="[Texto]" custT="1"/>
      <dgm:spPr>
        <a:solidFill>
          <a:srgbClr val="C00000"/>
        </a:solidFill>
      </dgm:spPr>
      <dgm:t>
        <a:bodyPr/>
        <a:lstStyle/>
        <a:p>
          <a:r>
            <a:rPr lang="pt-BR" sz="2400" dirty="0" smtClean="0">
              <a:latin typeface="Calibri" pitchFamily="34" charset="0"/>
            </a:rPr>
            <a:t>Infelizmente a ONU ainda tem concedido um peso especialmente maior à manutenção da paz do que à promoção de direitos humanos e à cooperação internacional.</a:t>
          </a:r>
          <a:endParaRPr lang="pt-BR" sz="2400" dirty="0">
            <a:latin typeface="Calibri" pitchFamily="34" charset="0"/>
          </a:endParaRPr>
        </a:p>
      </dgm:t>
    </dgm:pt>
    <dgm:pt modelId="{CFC022E4-2CD1-4C6C-AA1A-DF443AC2F64A}" type="parTrans" cxnId="{463CA34C-07AC-4A43-B733-278EE4F4EB46}">
      <dgm:prSet/>
      <dgm:spPr/>
      <dgm:t>
        <a:bodyPr/>
        <a:lstStyle/>
        <a:p>
          <a:endParaRPr lang="pt-BR"/>
        </a:p>
      </dgm:t>
    </dgm:pt>
    <dgm:pt modelId="{D4978ACE-7281-4088-BA54-27063577B8C5}" type="sibTrans" cxnId="{463CA34C-07AC-4A43-B733-278EE4F4EB46}">
      <dgm:prSet/>
      <dgm:spPr/>
      <dgm:t>
        <a:bodyPr/>
        <a:lstStyle/>
        <a:p>
          <a:endParaRPr lang="pt-BR"/>
        </a:p>
      </dgm:t>
    </dgm:pt>
    <dgm:pt modelId="{D23D9A54-29EE-473C-8462-1FADC4486A51}" type="pres">
      <dgm:prSet presAssocID="{A806FAD6-0198-4FE8-B7A4-E7F262E2BDAF}" presName="linearFlow" presStyleCnt="0">
        <dgm:presLayoutVars>
          <dgm:resizeHandles val="exact"/>
        </dgm:presLayoutVars>
      </dgm:prSet>
      <dgm:spPr/>
    </dgm:pt>
    <dgm:pt modelId="{762153B3-C6ED-41E6-ABB0-A4A536922A23}" type="pres">
      <dgm:prSet presAssocID="{E3AACEE5-37E9-45CD-BAE0-B583553719E8}" presName="node" presStyleLbl="node1" presStyleIdx="0" presStyleCnt="2" custScaleX="191228" custScaleY="156838" custLinFactNeighborY="-12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A26BBC3-5AD4-4BD7-826D-EAFAB4BECA28}" type="pres">
      <dgm:prSet presAssocID="{5D4AD869-472F-47CB-8DCC-E3912D260AD1}" presName="sibTrans" presStyleLbl="sibTrans2D1" presStyleIdx="0" presStyleCnt="1"/>
      <dgm:spPr/>
      <dgm:t>
        <a:bodyPr/>
        <a:lstStyle/>
        <a:p>
          <a:endParaRPr lang="pt-BR"/>
        </a:p>
      </dgm:t>
    </dgm:pt>
    <dgm:pt modelId="{BAC73AEA-9E87-46A0-BEF1-597DD91FC64B}" type="pres">
      <dgm:prSet presAssocID="{5D4AD869-472F-47CB-8DCC-E3912D260AD1}" presName="connectorText" presStyleLbl="sibTrans2D1" presStyleIdx="0" presStyleCnt="1"/>
      <dgm:spPr/>
      <dgm:t>
        <a:bodyPr/>
        <a:lstStyle/>
        <a:p>
          <a:endParaRPr lang="pt-BR"/>
        </a:p>
      </dgm:t>
    </dgm:pt>
    <dgm:pt modelId="{4A164C31-D9E5-4FA4-A214-35964656660E}" type="pres">
      <dgm:prSet presAssocID="{A02C9F7D-C0A8-4807-A468-2DE8A83C7135}" presName="node" presStyleLbl="node1" presStyleIdx="1" presStyleCnt="2" custScaleX="190552" custScaleY="1726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9A674D9-5078-4079-B6F2-E1BBC5E4A3E9}" type="presOf" srcId="{A806FAD6-0198-4FE8-B7A4-E7F262E2BDAF}" destId="{D23D9A54-29EE-473C-8462-1FADC4486A51}" srcOrd="0" destOrd="0" presId="urn:microsoft.com/office/officeart/2005/8/layout/process2"/>
    <dgm:cxn modelId="{CB9B55B8-0C07-4596-8EBB-7ED6775F11F1}" type="presOf" srcId="{A02C9F7D-C0A8-4807-A468-2DE8A83C7135}" destId="{4A164C31-D9E5-4FA4-A214-35964656660E}" srcOrd="0" destOrd="0" presId="urn:microsoft.com/office/officeart/2005/8/layout/process2"/>
    <dgm:cxn modelId="{6A79952C-07AC-4260-889E-09867EC95D2E}" type="presOf" srcId="{5D4AD869-472F-47CB-8DCC-E3912D260AD1}" destId="{BAC73AEA-9E87-46A0-BEF1-597DD91FC64B}" srcOrd="1" destOrd="0" presId="urn:microsoft.com/office/officeart/2005/8/layout/process2"/>
    <dgm:cxn modelId="{463CA34C-07AC-4A43-B733-278EE4F4EB46}" srcId="{A806FAD6-0198-4FE8-B7A4-E7F262E2BDAF}" destId="{A02C9F7D-C0A8-4807-A468-2DE8A83C7135}" srcOrd="1" destOrd="0" parTransId="{CFC022E4-2CD1-4C6C-AA1A-DF443AC2F64A}" sibTransId="{D4978ACE-7281-4088-BA54-27063577B8C5}"/>
    <dgm:cxn modelId="{8A22CC0C-C47B-4983-9004-E7BA0EB29A89}" type="presOf" srcId="{E3AACEE5-37E9-45CD-BAE0-B583553719E8}" destId="{762153B3-C6ED-41E6-ABB0-A4A536922A23}" srcOrd="0" destOrd="0" presId="urn:microsoft.com/office/officeart/2005/8/layout/process2"/>
    <dgm:cxn modelId="{5D4FE98C-6A93-4A79-BB9D-C166F7BE57F8}" srcId="{A806FAD6-0198-4FE8-B7A4-E7F262E2BDAF}" destId="{E3AACEE5-37E9-45CD-BAE0-B583553719E8}" srcOrd="0" destOrd="0" parTransId="{3784A639-0DDE-4A2D-B22D-DD9A553B34EC}" sibTransId="{5D4AD869-472F-47CB-8DCC-E3912D260AD1}"/>
    <dgm:cxn modelId="{C6355287-10AE-4D14-982C-F3AA29C56630}" type="presOf" srcId="{5D4AD869-472F-47CB-8DCC-E3912D260AD1}" destId="{EA26BBC3-5AD4-4BD7-826D-EAFAB4BECA28}" srcOrd="0" destOrd="0" presId="urn:microsoft.com/office/officeart/2005/8/layout/process2"/>
    <dgm:cxn modelId="{A5DD25F9-247E-4B64-BA6B-0B7B0468C010}" type="presParOf" srcId="{D23D9A54-29EE-473C-8462-1FADC4486A51}" destId="{762153B3-C6ED-41E6-ABB0-A4A536922A23}" srcOrd="0" destOrd="0" presId="urn:microsoft.com/office/officeart/2005/8/layout/process2"/>
    <dgm:cxn modelId="{DB6B7B42-BC7F-486D-B064-3FA182B189C2}" type="presParOf" srcId="{D23D9A54-29EE-473C-8462-1FADC4486A51}" destId="{EA26BBC3-5AD4-4BD7-826D-EAFAB4BECA28}" srcOrd="1" destOrd="0" presId="urn:microsoft.com/office/officeart/2005/8/layout/process2"/>
    <dgm:cxn modelId="{21BA74F6-8F5C-4248-BB6B-A27298DC3B5F}" type="presParOf" srcId="{EA26BBC3-5AD4-4BD7-826D-EAFAB4BECA28}" destId="{BAC73AEA-9E87-46A0-BEF1-597DD91FC64B}" srcOrd="0" destOrd="0" presId="urn:microsoft.com/office/officeart/2005/8/layout/process2"/>
    <dgm:cxn modelId="{C743239C-7487-4C95-9152-B06F95A4324D}" type="presParOf" srcId="{D23D9A54-29EE-473C-8462-1FADC4486A51}" destId="{4A164C31-D9E5-4FA4-A214-35964656660E}" srcOrd="2" destOrd="0" presId="urn:microsoft.com/office/officeart/2005/8/layout/process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1603F-566E-4B0A-94E3-1938CFEFC072}" type="datetimeFigureOut">
              <a:rPr lang="pt-BR" smtClean="0"/>
              <a:pPr/>
              <a:t>30/7/2009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8FBD1-738E-4AF3-99F1-6CC739B6D8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B4713-4D87-4DB1-97C6-505AEE12DC09}" type="datetimeFigureOut">
              <a:rPr lang="pt-BR" smtClean="0"/>
              <a:pPr/>
              <a:t>30/7/2009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F79AF-378D-49A1-9133-09C0C320240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F79AF-378D-49A1-9133-09C0C320240E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Títu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ço Reservado para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62A16A-D185-4B48-A8CD-5DA57B0E2C39}" type="datetime1">
              <a:rPr lang="pt-BR" smtClean="0"/>
              <a:pPr>
                <a:defRPr/>
              </a:pPr>
              <a:t>30/7/2009</a:t>
            </a:fld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2E3DC8-423D-4111-8941-38EFD054DAC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A55F0F-30D7-4AD8-968F-90602E59EEA6}" type="datetime1">
              <a:rPr lang="pt-BR" smtClean="0"/>
              <a:pPr>
                <a:defRPr/>
              </a:pPr>
              <a:t>30/7/2009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7F833-A429-49B8-AEAF-080EEB237D2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597FC2-EC9C-4003-8C54-1E527C52544E}" type="datetime1">
              <a:rPr lang="pt-BR" smtClean="0"/>
              <a:pPr>
                <a:defRPr/>
              </a:pPr>
              <a:t>30/7/2009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300654-27EE-4D54-B15E-DA7EA2F9C4E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DFEE0245-91DF-4C85-AD9D-CB3EAD1DBDEB}" type="datetime1">
              <a:rPr lang="pt-BR" smtClean="0"/>
              <a:pPr>
                <a:defRPr/>
              </a:pPr>
              <a:t>30/7/2009</a:t>
            </a:fld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1704C48-8926-4CBC-ADDD-BB48FA6255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Espaço Reservado para Rodap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7B5B98-9A8F-4B7F-8D27-22825B2183F6}" type="datetime1">
              <a:rPr lang="pt-BR" smtClean="0"/>
              <a:pPr>
                <a:defRPr/>
              </a:pPr>
              <a:t>30/7/2009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241C8-D059-407A-BD31-5A9F8CE3F88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FF481C-812C-4182-929E-3AD4F4F3CFD4}" type="datetime1">
              <a:rPr lang="pt-BR" smtClean="0"/>
              <a:pPr>
                <a:defRPr/>
              </a:pPr>
              <a:t>30/7/2009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3673D-6A3D-4E79-99F1-F619AA439E4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F45EE-7F30-416E-8BCA-E1154C37056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EAADD2-83D5-4F68-ABE4-DBC9BA9EF67A}" type="datetime1">
              <a:rPr lang="pt-BR" smtClean="0"/>
              <a:pPr>
                <a:defRPr/>
              </a:pPr>
              <a:t>30/7/2009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2" name="Espaço Reservado para Conteúd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4" name="Espaço Reservado para Conteúd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27277F-3B70-4E30-AAD6-EFBE2CFC35C0}" type="datetime1">
              <a:rPr lang="pt-BR" smtClean="0"/>
              <a:pPr>
                <a:defRPr/>
              </a:pPr>
              <a:t>30/7/2009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1C0330-1A9A-4538-9E98-2CDB1AC954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56F3A6-AF8C-4BE6-9059-4E9BAFD4FAD2}" type="datetime1">
              <a:rPr lang="pt-BR" smtClean="0"/>
              <a:pPr>
                <a:defRPr/>
              </a:pPr>
              <a:t>30/7/2009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Conteúd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F1270479-A53A-4728-B069-1710156BEC98}" type="datetime1">
              <a:rPr lang="pt-BR" smtClean="0"/>
              <a:pPr>
                <a:defRPr/>
              </a:pPr>
              <a:t>30/7/2009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F69B2B3-798A-4371-9138-A0006428FFE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4BADCB-35B1-4DBD-8416-60BEFA2DC6AD}" type="datetime1">
              <a:rPr lang="pt-BR" smtClean="0"/>
              <a:pPr>
                <a:defRPr/>
              </a:pPr>
              <a:t>30/7/2009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0B8E41-6238-4177-8AB0-1EADC0918D5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5C247E8-0C3B-4E89-A17C-02907ACC231C}" type="datetime1">
              <a:rPr lang="pt-BR" smtClean="0"/>
              <a:pPr>
                <a:defRPr/>
              </a:pPr>
              <a:t>30/7/2009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104B705-FB4A-44AE-98CD-3073F7BF0B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push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CaixaDeTexto 10"/>
          <p:cNvSpPr txBox="1">
            <a:spLocks noChangeArrowheads="1"/>
          </p:cNvSpPr>
          <p:nvPr/>
        </p:nvSpPr>
        <p:spPr bwMode="auto">
          <a:xfrm>
            <a:off x="1571625" y="1857375"/>
            <a:ext cx="24046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Objetivos </a:t>
            </a:r>
            <a:r>
              <a:rPr lang="pt-BR" sz="2400" b="1" dirty="0">
                <a:solidFill>
                  <a:srgbClr val="C00000"/>
                </a:solidFill>
                <a:latin typeface="Calibri" pitchFamily="34" charset="0"/>
              </a:rPr>
              <a:t>da aula</a:t>
            </a:r>
          </a:p>
        </p:txBody>
      </p:sp>
      <p:pic>
        <p:nvPicPr>
          <p:cNvPr id="2059" name="Picture 11" descr="C:\Documents and Settings\Administrador\Configurações locais\Temporary Internet Files\Content.IE5\JHDW83QR\MCj03259220000[1].wmf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71472" y="2928934"/>
            <a:ext cx="1840687" cy="16843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</a:t>
            </a:fld>
            <a:r>
              <a:rPr lang="pt-BR" dirty="0" smtClean="0"/>
              <a:t>/11</a:t>
            </a:r>
            <a:endParaRPr lang="pt-BR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00298" y="2786058"/>
            <a:ext cx="6388111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Compreender os avanços conseguidos com 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  </a:t>
            </a:r>
            <a:r>
              <a:rPr kumimoji="0" lang="pt-B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Declaração Universal dos Direitos  Humanos;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pt-BR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C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onhecer os objetivos e a estrutura de         </a:t>
            </a:r>
            <a:r>
              <a:rPr kumimoji="0" lang="pt-B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         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funcionamento da ONU;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pt-BR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C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onhecer como se estruturam os sistemas global e</a:t>
            </a:r>
            <a:r>
              <a:rPr kumimoji="0" lang="pt-B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regionais de promoção dos direitos humanos.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71472" y="357166"/>
            <a:ext cx="8143932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2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b="1" dirty="0" smtClean="0">
                <a:solidFill>
                  <a:srgbClr val="C00000"/>
                </a:solidFill>
              </a:rPr>
              <a:t>A Declaração Universal dos Direitos Humanos e os Sistemas Internacionais de Proteção dos Direitos Humanos</a:t>
            </a:r>
            <a:endParaRPr lang="pt-BR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10</a:t>
            </a:fld>
            <a:r>
              <a:rPr lang="pt-BR" dirty="0" smtClean="0"/>
              <a:t>/11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71472" y="285751"/>
            <a:ext cx="8143932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2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b="1" dirty="0" smtClean="0">
                <a:solidFill>
                  <a:srgbClr val="C00000"/>
                </a:solidFill>
              </a:rPr>
              <a:t>A Declaração Universal dos Direitos Humanos e os Sistemas Internacionais de Proteção dos Direitos Humanos</a:t>
            </a:r>
            <a:endParaRPr lang="pt-BR" sz="2000" b="1" dirty="0">
              <a:solidFill>
                <a:srgbClr val="C00000"/>
              </a:solidFill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57158" y="2571744"/>
            <a:ext cx="8328753" cy="2677656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</a:rPr>
              <a:t>O sistema global e os sistemas regionais têm documentos (convenções) gerais e especiais e mecanismos de proteção ligados às convenções especiais e às gerais.</a:t>
            </a:r>
          </a:p>
          <a:p>
            <a:pPr algn="just"/>
            <a:r>
              <a:rPr lang="pt-BR" sz="2400" dirty="0" smtClean="0">
                <a:solidFill>
                  <a:schemeClr val="tx1"/>
                </a:solidFill>
              </a:rPr>
              <a:t> </a:t>
            </a:r>
          </a:p>
          <a:p>
            <a:r>
              <a:rPr lang="pt-BR" sz="2400" dirty="0" smtClean="0">
                <a:solidFill>
                  <a:schemeClr val="tx1"/>
                </a:solidFill>
              </a:rPr>
              <a:t>No caso de existirem conflitos entre uma norma regional e uma norma global aplica-se aquela que for mais benéfica à proteção </a:t>
            </a:r>
            <a:r>
              <a:rPr lang="pt-BR" sz="2400" smtClean="0">
                <a:solidFill>
                  <a:schemeClr val="tx1"/>
                </a:solidFill>
              </a:rPr>
              <a:t>dos direitos.</a:t>
            </a:r>
            <a:endParaRPr lang="pt-BR" sz="2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11</a:t>
            </a:fld>
            <a:r>
              <a:rPr lang="pt-BR" dirty="0" smtClean="0"/>
              <a:t>/11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71472" y="285751"/>
            <a:ext cx="8143932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2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b="1" dirty="0" smtClean="0">
                <a:solidFill>
                  <a:srgbClr val="C00000"/>
                </a:solidFill>
              </a:rPr>
              <a:t>A Declaração Universal dos Direitos Humanos e os Sistemas Internacionais de Proteção dos Direitos Humanos</a:t>
            </a:r>
            <a:endParaRPr lang="pt-BR" sz="2000" b="1" dirty="0">
              <a:solidFill>
                <a:srgbClr val="C00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500166" y="1500174"/>
            <a:ext cx="38906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Chegamos ao final desta aula.</a:t>
            </a:r>
          </a:p>
          <a:p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Guarde na memória!</a:t>
            </a:r>
            <a:endParaRPr lang="pt-BR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643174" y="5357826"/>
            <a:ext cx="621510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BR" sz="2200" dirty="0" smtClean="0">
                <a:latin typeface="Calibri" pitchFamily="34" charset="0"/>
              </a:rPr>
              <a:t>Atualmente existe um sistema global e alguns sistemas regionais de proteção aos direitos humanos.</a:t>
            </a:r>
            <a:endParaRPr lang="pt-BR" sz="2200" dirty="0">
              <a:latin typeface="Calibri" pitchFamily="34" charset="0"/>
            </a:endParaRPr>
          </a:p>
        </p:txBody>
      </p:sp>
      <p:pic>
        <p:nvPicPr>
          <p:cNvPr id="7" name="Picture 5" descr="C:\Documents and Settings\Administrador\Configurações locais\Temporary Internet Files\Content.IE5\W9MBCLYJ\MCj008897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786057"/>
            <a:ext cx="1785950" cy="2293243"/>
          </a:xfrm>
          <a:prstGeom prst="rect">
            <a:avLst/>
          </a:prstGeom>
          <a:noFill/>
        </p:spPr>
      </p:pic>
      <p:sp>
        <p:nvSpPr>
          <p:cNvPr id="10" name="CaixaDeTexto 9"/>
          <p:cNvSpPr txBox="1"/>
          <p:nvPr/>
        </p:nvSpPr>
        <p:spPr>
          <a:xfrm>
            <a:off x="2643174" y="2428868"/>
            <a:ext cx="564360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BR" sz="2200" dirty="0" smtClean="0">
                <a:latin typeface="Calibri" pitchFamily="34" charset="0"/>
              </a:rPr>
              <a:t>A ONU é um organismo que congrega muitos países na busca da manutenção da paz; segurança internacional; promoção dos direitos humanos e a cooperação internacional nas esferas social e econômica.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2643174" y="4214818"/>
            <a:ext cx="592935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BR" sz="2200" dirty="0" smtClean="0">
                <a:latin typeface="Calibri" pitchFamily="34" charset="0"/>
              </a:rPr>
              <a:t>A Declaração Universal dos Direitos humanos apresenta os princípios de universalidade, indivisibilidade e interdependência.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2</a:t>
            </a:fld>
            <a:r>
              <a:rPr lang="pt-BR" dirty="0" smtClean="0"/>
              <a:t>/11</a:t>
            </a:r>
            <a:endParaRPr lang="pt-BR" dirty="0"/>
          </a:p>
        </p:txBody>
      </p:sp>
      <p:sp>
        <p:nvSpPr>
          <p:cNvPr id="10" name="Retângulo 4"/>
          <p:cNvSpPr>
            <a:spLocks noChangeArrowheads="1"/>
          </p:cNvSpPr>
          <p:nvPr/>
        </p:nvSpPr>
        <p:spPr bwMode="auto">
          <a:xfrm>
            <a:off x="285720" y="1357298"/>
            <a:ext cx="835824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Você sabia que a Organização da Nações Unidas - ONU foi uma das primeiras manifestações da </a:t>
            </a:r>
          </a:p>
          <a:p>
            <a:r>
              <a:rPr lang="pt-BR" sz="2400" dirty="0" smtClean="0">
                <a:latin typeface="Calibri" pitchFamily="34" charset="0"/>
              </a:rPr>
              <a:t>criação de um sistema internacional </a:t>
            </a:r>
          </a:p>
          <a:p>
            <a:r>
              <a:rPr lang="pt-BR" sz="2400" dirty="0" smtClean="0">
                <a:latin typeface="Calibri" pitchFamily="34" charset="0"/>
              </a:rPr>
              <a:t>de direitos humanos? 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285720" y="3357562"/>
            <a:ext cx="44316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Então conheça agora </a:t>
            </a:r>
            <a:r>
              <a:rPr lang="pt-BR" sz="2400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quais são os </a:t>
            </a:r>
          </a:p>
          <a:p>
            <a:r>
              <a:rPr lang="pt-BR" sz="2400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Objetivos da ONU: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214282" y="4786322"/>
            <a:ext cx="850112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155575" algn="l"/>
              </a:tabLst>
            </a:pP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 manutenção da paz e da segurança internacionais. 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155575" algn="l"/>
              </a:tabLst>
            </a:pP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 promoção dos direitos humanos no âmbito internacional. 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155575" algn="l"/>
              </a:tabLst>
            </a:pP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</a:rPr>
              <a:t>A cooperação internacional nas esferas social e econômica.</a:t>
            </a:r>
            <a:r>
              <a:rPr kumimoji="0" lang="pt-BR" sz="2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 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571472" y="214290"/>
            <a:ext cx="8143932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2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b="1" dirty="0" smtClean="0">
                <a:solidFill>
                  <a:srgbClr val="C00000"/>
                </a:solidFill>
              </a:rPr>
              <a:t>A Declaração Universal dos Direitos Humanos e os Sistemas Internacionais de Proteção dos Direitos Humanos</a:t>
            </a:r>
            <a:endParaRPr lang="pt-BR" sz="2000" b="1" dirty="0">
              <a:solidFill>
                <a:srgbClr val="C00000"/>
              </a:solidFill>
            </a:endParaRPr>
          </a:p>
        </p:txBody>
      </p:sp>
      <p:pic>
        <p:nvPicPr>
          <p:cNvPr id="9" name="Imagem 1"/>
          <p:cNvPicPr>
            <a:picLocks noChangeAspect="1" noChangeArrowheads="1"/>
          </p:cNvPicPr>
          <p:nvPr/>
        </p:nvPicPr>
        <p:blipFill>
          <a:blip r:embed="rId2"/>
          <a:srcRect l="7651"/>
          <a:stretch>
            <a:fillRect/>
          </a:stretch>
        </p:blipFill>
        <p:spPr bwMode="auto">
          <a:xfrm>
            <a:off x="6000760" y="2107641"/>
            <a:ext cx="2357454" cy="196185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1" name="CaixaDeTexto 10"/>
          <p:cNvSpPr txBox="1"/>
          <p:nvPr/>
        </p:nvSpPr>
        <p:spPr>
          <a:xfrm>
            <a:off x="6215074" y="4118724"/>
            <a:ext cx="18073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Símbolo da ONU</a:t>
            </a:r>
            <a:endParaRPr lang="pt-B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accel="100000" fill="hold">
                                          <p:stCondLst>
                                            <p:cond delay="4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3</a:t>
            </a:fld>
            <a:r>
              <a:rPr lang="pt-BR" dirty="0" smtClean="0"/>
              <a:t>/11</a:t>
            </a:r>
            <a:endParaRPr lang="pt-BR" dirty="0"/>
          </a:p>
        </p:txBody>
      </p:sp>
      <p:graphicFrame>
        <p:nvGraphicFramePr>
          <p:cNvPr id="5" name="Diagrama 4"/>
          <p:cNvGraphicFramePr/>
          <p:nvPr/>
        </p:nvGraphicFramePr>
        <p:xfrm>
          <a:off x="928662" y="1500174"/>
          <a:ext cx="7500990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571472" y="285751"/>
            <a:ext cx="8143932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2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b="1" dirty="0" smtClean="0">
                <a:solidFill>
                  <a:srgbClr val="C00000"/>
                </a:solidFill>
              </a:rPr>
              <a:t>A Declaração Universal dos Direitos Humanos e os Sistemas Internacionais de Proteção dos Direitos Humanos</a:t>
            </a:r>
            <a:endParaRPr lang="pt-BR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4</a:t>
            </a:fld>
            <a:r>
              <a:rPr lang="pt-BR" dirty="0" smtClean="0"/>
              <a:t>/11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571472" y="285751"/>
            <a:ext cx="8143932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2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b="1" dirty="0" smtClean="0">
                <a:solidFill>
                  <a:srgbClr val="C00000"/>
                </a:solidFill>
              </a:rPr>
              <a:t>A Declaração Universal dos Direitos Humanos e os Sistemas Internacionais de Proteção dos Direitos Humanos</a:t>
            </a:r>
            <a:endParaRPr lang="pt-BR" sz="2000" b="1" dirty="0">
              <a:solidFill>
                <a:srgbClr val="C000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42910" y="1428736"/>
            <a:ext cx="7856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+mj-lt"/>
              </a:rPr>
              <a:t>A ONU é formada por diversos órgãos:</a:t>
            </a:r>
            <a:endParaRPr lang="pt-BR" sz="2800" dirty="0">
              <a:latin typeface="+mj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500034" y="2071678"/>
            <a:ext cx="814393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BR" sz="2600" dirty="0" smtClean="0">
                <a:solidFill>
                  <a:srgbClr val="FF0000"/>
                </a:solidFill>
                <a:latin typeface="Calibri" pitchFamily="34" charset="0"/>
              </a:rPr>
              <a:t>Assembleia Geral </a:t>
            </a:r>
            <a:r>
              <a:rPr lang="pt-BR" sz="2600" dirty="0" smtClean="0">
                <a:latin typeface="Calibri" pitchFamily="34" charset="0"/>
              </a:rPr>
              <a:t>- que corresponderia ao poder legislativo;</a:t>
            </a:r>
          </a:p>
          <a:p>
            <a:pPr>
              <a:buFont typeface="Wingdings" pitchFamily="2" charset="2"/>
              <a:buChar char="ü"/>
            </a:pPr>
            <a:r>
              <a:rPr lang="pt-BR" sz="2600" dirty="0" smtClean="0">
                <a:solidFill>
                  <a:srgbClr val="FF0000"/>
                </a:solidFill>
                <a:latin typeface="Calibri" pitchFamily="34" charset="0"/>
              </a:rPr>
              <a:t>Conselho de Segurança </a:t>
            </a:r>
            <a:r>
              <a:rPr lang="pt-BR" sz="2600" dirty="0" smtClean="0">
                <a:latin typeface="Calibri" pitchFamily="34" charset="0"/>
              </a:rPr>
              <a:t>- que corresponderia ao poder executivo;</a:t>
            </a:r>
          </a:p>
          <a:p>
            <a:pPr>
              <a:buFont typeface="Wingdings" pitchFamily="2" charset="2"/>
              <a:buChar char="ü"/>
            </a:pPr>
            <a:r>
              <a:rPr lang="pt-BR" sz="2600" dirty="0" smtClean="0">
                <a:solidFill>
                  <a:srgbClr val="FF0000"/>
                </a:solidFill>
                <a:latin typeface="Calibri" pitchFamily="34" charset="0"/>
              </a:rPr>
              <a:t>Corte Internacional de Justiça </a:t>
            </a:r>
            <a:r>
              <a:rPr lang="pt-BR" sz="2600" dirty="0" smtClean="0">
                <a:latin typeface="Calibri" pitchFamily="34" charset="0"/>
              </a:rPr>
              <a:t>- corresponderia ao poder judiciário;</a:t>
            </a:r>
          </a:p>
          <a:p>
            <a:pPr>
              <a:buFont typeface="Wingdings" pitchFamily="2" charset="2"/>
              <a:buChar char="ü"/>
            </a:pPr>
            <a:r>
              <a:rPr lang="pt-BR" sz="2600" dirty="0" smtClean="0">
                <a:solidFill>
                  <a:srgbClr val="FF0000"/>
                </a:solidFill>
                <a:latin typeface="Calibri" pitchFamily="34" charset="0"/>
              </a:rPr>
              <a:t>Secretariado - </a:t>
            </a:r>
            <a:r>
              <a:rPr lang="pt-BR" sz="2600" dirty="0" smtClean="0">
                <a:latin typeface="Calibri" pitchFamily="34" charset="0"/>
              </a:rPr>
              <a:t>principal órgão administrativo e o cargo de Secretário Geral é ocupado pelo sul-coreano </a:t>
            </a:r>
            <a:r>
              <a:rPr lang="pt-BR" sz="2600" dirty="0" err="1" smtClean="0">
                <a:latin typeface="Calibri" pitchFamily="34" charset="0"/>
              </a:rPr>
              <a:t>Ban</a:t>
            </a:r>
            <a:r>
              <a:rPr lang="pt-BR" sz="2600" dirty="0" smtClean="0">
                <a:latin typeface="Calibri" pitchFamily="34" charset="0"/>
              </a:rPr>
              <a:t> </a:t>
            </a:r>
            <a:r>
              <a:rPr lang="pt-BR" sz="2600" dirty="0" err="1" smtClean="0">
                <a:latin typeface="Calibri" pitchFamily="34" charset="0"/>
              </a:rPr>
              <a:t>Ki-moon</a:t>
            </a:r>
            <a:r>
              <a:rPr lang="pt-BR" sz="2600" dirty="0" smtClean="0">
                <a:latin typeface="Calibri" pitchFamily="34" charset="0"/>
              </a:rPr>
              <a:t>.</a:t>
            </a:r>
            <a:endParaRPr lang="pt-BR" sz="26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5</a:t>
            </a:fld>
            <a:r>
              <a:rPr lang="pt-BR" dirty="0" smtClean="0"/>
              <a:t>/11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71472" y="285751"/>
            <a:ext cx="8143932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2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b="1" dirty="0" smtClean="0">
                <a:solidFill>
                  <a:srgbClr val="C00000"/>
                </a:solidFill>
              </a:rPr>
              <a:t>A Declaração Universal dos Direitos Humanos e os Sistemas Internacionais de Proteção dos Direitos Humanos</a:t>
            </a:r>
            <a:endParaRPr lang="pt-BR" sz="2000" b="1" dirty="0">
              <a:solidFill>
                <a:srgbClr val="C00000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28596" y="1571612"/>
            <a:ext cx="814393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6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pt-BR" sz="2600" dirty="0" smtClean="0">
                <a:solidFill>
                  <a:srgbClr val="FF0000"/>
                </a:solidFill>
                <a:latin typeface="Calibri" pitchFamily="34" charset="0"/>
              </a:rPr>
              <a:t>Conselho Econômico e Social - </a:t>
            </a:r>
            <a:r>
              <a:rPr lang="pt-BR" sz="2600" dirty="0" smtClean="0">
                <a:latin typeface="Calibri" pitchFamily="34" charset="0"/>
              </a:rPr>
              <a:t>promoção da cooperação em questões econômicas, sociais e culturais;</a:t>
            </a:r>
          </a:p>
          <a:p>
            <a:endParaRPr lang="pt-BR" sz="2600" dirty="0" smtClean="0">
              <a:solidFill>
                <a:srgbClr val="FF000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pt-BR" sz="2600" dirty="0" smtClean="0">
                <a:solidFill>
                  <a:srgbClr val="FF0000"/>
                </a:solidFill>
                <a:latin typeface="Calibri" pitchFamily="34" charset="0"/>
              </a:rPr>
              <a:t>Conselho de Tutela - </a:t>
            </a:r>
            <a:r>
              <a:rPr lang="pt-BR" sz="2600" dirty="0" smtClean="0">
                <a:latin typeface="Calibri" pitchFamily="34" charset="0"/>
              </a:rPr>
              <a:t>analisar relatórios e petições e realizar visitas aos territórios tutelados; </a:t>
            </a:r>
          </a:p>
          <a:p>
            <a:endParaRPr lang="pt-BR" sz="2600" dirty="0" smtClean="0">
              <a:solidFill>
                <a:srgbClr val="FF000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pt-BR" sz="2600" dirty="0" smtClean="0">
                <a:solidFill>
                  <a:srgbClr val="FF0000"/>
                </a:solidFill>
                <a:latin typeface="Calibri" pitchFamily="34" charset="0"/>
              </a:rPr>
              <a:t>Conselho de Direitos Humanos -  </a:t>
            </a:r>
            <a:r>
              <a:rPr lang="pt-BR" sz="2600" dirty="0" smtClean="0">
                <a:latin typeface="Calibri" pitchFamily="34" charset="0"/>
              </a:rPr>
              <a:t>promover o respeito </a:t>
            </a:r>
          </a:p>
          <a:p>
            <a:r>
              <a:rPr lang="pt-BR" sz="2600" dirty="0" smtClean="0">
                <a:latin typeface="Calibri" pitchFamily="34" charset="0"/>
              </a:rPr>
              <a:t>universal e a proteção de todos os direitos  humanos e liberdades fundamentais.</a:t>
            </a:r>
          </a:p>
          <a:p>
            <a:pPr>
              <a:buFont typeface="Wingdings" pitchFamily="2" charset="2"/>
              <a:buChar char="ü"/>
            </a:pPr>
            <a:endParaRPr lang="pt-BR" sz="2400" dirty="0" smtClean="0">
              <a:solidFill>
                <a:srgbClr val="FF0000"/>
              </a:solidFill>
            </a:endParaRPr>
          </a:p>
          <a:p>
            <a:endParaRPr lang="pt-BR" sz="2400" dirty="0" smtClean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71472" y="285751"/>
            <a:ext cx="8143932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2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b="1" dirty="0" smtClean="0">
                <a:solidFill>
                  <a:srgbClr val="C00000"/>
                </a:solidFill>
              </a:rPr>
              <a:t>A Declaração Universal dos Direitos Humanos e os Sistemas Internacionais de Proteção dos Direitos Humanos</a:t>
            </a:r>
            <a:endParaRPr lang="pt-BR" sz="2000" b="1" dirty="0">
              <a:solidFill>
                <a:srgbClr val="C00000"/>
              </a:solidFill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428736"/>
            <a:ext cx="7086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aixaDeTexto 5"/>
          <p:cNvSpPr txBox="1"/>
          <p:nvPr/>
        </p:nvSpPr>
        <p:spPr>
          <a:xfrm>
            <a:off x="428596" y="2786058"/>
            <a:ext cx="8501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 </a:t>
            </a:r>
            <a:r>
              <a:rPr lang="pt-BR" sz="24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Declaração Universal dos Direitos Humanos </a:t>
            </a:r>
            <a:r>
              <a:rPr lang="pt-BR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também foi uma </a:t>
            </a:r>
            <a:r>
              <a:rPr lang="pt-BR" sz="2400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manifestação da criação de um sistema internacional  de direitos humanos</a:t>
            </a:r>
            <a:r>
              <a:rPr lang="pt-BR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3" name="Faixa para cima curva 12"/>
          <p:cNvSpPr/>
          <p:nvPr/>
        </p:nvSpPr>
        <p:spPr>
          <a:xfrm>
            <a:off x="214282" y="3714752"/>
            <a:ext cx="8501122" cy="2928934"/>
          </a:xfrm>
          <a:prstGeom prst="ellipseRibbon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2500298" y="3714752"/>
            <a:ext cx="392909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hangingPunct="0"/>
            <a:r>
              <a:rPr lang="pt-BR" sz="2300" b="1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 Declaração foi proclamada pela Assembléia Geral da ONU em 10 de dezembro de 1948. Foi aprovada por 48 Estados-membros e teve apenas oito abstenções.</a:t>
            </a:r>
            <a:r>
              <a:rPr lang="pt-BR" sz="2300" b="1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6</a:t>
            </a:fld>
            <a:r>
              <a:rPr lang="pt-BR" dirty="0" smtClean="0"/>
              <a:t>/11</a:t>
            </a:r>
            <a:endParaRPr lang="pt-B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7</a:t>
            </a:fld>
            <a:r>
              <a:rPr lang="pt-BR" dirty="0" smtClean="0"/>
              <a:t>/11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71472" y="285751"/>
            <a:ext cx="8143932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2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b="1" dirty="0" smtClean="0">
                <a:solidFill>
                  <a:srgbClr val="C00000"/>
                </a:solidFill>
              </a:rPr>
              <a:t>A Declaração Universal dos Direitos Humanos e os Sistemas Internacionais de Proteção dos Direitos Humanos</a:t>
            </a:r>
            <a:endParaRPr lang="pt-BR" sz="2000" b="1" dirty="0">
              <a:solidFill>
                <a:srgbClr val="C00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71472" y="1428736"/>
            <a:ext cx="8001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latin typeface="+mn-lt"/>
              </a:rPr>
              <a:t>A Declaração Universal dos Direitos Humanos inovou em relação a outros documentos.</a:t>
            </a:r>
          </a:p>
          <a:p>
            <a:r>
              <a:rPr lang="pt-BR" sz="2400" b="1" dirty="0" smtClean="0">
                <a:latin typeface="+mn-lt"/>
              </a:rPr>
              <a:t> </a:t>
            </a:r>
            <a:endParaRPr lang="pt-BR" sz="2400" dirty="0" smtClean="0">
              <a:latin typeface="+mn-lt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57158" y="2857496"/>
            <a:ext cx="4286280" cy="19389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Ela consolidou uma visão contemporânea de direitos humanos marcada pela </a:t>
            </a:r>
            <a:r>
              <a:rPr lang="pt-BR" sz="2400" b="1" dirty="0" smtClean="0">
                <a:solidFill>
                  <a:srgbClr val="FF0000"/>
                </a:solidFill>
                <a:latin typeface="Calibri" pitchFamily="34" charset="0"/>
              </a:rPr>
              <a:t>universalidade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pt-BR" sz="2400" b="1" dirty="0" smtClean="0">
                <a:solidFill>
                  <a:srgbClr val="FF0000"/>
                </a:solidFill>
                <a:latin typeface="Calibri" pitchFamily="34" charset="0"/>
              </a:rPr>
              <a:t>indivisibilidade </a:t>
            </a:r>
            <a:r>
              <a:rPr lang="pt-BR" sz="2400" dirty="0" err="1" smtClean="0">
                <a:solidFill>
                  <a:schemeClr val="tx1"/>
                </a:solidFill>
                <a:latin typeface="Calibri" pitchFamily="34" charset="0"/>
              </a:rPr>
              <a:t>epela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pt-BR" sz="2400" b="1" dirty="0" smtClean="0">
                <a:solidFill>
                  <a:srgbClr val="FF0000"/>
                </a:solidFill>
                <a:latin typeface="Calibri" pitchFamily="34" charset="0"/>
              </a:rPr>
              <a:t>interdependência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00034" y="5786454"/>
            <a:ext cx="80010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Veja, a seguir, o significado de cada um desses princípios da Declaração.</a:t>
            </a:r>
            <a:endParaRPr kumimoji="0" lang="pt-B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786314" y="5357826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Eleanor Roosevelt, ex-primeira dama dos EUA, segurando cópia da Declaração </a:t>
            </a:r>
            <a:endParaRPr lang="pt-BR" sz="1200" dirty="0"/>
          </a:p>
        </p:txBody>
      </p:sp>
      <p:pic>
        <p:nvPicPr>
          <p:cNvPr id="9" name="Imagem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2428868"/>
            <a:ext cx="3929090" cy="281584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8</a:t>
            </a:fld>
            <a:r>
              <a:rPr lang="pt-BR" dirty="0" smtClean="0"/>
              <a:t>/11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71472" y="285751"/>
            <a:ext cx="8143932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2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b="1" dirty="0" smtClean="0">
                <a:solidFill>
                  <a:srgbClr val="C00000"/>
                </a:solidFill>
              </a:rPr>
              <a:t>A Declaração Universal dos Direitos Humanos e os Sistemas Internacionais de Proteção dos Direitos Humanos</a:t>
            </a:r>
            <a:endParaRPr lang="pt-BR" sz="2000" b="1" dirty="0">
              <a:solidFill>
                <a:srgbClr val="C00000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57158" y="1285860"/>
            <a:ext cx="578647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dirty="0" smtClean="0">
                <a:solidFill>
                  <a:srgbClr val="FF0000"/>
                </a:solidFill>
                <a:latin typeface="Calibri" pitchFamily="34" charset="0"/>
              </a:rPr>
              <a:t>Universalidade</a:t>
            </a:r>
            <a:r>
              <a:rPr lang="pt-BR" sz="2400" dirty="0" smtClean="0">
                <a:latin typeface="Calibri" pitchFamily="34" charset="0"/>
              </a:rPr>
              <a:t> </a:t>
            </a:r>
          </a:p>
          <a:p>
            <a:pPr algn="just"/>
            <a:r>
              <a:rPr lang="pt-BR" sz="2400" dirty="0" smtClean="0">
                <a:latin typeface="Calibri" pitchFamily="34" charset="0"/>
              </a:rPr>
              <a:t>É o reconhecimento de que todo indivíduo tem direitos pelo mero fato de sua humanidade, por ser uma pessoa.  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57158" y="2786058"/>
            <a:ext cx="592935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Indivisibilidade</a:t>
            </a:r>
          </a:p>
          <a:p>
            <a:pPr algn="just"/>
            <a:r>
              <a:rPr lang="pt-BR" sz="2400" dirty="0" smtClean="0">
                <a:latin typeface="Calibri" pitchFamily="34" charset="0"/>
                <a:ea typeface="Times New Roman"/>
              </a:rPr>
              <a:t>É a percepção de que a dignidade humana não pode ser buscada apenas pela satisfação de alguns direitos, mas sim pela garantia de todos os direitos. Não há um direito mais importante do que outro.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57158" y="5000636"/>
            <a:ext cx="828680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Interdependência</a:t>
            </a:r>
          </a:p>
          <a:p>
            <a:pPr algn="just"/>
            <a:r>
              <a:rPr lang="pt-BR" sz="2400" dirty="0" smtClean="0">
                <a:latin typeface="Calibri" pitchFamily="34" charset="0"/>
                <a:ea typeface="Times New Roman"/>
                <a:cs typeface="Arial"/>
              </a:rPr>
              <a:t>Dependência entre direitos econômicos, civis, políticos, sociais e culturais.  Só o reconhecimento integral de todos esses direitos pode assegurar a existência real de cada um deles. 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pic>
        <p:nvPicPr>
          <p:cNvPr id="1026" name="Imagem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1285860"/>
            <a:ext cx="2447925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ixaDeTexto 7"/>
          <p:cNvSpPr txBox="1"/>
          <p:nvPr/>
        </p:nvSpPr>
        <p:spPr>
          <a:xfrm>
            <a:off x="6500826" y="4857760"/>
            <a:ext cx="2050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dirty="0" smtClean="0"/>
              <a:t>Cartaz em comemoração </a:t>
            </a:r>
          </a:p>
          <a:p>
            <a:pPr algn="ctr"/>
            <a:r>
              <a:rPr lang="pt-BR" sz="1200" dirty="0" smtClean="0"/>
              <a:t>aos 60 anos da Declaração</a:t>
            </a:r>
            <a:endParaRPr lang="pt-BR" sz="1200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9</a:t>
            </a:fld>
            <a:r>
              <a:rPr lang="pt-BR" dirty="0" smtClean="0"/>
              <a:t>/11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71472" y="285751"/>
            <a:ext cx="8143932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2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b="1" dirty="0" smtClean="0">
                <a:solidFill>
                  <a:srgbClr val="C00000"/>
                </a:solidFill>
              </a:rPr>
              <a:t>A Declaração Universal dos Direitos Humanos e os Sistemas Internacionais de Proteção dos Direitos Humanos</a:t>
            </a:r>
            <a:endParaRPr lang="pt-BR" sz="2000" b="1" dirty="0">
              <a:solidFill>
                <a:srgbClr val="C0000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4282" y="1500174"/>
            <a:ext cx="868591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Para implementar medidas de promoção dos direitos expressos na Declaração foram criados dois grandes sistemas de proteção aos direitos humanos:</a:t>
            </a:r>
            <a:endParaRPr lang="pt-BR" sz="2400" dirty="0">
              <a:latin typeface="Calibri" pitchFamily="34" charset="0"/>
            </a:endParaRPr>
          </a:p>
        </p:txBody>
      </p:sp>
      <p:pic>
        <p:nvPicPr>
          <p:cNvPr id="6" name="Picture 1" descr="mapa mund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2428868"/>
            <a:ext cx="3832178" cy="27146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85720" y="5143512"/>
            <a:ext cx="828680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pt-BR" sz="2400" b="0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Os Sistemas Regionais</a:t>
            </a:r>
            <a:r>
              <a:rPr kumimoji="0" lang="pt-BR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incluem os sistemas 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interamericano, europeu e africano. São abertos apenas à adesão dos países 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de cada uma das regiões.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357158" y="2500306"/>
            <a:ext cx="442915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r>
              <a:rPr lang="pt-BR" dirty="0" smtClean="0"/>
              <a:t> </a:t>
            </a:r>
            <a:endParaRPr lang="pt-BR" sz="24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pt-BR" sz="2400" dirty="0" smtClean="0">
                <a:solidFill>
                  <a:srgbClr val="FF0000"/>
                </a:solidFill>
                <a:latin typeface="Calibri" pitchFamily="34" charset="0"/>
              </a:rPr>
              <a:t>O Sistema Global</a:t>
            </a:r>
            <a:r>
              <a:rPr lang="pt-BR" sz="2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pt-BR" sz="2400" b="1" dirty="0" smtClean="0">
                <a:latin typeface="Calibri" pitchFamily="34" charset="0"/>
              </a:rPr>
              <a:t>-</a:t>
            </a:r>
            <a:r>
              <a:rPr lang="pt-BR" sz="2400" dirty="0" smtClean="0">
                <a:latin typeface="Calibri" pitchFamily="34" charset="0"/>
              </a:rPr>
              <a:t> ligado às Nações Unidas (ONU) e aberto à adesão de praticamente todos os países do mundo;</a:t>
            </a:r>
            <a:endParaRPr lang="pt-BR" sz="2400" dirty="0"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Escritório Clá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850</TotalTime>
  <Words>936</Words>
  <Application>Microsoft Office PowerPoint</Application>
  <PresentationFormat>Apresentação na tela (4:3)</PresentationFormat>
  <Paragraphs>90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Papel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Cleia</dc:creator>
  <cp:lastModifiedBy>Cleia</cp:lastModifiedBy>
  <cp:revision>86</cp:revision>
  <dcterms:created xsi:type="dcterms:W3CDTF">2009-05-14T20:59:51Z</dcterms:created>
  <dcterms:modified xsi:type="dcterms:W3CDTF">2009-07-30T15:40:29Z</dcterms:modified>
</cp:coreProperties>
</file>