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0" r:id="rId4"/>
    <p:sldId id="261" r:id="rId5"/>
    <p:sldId id="269" r:id="rId6"/>
    <p:sldId id="262" r:id="rId7"/>
    <p:sldId id="267" r:id="rId8"/>
    <p:sldId id="264" r:id="rId9"/>
    <p:sldId id="263" r:id="rId10"/>
    <p:sldId id="266" r:id="rId11"/>
    <p:sldId id="270" r:id="rId12"/>
    <p:sldId id="265" r:id="rId13"/>
    <p:sldId id="268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D6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6FAD6-0198-4FE8-B7A4-E7F262E2BDA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3AACEE5-37E9-45CD-BAE0-B583553719E8}">
      <dgm:prSet phldrT="[Texto]" custT="1"/>
      <dgm:spPr/>
      <dgm:t>
        <a:bodyPr/>
        <a:lstStyle/>
        <a:p>
          <a:r>
            <a:rPr lang="pt-BR" sz="2400" b="1" dirty="0" smtClean="0">
              <a:latin typeface="Calibri" pitchFamily="34" charset="0"/>
            </a:rPr>
            <a:t>Os direitos humanos são as condições necessárias e imprescindíveis para que qualquer ser humano </a:t>
          </a:r>
          <a:endParaRPr lang="pt-BR" sz="2400" dirty="0">
            <a:latin typeface="Calibri" pitchFamily="34" charset="0"/>
          </a:endParaRPr>
        </a:p>
      </dgm:t>
    </dgm:pt>
    <dgm:pt modelId="{3784A639-0DDE-4A2D-B22D-DD9A553B34EC}" type="parTrans" cxnId="{5D4FE98C-6A93-4A79-BB9D-C166F7BE57F8}">
      <dgm:prSet/>
      <dgm:spPr/>
      <dgm:t>
        <a:bodyPr/>
        <a:lstStyle/>
        <a:p>
          <a:endParaRPr lang="pt-BR"/>
        </a:p>
      </dgm:t>
    </dgm:pt>
    <dgm:pt modelId="{5D4AD869-472F-47CB-8DCC-E3912D260AD1}" type="sibTrans" cxnId="{5D4FE98C-6A93-4A79-BB9D-C166F7BE57F8}">
      <dgm:prSet/>
      <dgm:spPr>
        <a:solidFill>
          <a:srgbClr val="FFC000"/>
        </a:solidFill>
      </dgm:spPr>
      <dgm:t>
        <a:bodyPr/>
        <a:lstStyle/>
        <a:p>
          <a:endParaRPr lang="pt-BR"/>
        </a:p>
      </dgm:t>
    </dgm:pt>
    <dgm:pt modelId="{A02C9F7D-C0A8-4807-A468-2DE8A83C7135}">
      <dgm:prSet phldrT="[Texto]" custT="1"/>
      <dgm:spPr>
        <a:solidFill>
          <a:srgbClr val="ED6D03"/>
        </a:solidFill>
      </dgm:spPr>
      <dgm:t>
        <a:bodyPr/>
        <a:lstStyle/>
        <a:p>
          <a:r>
            <a:rPr lang="pt-BR" sz="2400" b="1" dirty="0" smtClean="0">
              <a:solidFill>
                <a:schemeClr val="bg1"/>
              </a:solidFill>
              <a:latin typeface="Calibri" pitchFamily="34" charset="0"/>
            </a:rPr>
            <a:t>- sem nenhuma distinção de sexo, raça, religião, opiniões políticas, condições sócio-econômicas e orientação sexual – </a:t>
          </a:r>
          <a:endParaRPr lang="pt-BR" sz="2400" dirty="0">
            <a:latin typeface="Calibri" pitchFamily="34" charset="0"/>
          </a:endParaRPr>
        </a:p>
      </dgm:t>
    </dgm:pt>
    <dgm:pt modelId="{CFC022E4-2CD1-4C6C-AA1A-DF443AC2F64A}" type="parTrans" cxnId="{463CA34C-07AC-4A43-B733-278EE4F4EB46}">
      <dgm:prSet/>
      <dgm:spPr/>
      <dgm:t>
        <a:bodyPr/>
        <a:lstStyle/>
        <a:p>
          <a:endParaRPr lang="pt-BR"/>
        </a:p>
      </dgm:t>
    </dgm:pt>
    <dgm:pt modelId="{D4978ACE-7281-4088-BA54-27063577B8C5}" type="sibTrans" cxnId="{463CA34C-07AC-4A43-B733-278EE4F4EB46}">
      <dgm:prSet/>
      <dgm:spPr>
        <a:solidFill>
          <a:srgbClr val="FF6600"/>
        </a:solidFill>
      </dgm:spPr>
      <dgm:t>
        <a:bodyPr/>
        <a:lstStyle/>
        <a:p>
          <a:endParaRPr lang="pt-BR"/>
        </a:p>
      </dgm:t>
    </dgm:pt>
    <dgm:pt modelId="{1CC2CC22-DCB5-4C79-9680-C6C1FA49C6BD}">
      <dgm:prSet phldrT="[Texto]" custT="1"/>
      <dgm:spPr/>
      <dgm:t>
        <a:bodyPr/>
        <a:lstStyle/>
        <a:p>
          <a:r>
            <a:rPr lang="pt-BR" sz="2400" b="1" dirty="0" smtClean="0">
              <a:latin typeface="Calibri" pitchFamily="34" charset="0"/>
            </a:rPr>
            <a:t>possa existir, se desenvolver plenamente como pessoa e participar plenamente da vida.</a:t>
          </a:r>
          <a:endParaRPr lang="pt-BR" sz="2400" dirty="0">
            <a:latin typeface="Calibri" pitchFamily="34" charset="0"/>
          </a:endParaRPr>
        </a:p>
      </dgm:t>
    </dgm:pt>
    <dgm:pt modelId="{7A7221D4-D75C-4BCC-955D-3C237A668F6F}" type="parTrans" cxnId="{88C25B25-0402-4581-B7A9-BB1A20147DA0}">
      <dgm:prSet/>
      <dgm:spPr/>
      <dgm:t>
        <a:bodyPr/>
        <a:lstStyle/>
        <a:p>
          <a:endParaRPr lang="pt-BR"/>
        </a:p>
      </dgm:t>
    </dgm:pt>
    <dgm:pt modelId="{5DE38766-1E6E-4743-B904-8C3F5B7BD28F}" type="sibTrans" cxnId="{88C25B25-0402-4581-B7A9-BB1A20147DA0}">
      <dgm:prSet/>
      <dgm:spPr/>
      <dgm:t>
        <a:bodyPr/>
        <a:lstStyle/>
        <a:p>
          <a:endParaRPr lang="pt-BR"/>
        </a:p>
      </dgm:t>
    </dgm:pt>
    <dgm:pt modelId="{D23D9A54-29EE-473C-8462-1FADC4486A51}" type="pres">
      <dgm:prSet presAssocID="{A806FAD6-0198-4FE8-B7A4-E7F262E2BDAF}" presName="linearFlow" presStyleCnt="0">
        <dgm:presLayoutVars>
          <dgm:resizeHandles val="exact"/>
        </dgm:presLayoutVars>
      </dgm:prSet>
      <dgm:spPr/>
    </dgm:pt>
    <dgm:pt modelId="{762153B3-C6ED-41E6-ABB0-A4A536922A23}" type="pres">
      <dgm:prSet presAssocID="{E3AACEE5-37E9-45CD-BAE0-B583553719E8}" presName="node" presStyleLbl="node1" presStyleIdx="0" presStyleCnt="3" custScaleX="191228" custScaleY="156838" custLinFactNeighborY="-1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26BBC3-5AD4-4BD7-826D-EAFAB4BECA28}" type="pres">
      <dgm:prSet presAssocID="{5D4AD869-472F-47CB-8DCC-E3912D260AD1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AC73AEA-9E87-46A0-BEF1-597DD91FC64B}" type="pres">
      <dgm:prSet presAssocID="{5D4AD869-472F-47CB-8DCC-E3912D260AD1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4A164C31-D9E5-4FA4-A214-35964656660E}" type="pres">
      <dgm:prSet presAssocID="{A02C9F7D-C0A8-4807-A468-2DE8A83C7135}" presName="node" presStyleLbl="node1" presStyleIdx="1" presStyleCnt="3" custScaleX="190552" custScaleY="1726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BD384F-FD98-4609-BFA1-5198CAE4F9D0}" type="pres">
      <dgm:prSet presAssocID="{D4978ACE-7281-4088-BA54-27063577B8C5}" presName="sibTrans" presStyleLbl="sibTrans2D1" presStyleIdx="1" presStyleCnt="2"/>
      <dgm:spPr/>
      <dgm:t>
        <a:bodyPr/>
        <a:lstStyle/>
        <a:p>
          <a:endParaRPr lang="pt-BR"/>
        </a:p>
      </dgm:t>
    </dgm:pt>
    <dgm:pt modelId="{98AF4DD9-00DC-4502-B045-53624ADC3F98}" type="pres">
      <dgm:prSet presAssocID="{D4978ACE-7281-4088-BA54-27063577B8C5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D54D1D39-DB7E-4177-AF68-525D61584655}" type="pres">
      <dgm:prSet presAssocID="{1CC2CC22-DCB5-4C79-9680-C6C1FA49C6BD}" presName="node" presStyleLbl="node1" presStyleIdx="2" presStyleCnt="3" custScaleX="186498" custScaleY="106439" custLinFactNeighborX="-195" custLinFactNeighborY="830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8C25B25-0402-4581-B7A9-BB1A20147DA0}" srcId="{A806FAD6-0198-4FE8-B7A4-E7F262E2BDAF}" destId="{1CC2CC22-DCB5-4C79-9680-C6C1FA49C6BD}" srcOrd="2" destOrd="0" parTransId="{7A7221D4-D75C-4BCC-955D-3C237A668F6F}" sibTransId="{5DE38766-1E6E-4743-B904-8C3F5B7BD28F}"/>
    <dgm:cxn modelId="{A4BE63BF-8ACB-4318-BB9C-0F0BC54F901A}" type="presOf" srcId="{D4978ACE-7281-4088-BA54-27063577B8C5}" destId="{98AF4DD9-00DC-4502-B045-53624ADC3F98}" srcOrd="1" destOrd="0" presId="urn:microsoft.com/office/officeart/2005/8/layout/process2"/>
    <dgm:cxn modelId="{463CA34C-07AC-4A43-B733-278EE4F4EB46}" srcId="{A806FAD6-0198-4FE8-B7A4-E7F262E2BDAF}" destId="{A02C9F7D-C0A8-4807-A468-2DE8A83C7135}" srcOrd="1" destOrd="0" parTransId="{CFC022E4-2CD1-4C6C-AA1A-DF443AC2F64A}" sibTransId="{D4978ACE-7281-4088-BA54-27063577B8C5}"/>
    <dgm:cxn modelId="{4AD97407-04A4-4D8E-A6D6-364F07C611B2}" type="presOf" srcId="{D4978ACE-7281-4088-BA54-27063577B8C5}" destId="{3EBD384F-FD98-4609-BFA1-5198CAE4F9D0}" srcOrd="0" destOrd="0" presId="urn:microsoft.com/office/officeart/2005/8/layout/process2"/>
    <dgm:cxn modelId="{45C5AA47-6041-4D7D-8B6C-2CC9F3E1C1FF}" type="presOf" srcId="{A02C9F7D-C0A8-4807-A468-2DE8A83C7135}" destId="{4A164C31-D9E5-4FA4-A214-35964656660E}" srcOrd="0" destOrd="0" presId="urn:microsoft.com/office/officeart/2005/8/layout/process2"/>
    <dgm:cxn modelId="{2F6A1924-6E3D-4385-841E-BA3683950785}" type="presOf" srcId="{A806FAD6-0198-4FE8-B7A4-E7F262E2BDAF}" destId="{D23D9A54-29EE-473C-8462-1FADC4486A51}" srcOrd="0" destOrd="0" presId="urn:microsoft.com/office/officeart/2005/8/layout/process2"/>
    <dgm:cxn modelId="{5D4FE98C-6A93-4A79-BB9D-C166F7BE57F8}" srcId="{A806FAD6-0198-4FE8-B7A4-E7F262E2BDAF}" destId="{E3AACEE5-37E9-45CD-BAE0-B583553719E8}" srcOrd="0" destOrd="0" parTransId="{3784A639-0DDE-4A2D-B22D-DD9A553B34EC}" sibTransId="{5D4AD869-472F-47CB-8DCC-E3912D260AD1}"/>
    <dgm:cxn modelId="{CE5BE1F8-7973-4C53-B3E9-D316137267C5}" type="presOf" srcId="{5D4AD869-472F-47CB-8DCC-E3912D260AD1}" destId="{BAC73AEA-9E87-46A0-BEF1-597DD91FC64B}" srcOrd="1" destOrd="0" presId="urn:microsoft.com/office/officeart/2005/8/layout/process2"/>
    <dgm:cxn modelId="{7D39622A-A145-424E-B83D-4AA67D8E5B03}" type="presOf" srcId="{E3AACEE5-37E9-45CD-BAE0-B583553719E8}" destId="{762153B3-C6ED-41E6-ABB0-A4A536922A23}" srcOrd="0" destOrd="0" presId="urn:microsoft.com/office/officeart/2005/8/layout/process2"/>
    <dgm:cxn modelId="{8D9C8069-1F90-4F6B-A5FB-01F12191690F}" type="presOf" srcId="{1CC2CC22-DCB5-4C79-9680-C6C1FA49C6BD}" destId="{D54D1D39-DB7E-4177-AF68-525D61584655}" srcOrd="0" destOrd="0" presId="urn:microsoft.com/office/officeart/2005/8/layout/process2"/>
    <dgm:cxn modelId="{977E7C49-39A4-4D8F-8718-D83DE45935BE}" type="presOf" srcId="{5D4AD869-472F-47CB-8DCC-E3912D260AD1}" destId="{EA26BBC3-5AD4-4BD7-826D-EAFAB4BECA28}" srcOrd="0" destOrd="0" presId="urn:microsoft.com/office/officeart/2005/8/layout/process2"/>
    <dgm:cxn modelId="{2F69766F-FF04-4516-9E06-F895F4D4FA3F}" type="presParOf" srcId="{D23D9A54-29EE-473C-8462-1FADC4486A51}" destId="{762153B3-C6ED-41E6-ABB0-A4A536922A23}" srcOrd="0" destOrd="0" presId="urn:microsoft.com/office/officeart/2005/8/layout/process2"/>
    <dgm:cxn modelId="{6790E4D2-EA4D-4CC5-8186-CA946680BAF5}" type="presParOf" srcId="{D23D9A54-29EE-473C-8462-1FADC4486A51}" destId="{EA26BBC3-5AD4-4BD7-826D-EAFAB4BECA28}" srcOrd="1" destOrd="0" presId="urn:microsoft.com/office/officeart/2005/8/layout/process2"/>
    <dgm:cxn modelId="{E027C53E-6A5F-4A19-85CF-57178ECE53E1}" type="presParOf" srcId="{EA26BBC3-5AD4-4BD7-826D-EAFAB4BECA28}" destId="{BAC73AEA-9E87-46A0-BEF1-597DD91FC64B}" srcOrd="0" destOrd="0" presId="urn:microsoft.com/office/officeart/2005/8/layout/process2"/>
    <dgm:cxn modelId="{B24B99AA-0CAB-49A1-BFE2-355DCD1DD062}" type="presParOf" srcId="{D23D9A54-29EE-473C-8462-1FADC4486A51}" destId="{4A164C31-D9E5-4FA4-A214-35964656660E}" srcOrd="2" destOrd="0" presId="urn:microsoft.com/office/officeart/2005/8/layout/process2"/>
    <dgm:cxn modelId="{558E74C9-33AC-4D8A-808B-E958566E7D22}" type="presParOf" srcId="{D23D9A54-29EE-473C-8462-1FADC4486A51}" destId="{3EBD384F-FD98-4609-BFA1-5198CAE4F9D0}" srcOrd="3" destOrd="0" presId="urn:microsoft.com/office/officeart/2005/8/layout/process2"/>
    <dgm:cxn modelId="{A70493C0-FE29-435F-AAED-E6625F7AC96A}" type="presParOf" srcId="{3EBD384F-FD98-4609-BFA1-5198CAE4F9D0}" destId="{98AF4DD9-00DC-4502-B045-53624ADC3F98}" srcOrd="0" destOrd="0" presId="urn:microsoft.com/office/officeart/2005/8/layout/process2"/>
    <dgm:cxn modelId="{904F959A-D5DD-4702-9712-AD12CB55D4E6}" type="presParOf" srcId="{D23D9A54-29EE-473C-8462-1FADC4486A51}" destId="{D54D1D39-DB7E-4177-AF68-525D61584655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63" y="2928938"/>
            <a:ext cx="55721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 b="1" dirty="0">
                <a:latin typeface="Calibri" pitchFamily="34" charset="0"/>
              </a:rPr>
              <a:t>Definir a natureza,  os fundamentos e as principais  características do conceito de  Direitos Humanos.</a:t>
            </a:r>
          </a:p>
          <a:p>
            <a:endParaRPr lang="pt-BR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71625" y="1857375"/>
            <a:ext cx="2281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Objetivo 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4348" y="2928934"/>
            <a:ext cx="1840687" cy="16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/13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5429264"/>
            <a:ext cx="868591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Direitos Econômicos, Sociais, Culturais -</a:t>
            </a:r>
            <a:r>
              <a:rPr lang="pt-BR" sz="2200" dirty="0" smtClean="0">
                <a:latin typeface="Calibri" pitchFamily="34" charset="0"/>
              </a:rPr>
              <a:t> São as condições necessárias e imprescindíveis para sobreviver com dignidade e ter iguais oportunidades em um determinado contexto sócio-histórico.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14678" y="1214422"/>
            <a:ext cx="3469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Direitos de Igualdade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2910" y="3143248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eaLnBrk="0" hangingPunct="0"/>
            <a:r>
              <a:rPr lang="pt-BR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Direito a educação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071802" y="4429132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Direito ao emprego </a:t>
            </a:r>
          </a:p>
          <a:p>
            <a:pPr algn="ctr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 ao salário justo</a:t>
            </a:r>
            <a:endParaRPr lang="pt-BR" sz="14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143504" y="4214818"/>
            <a:ext cx="14025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Direito a </a:t>
            </a:r>
          </a:p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moradia digna e </a:t>
            </a:r>
          </a:p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saneamento</a:t>
            </a:r>
            <a:endParaRPr lang="pt-BR" sz="1400" dirty="0">
              <a:latin typeface="Calibri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1697520" cy="1449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071678"/>
            <a:ext cx="1714512" cy="2347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643182"/>
            <a:ext cx="1714512" cy="15308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357430"/>
            <a:ext cx="1857388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CaixaDeTexto 15"/>
          <p:cNvSpPr txBox="1"/>
          <p:nvPr/>
        </p:nvSpPr>
        <p:spPr>
          <a:xfrm>
            <a:off x="6858016" y="4929198"/>
            <a:ext cx="1884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Direito ao  exercício da </a:t>
            </a:r>
          </a:p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própria cultura</a:t>
            </a:r>
            <a:endParaRPr lang="pt-BR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14282" y="5072074"/>
            <a:ext cx="2477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Direito ao meio ambiente sadio</a:t>
            </a:r>
            <a:endParaRPr lang="pt-BR" sz="14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714752"/>
            <a:ext cx="2113334" cy="13557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CaixaDeTexto 13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/13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 rot="16200000">
            <a:off x="8331220" y="3191749"/>
            <a:ext cx="9332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>
                <a:latin typeface="Calibri" pitchFamily="34" charset="0"/>
              </a:rPr>
              <a:t>Foto: </a:t>
            </a:r>
            <a:r>
              <a:rPr lang="pt-BR" sz="1000" dirty="0" err="1" smtClean="0">
                <a:latin typeface="Calibri" pitchFamily="34" charset="0"/>
              </a:rPr>
              <a:t>Abrandh</a:t>
            </a:r>
            <a:endParaRPr lang="pt-BR" sz="1000" dirty="0">
              <a:latin typeface="Calibri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 rot="16200000">
            <a:off x="101319" y="2348460"/>
            <a:ext cx="8194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>
                <a:latin typeface="Calibri" pitchFamily="34" charset="0"/>
              </a:rPr>
              <a:t>Foto: </a:t>
            </a:r>
            <a:r>
              <a:rPr lang="pt-BR" sz="1000" dirty="0" err="1" smtClean="0">
                <a:latin typeface="Calibri" pitchFamily="34" charset="0"/>
              </a:rPr>
              <a:t>Unicef</a:t>
            </a:r>
            <a:endParaRPr lang="pt-BR" sz="10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7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7" grpId="0"/>
      <p:bldP spid="9" grpId="0"/>
      <p:bldP spid="11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5143512"/>
            <a:ext cx="84001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Direitos dos Povos ou Direitos Coletivos -</a:t>
            </a:r>
            <a:r>
              <a:rPr lang="pt-BR" sz="2400" dirty="0" smtClean="0">
                <a:latin typeface="Calibri" pitchFamily="34" charset="0"/>
              </a:rPr>
              <a:t> São as condições que garantem a existência e a sobrevivência, com dignidade, de sujeitos coletivos.</a:t>
            </a:r>
            <a:endParaRPr lang="pt-BR" sz="2200" dirty="0" smtClean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14612" y="1214422"/>
            <a:ext cx="404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Direitos de Solidariedade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29058" y="4429132"/>
            <a:ext cx="1552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Autodeterminação</a:t>
            </a:r>
            <a:endParaRPr lang="pt-BR" sz="1400" dirty="0">
              <a:latin typeface="Calibri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357950" y="4357694"/>
            <a:ext cx="2325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Desenvolvimento sustentável</a:t>
            </a:r>
            <a:endParaRPr lang="pt-BR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285852" y="4357694"/>
            <a:ext cx="430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cs typeface="Times New Roman" pitchFamily="18" charset="0"/>
              </a:rPr>
              <a:t>Paz</a:t>
            </a:r>
            <a:endParaRPr lang="pt-BR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/13</a:t>
            </a:r>
            <a:endParaRPr lang="pt-BR" dirty="0"/>
          </a:p>
        </p:txBody>
      </p:sp>
      <p:pic>
        <p:nvPicPr>
          <p:cNvPr id="1030" name="Picture 6" descr="C:\Documents and Settings\Administrador\Configurações locais\Temporary Internet Files\Content.IE5\IPCZMXCD\MCj043749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5" y="2215736"/>
            <a:ext cx="2500330" cy="20772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2" name="Picture 8" descr="http://2.bp.blogspot.com/_z7c8Vh7pZqs/SDrCBZD4WRI/AAAAAAAABp0/h3O6KCyF8qI/s400/PASSEATA%2BGAY%5B1%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285992"/>
            <a:ext cx="2661332" cy="20002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89" y="2285992"/>
            <a:ext cx="3035995" cy="20256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9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 explicativo em seta para baixo 22"/>
          <p:cNvSpPr/>
          <p:nvPr/>
        </p:nvSpPr>
        <p:spPr>
          <a:xfrm>
            <a:off x="428596" y="3786190"/>
            <a:ext cx="4357718" cy="8572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o explicativo em seta para baixo 20"/>
          <p:cNvSpPr/>
          <p:nvPr/>
        </p:nvSpPr>
        <p:spPr>
          <a:xfrm>
            <a:off x="3714744" y="2928934"/>
            <a:ext cx="2143140" cy="785818"/>
          </a:xfrm>
          <a:prstGeom prst="downArrowCallou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642910" y="1428736"/>
            <a:ext cx="77867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Direito Internacional dos Direitos Humanos</a:t>
            </a:r>
          </a:p>
          <a:p>
            <a:endParaRPr lang="pt-BR" sz="2200" b="1" dirty="0" smtClean="0">
              <a:latin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</a:rPr>
              <a:t>Representa os acordos elaborados pela comunidade internacional a partir da Declaração Universal do qual foram concebidos os: 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57290" y="4857760"/>
            <a:ext cx="6652783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2200" b="1" dirty="0" smtClean="0"/>
              <a:t>que integram e articulam mecanismos jurídicos </a:t>
            </a:r>
          </a:p>
          <a:p>
            <a:pPr algn="ctr"/>
            <a:r>
              <a:rPr lang="pt-BR" sz="2200" b="1" dirty="0" smtClean="0"/>
              <a:t>e institucionais de promoção e proteção.</a:t>
            </a:r>
            <a:endParaRPr lang="pt-BR" sz="2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0034" y="3857628"/>
            <a:ext cx="4203395" cy="400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lvl="3"/>
            <a:r>
              <a:rPr lang="pt-BR" sz="2000" b="1" dirty="0" smtClean="0"/>
              <a:t>Internacional das Nações Unidas</a:t>
            </a:r>
            <a:endParaRPr lang="pt-BR" sz="2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714348" y="6072206"/>
            <a:ext cx="725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Estudaremos mais sobre esses sistemas na próxima aula.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/13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000496" y="29289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itchFamily="34" charset="0"/>
              </a:rPr>
              <a:t>Sistemas</a:t>
            </a:r>
            <a:endParaRPr lang="pt-BR" sz="2800" dirty="0" smtClean="0">
              <a:latin typeface="Calibri" pitchFamily="34" charset="0"/>
            </a:endParaRPr>
          </a:p>
        </p:txBody>
      </p:sp>
      <p:sp>
        <p:nvSpPr>
          <p:cNvPr id="24" name="Texto explicativo em seta para baixo 23"/>
          <p:cNvSpPr/>
          <p:nvPr/>
        </p:nvSpPr>
        <p:spPr>
          <a:xfrm>
            <a:off x="4857752" y="3786190"/>
            <a:ext cx="4143404" cy="8572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072066" y="3857628"/>
            <a:ext cx="38214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Calibri" pitchFamily="34" charset="0"/>
              </a:rPr>
              <a:t>Regionais de Direitos Humanos</a:t>
            </a:r>
            <a:endParaRPr lang="pt-BR" sz="2200" b="1" dirty="0">
              <a:latin typeface="Calibri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571604" y="1643050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714612" y="2928934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Os direitos humanos são as condições indispensáveis para que qualquer ser humano possa existir, se desenvolver como pessoa e participar plenamente da vida. </a:t>
            </a: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86124"/>
            <a:ext cx="1857388" cy="238497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714612" y="4429132"/>
            <a:ext cx="56436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>
              <a:latin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Têm origem na igualdade essencial de todas as pessoas e são universais e indivisíveis, não podendo ser promovidos e efetivados separadamente uns dos outros.</a:t>
            </a:r>
            <a:endParaRPr lang="pt-BR" sz="2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/13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tângulo 4"/>
          <p:cNvSpPr>
            <a:spLocks noChangeArrowheads="1"/>
          </p:cNvSpPr>
          <p:nvPr/>
        </p:nvSpPr>
        <p:spPr bwMode="auto">
          <a:xfrm>
            <a:off x="642910" y="1285860"/>
            <a:ext cx="75723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200" b="1" dirty="0">
                <a:solidFill>
                  <a:srgbClr val="000000"/>
                </a:solidFill>
                <a:latin typeface="Calibri" pitchFamily="34" charset="0"/>
              </a:rPr>
              <a:t>Vamos começar o estudo desta primeira aula com algumas perguntas:</a:t>
            </a:r>
            <a:endParaRPr lang="pt-BR" sz="2200" b="1" dirty="0">
              <a:latin typeface="Calibri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500063" y="3071813"/>
            <a:ext cx="4714875" cy="11430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  <a:latin typeface="Calibri" pitchFamily="34" charset="0"/>
              </a:rPr>
              <a:t>Você já leu livros ou participou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1"/>
                </a:solidFill>
                <a:latin typeface="Calibri" pitchFamily="34" charset="0"/>
              </a:rPr>
              <a:t>palestras sobre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500063" y="4286250"/>
            <a:ext cx="4714875" cy="1143000"/>
          </a:xfrm>
          <a:prstGeom prst="rightArrow">
            <a:avLst/>
          </a:prstGeom>
          <a:solidFill>
            <a:srgbClr val="ED6D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  <a:latin typeface="Calibri" pitchFamily="34" charset="0"/>
              </a:rPr>
              <a:t>Já conversou com colegas de trabalho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  <a:latin typeface="Calibri" pitchFamily="34" charset="0"/>
              </a:rPr>
              <a:t>ou seus alunos  sobre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6000750" y="2143125"/>
            <a:ext cx="2571750" cy="28575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latin typeface="Calibri" pitchFamily="34" charset="0"/>
              </a:rPr>
              <a:t>D</a:t>
            </a:r>
            <a:r>
              <a:rPr lang="pt-BR" sz="3600" b="1" dirty="0" smtClean="0">
                <a:latin typeface="Calibri" pitchFamily="34" charset="0"/>
              </a:rPr>
              <a:t>ireitos </a:t>
            </a:r>
            <a:r>
              <a:rPr lang="pt-BR" sz="3600" b="1" dirty="0">
                <a:latin typeface="Calibri" pitchFamily="34" charset="0"/>
              </a:rPr>
              <a:t>H</a:t>
            </a:r>
            <a:r>
              <a:rPr lang="pt-BR" sz="3600" b="1" dirty="0" smtClean="0">
                <a:latin typeface="Calibri" pitchFamily="34" charset="0"/>
              </a:rPr>
              <a:t>umanos</a:t>
            </a:r>
            <a:r>
              <a:rPr lang="pt-BR" sz="3600" b="1" dirty="0">
                <a:latin typeface="Calibri" pitchFamily="34" charset="0"/>
              </a:rPr>
              <a:t>?</a:t>
            </a:r>
          </a:p>
        </p:txBody>
      </p:sp>
      <p:sp>
        <p:nvSpPr>
          <p:cNvPr id="3079" name="CaixaDeTexto 9"/>
          <p:cNvSpPr txBox="1">
            <a:spLocks noChangeArrowheads="1"/>
          </p:cNvSpPr>
          <p:nvPr/>
        </p:nvSpPr>
        <p:spPr bwMode="auto">
          <a:xfrm>
            <a:off x="357188" y="5643563"/>
            <a:ext cx="8394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200" b="1" dirty="0">
                <a:latin typeface="Calibri" pitchFamily="34" charset="0"/>
              </a:rPr>
              <a:t>Os direitos humanos fazem parte da vida de todos nós e neste módulo vamos estudar </a:t>
            </a:r>
            <a:r>
              <a:rPr lang="pt-BR" sz="2200" b="1" dirty="0" smtClean="0">
                <a:latin typeface="Calibri" pitchFamily="34" charset="0"/>
              </a:rPr>
              <a:t>sobre </a:t>
            </a:r>
            <a:r>
              <a:rPr lang="pt-BR" sz="2200" b="1" dirty="0">
                <a:latin typeface="Calibri" pitchFamily="34" charset="0"/>
              </a:rPr>
              <a:t>eles!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/13</a:t>
            </a:r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500034" y="1857364"/>
            <a:ext cx="4714875" cy="11430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1"/>
                </a:solidFill>
              </a:rPr>
              <a:t>Você já parou para refletir sobre a importância dos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3079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/>
        </p:nvGraphicFramePr>
        <p:xfrm>
          <a:off x="785786" y="1785926"/>
          <a:ext cx="771530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/13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5786" y="1214422"/>
            <a:ext cx="78566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libri" pitchFamily="34" charset="0"/>
              </a:rPr>
              <a:t>Afirmar a igualdade essencial dos seres </a:t>
            </a:r>
            <a:r>
              <a:rPr lang="pt-BR" sz="3200" b="1" dirty="0" smtClean="0">
                <a:solidFill>
                  <a:srgbClr val="FF0000"/>
                </a:solidFill>
                <a:latin typeface="Calibri" pitchFamily="34" charset="0"/>
              </a:rPr>
              <a:t>humanos  </a:t>
            </a:r>
            <a:r>
              <a:rPr lang="pt-BR" sz="3200" b="1" dirty="0">
                <a:solidFill>
                  <a:srgbClr val="FF0000"/>
                </a:solidFill>
                <a:latin typeface="Calibri" pitchFamily="34" charset="0"/>
              </a:rPr>
              <a:t>não </a:t>
            </a:r>
            <a:r>
              <a:rPr lang="pt-BR" sz="3200" b="1" dirty="0" smtClean="0">
                <a:solidFill>
                  <a:srgbClr val="FF0000"/>
                </a:solidFill>
                <a:latin typeface="Calibri" pitchFamily="34" charset="0"/>
              </a:rPr>
              <a:t> significa </a:t>
            </a:r>
            <a:r>
              <a:rPr lang="pt-BR" sz="3200" b="1" dirty="0">
                <a:solidFill>
                  <a:srgbClr val="FF0000"/>
                </a:solidFill>
                <a:latin typeface="Calibri" pitchFamily="34" charset="0"/>
              </a:rPr>
              <a:t>deixar de reconhecer o valor da </a:t>
            </a:r>
            <a:r>
              <a:rPr lang="pt-BR" sz="3200" b="1" dirty="0" smtClean="0">
                <a:solidFill>
                  <a:srgbClr val="FF0000"/>
                </a:solidFill>
                <a:latin typeface="Calibri" pitchFamily="34" charset="0"/>
              </a:rPr>
              <a:t>imensa diversidade </a:t>
            </a:r>
            <a:r>
              <a:rPr lang="pt-BR" sz="3200" b="1" dirty="0">
                <a:solidFill>
                  <a:srgbClr val="FF0000"/>
                </a:solidFill>
                <a:latin typeface="Calibri" pitchFamily="34" charset="0"/>
              </a:rPr>
              <a:t>humana. </a:t>
            </a:r>
            <a:endParaRPr lang="pt-BR" sz="3200" dirty="0">
              <a:latin typeface="Calibri" pitchFamily="34" charset="0"/>
            </a:endParaRPr>
          </a:p>
        </p:txBody>
      </p:sp>
      <p:pic>
        <p:nvPicPr>
          <p:cNvPr id="3" name="Imagem 2" descr="_muçulm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928934"/>
            <a:ext cx="1632635" cy="2484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m 3" descr="direitocult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714752"/>
            <a:ext cx="1928826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214686"/>
            <a:ext cx="2178557" cy="2513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/13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1571612"/>
            <a:ext cx="7642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r>
              <a:rPr lang="pt-BR" sz="2800" dirty="0" smtClean="0">
                <a:latin typeface="Calibri" pitchFamily="34" charset="0"/>
              </a:rPr>
              <a:t>Os </a:t>
            </a:r>
            <a:r>
              <a:rPr lang="pt-BR" sz="2800" dirty="0">
                <a:latin typeface="Calibri" pitchFamily="34" charset="0"/>
              </a:rPr>
              <a:t>fundamentos da igualdade humana podem ser </a:t>
            </a:r>
            <a:endParaRPr lang="pt-BR" sz="2800" dirty="0" smtClean="0">
              <a:latin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</a:rPr>
              <a:t>Atribuídos:</a:t>
            </a:r>
            <a:endParaRPr lang="pt-BR" sz="2800" dirty="0">
              <a:latin typeface="Calibri" pitchFamily="34" charset="0"/>
            </a:endParaRPr>
          </a:p>
        </p:txBody>
      </p:sp>
      <p:pic>
        <p:nvPicPr>
          <p:cNvPr id="24579" name="Picture 3" descr="C:\Documents and Settings\Administrador\Configurações locais\Temporary Internet Files\Content.IE5\Q5H2V2TS\MCj019410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535686">
            <a:off x="343834" y="2840760"/>
            <a:ext cx="2335793" cy="257344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786050" y="2928934"/>
            <a:ext cx="6095900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atin typeface="Calibri" pitchFamily="34" charset="0"/>
              </a:rPr>
              <a:t>Na idéia de uma criação comum</a:t>
            </a:r>
          </a:p>
          <a:p>
            <a:r>
              <a:rPr lang="pt-BR" sz="2800" b="1" dirty="0" smtClean="0">
                <a:latin typeface="Calibri" pitchFamily="34" charset="0"/>
              </a:rPr>
              <a:t> ou de que todos os seres partilham </a:t>
            </a:r>
          </a:p>
          <a:p>
            <a:r>
              <a:rPr lang="pt-BR" sz="2800" b="1" dirty="0" smtClean="0">
                <a:latin typeface="Calibri" pitchFamily="34" charset="0"/>
              </a:rPr>
              <a:t>da mesma essência divina</a:t>
            </a:r>
            <a:r>
              <a:rPr lang="pt-BR" sz="2800" dirty="0" smtClean="0">
                <a:latin typeface="Calibri" pitchFamily="34" charset="0"/>
              </a:rPr>
              <a:t>;</a:t>
            </a:r>
          </a:p>
          <a:p>
            <a:endParaRPr lang="pt-BR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atin typeface="Calibri" pitchFamily="34" charset="0"/>
              </a:rPr>
              <a:t>Na aceitação, por parte das mais </a:t>
            </a:r>
          </a:p>
          <a:p>
            <a:r>
              <a:rPr lang="pt-BR" sz="2800" b="1" dirty="0" smtClean="0">
                <a:latin typeface="Calibri" pitchFamily="34" charset="0"/>
              </a:rPr>
              <a:t>diferentes culturas, de um determinado</a:t>
            </a:r>
          </a:p>
          <a:p>
            <a:r>
              <a:rPr lang="pt-BR" sz="2800" b="1" dirty="0" smtClean="0">
                <a:latin typeface="Calibri" pitchFamily="34" charset="0"/>
              </a:rPr>
              <a:t>conjunto de Direitos.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/13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2071678"/>
            <a:ext cx="43577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Calibri" pitchFamily="34" charset="0"/>
              </a:rPr>
              <a:t>Os direitos humanos como são conhecidos hoje </a:t>
            </a:r>
            <a:r>
              <a:rPr lang="pt-BR" sz="2800" b="1" dirty="0" smtClean="0">
                <a:latin typeface="Calibri" pitchFamily="34" charset="0"/>
              </a:rPr>
              <a:t>foram </a:t>
            </a:r>
            <a:r>
              <a:rPr lang="pt-BR" sz="2800" b="1" dirty="0">
                <a:latin typeface="Calibri" pitchFamily="34" charset="0"/>
              </a:rPr>
              <a:t>formalizados na 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</a:rPr>
              <a:t>Declaração Universal dos </a:t>
            </a:r>
            <a:r>
              <a:rPr lang="pt-BR" sz="2800" b="1" dirty="0" smtClean="0">
                <a:solidFill>
                  <a:srgbClr val="FF0000"/>
                </a:solidFill>
                <a:latin typeface="Calibri" pitchFamily="34" charset="0"/>
              </a:rPr>
              <a:t>Direitos 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</a:rPr>
              <a:t>Humanos</a:t>
            </a:r>
            <a:r>
              <a:rPr lang="pt-BR" sz="2800" b="1" dirty="0">
                <a:latin typeface="Calibri" pitchFamily="34" charset="0"/>
              </a:rPr>
              <a:t>, </a:t>
            </a:r>
            <a:r>
              <a:rPr lang="pt-BR" sz="2800" b="1" dirty="0" smtClean="0">
                <a:latin typeface="Calibri" pitchFamily="34" charset="0"/>
              </a:rPr>
              <a:t>promulgada pela Assembléia Geral </a:t>
            </a:r>
            <a:r>
              <a:rPr lang="pt-BR" sz="2800" b="1" dirty="0">
                <a:latin typeface="Calibri" pitchFamily="34" charset="0"/>
              </a:rPr>
              <a:t>das Nações </a:t>
            </a:r>
            <a:r>
              <a:rPr lang="pt-BR" sz="2800" b="1" dirty="0" smtClean="0">
                <a:latin typeface="Calibri" pitchFamily="34" charset="0"/>
              </a:rPr>
              <a:t>Unidas </a:t>
            </a:r>
            <a:r>
              <a:rPr lang="pt-BR" sz="2800" b="1" dirty="0">
                <a:latin typeface="Calibri" pitchFamily="34" charset="0"/>
              </a:rPr>
              <a:t>em </a:t>
            </a:r>
            <a:r>
              <a:rPr lang="pt-BR" sz="2800" b="1" dirty="0" smtClean="0">
                <a:latin typeface="Calibri" pitchFamily="34" charset="0"/>
              </a:rPr>
              <a:t>Paris – 1948.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/13</a:t>
            </a:r>
            <a:endParaRPr lang="pt-BR" dirty="0"/>
          </a:p>
        </p:txBody>
      </p:sp>
      <p:pic>
        <p:nvPicPr>
          <p:cNvPr id="8" name="Imagem 1" descr="C:\Documents and Settings\Tatiana\Meus documentos\Fotos\1106489_keep_the_wor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357430"/>
            <a:ext cx="3247601" cy="2747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929066"/>
            <a:ext cx="78581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/>
              <a:t> </a:t>
            </a:r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r>
              <a:rPr lang="pt-BR" sz="2800" b="1" dirty="0" smtClean="0">
                <a:latin typeface="Calibri" pitchFamily="34" charset="0"/>
              </a:rPr>
              <a:t>Isto significa que a plena efetivação</a:t>
            </a:r>
          </a:p>
          <a:p>
            <a:pPr algn="just"/>
            <a:r>
              <a:rPr lang="pt-BR" sz="2800" b="1" dirty="0" smtClean="0">
                <a:latin typeface="Calibri" pitchFamily="34" charset="0"/>
              </a:rPr>
              <a:t>de qualquer direito humano depende da efetiva concretização de todos os outros</a:t>
            </a:r>
            <a:endParaRPr lang="pt-BR" sz="2800" b="1" dirty="0">
              <a:latin typeface="Calibri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571744"/>
            <a:ext cx="2714644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aixaDeTexto 3"/>
          <p:cNvSpPr txBox="1"/>
          <p:nvPr/>
        </p:nvSpPr>
        <p:spPr>
          <a:xfrm>
            <a:off x="714348" y="1857364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Além de </a:t>
            </a:r>
            <a:r>
              <a:rPr lang="pt-BR" sz="2800" b="1" dirty="0" smtClean="0">
                <a:latin typeface="Calibri" pitchFamily="34" charset="0"/>
              </a:rPr>
              <a:t>universais</a:t>
            </a:r>
            <a:r>
              <a:rPr lang="pt-BR" sz="2800" dirty="0" smtClean="0">
                <a:latin typeface="Calibri" pitchFamily="34" charset="0"/>
              </a:rPr>
              <a:t>, os direitos humanos são: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14348" y="3000372"/>
            <a:ext cx="45720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indivisíveis,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interdependentes 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err="1" smtClean="0">
                <a:solidFill>
                  <a:srgbClr val="C00000"/>
                </a:solidFill>
                <a:latin typeface="Calibri" pitchFamily="34" charset="0"/>
              </a:rPr>
              <a:t>interrelacionados</a:t>
            </a:r>
            <a:r>
              <a:rPr lang="pt-BR" sz="2800" dirty="0" smtClean="0">
                <a:solidFill>
                  <a:srgbClr val="C00000"/>
                </a:solidFill>
              </a:rPr>
              <a:t> </a:t>
            </a:r>
          </a:p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/13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500174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A partir da Declaração Universal, foram sancionadas tipologias dos direitos humanos como: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8596" y="2714620"/>
            <a:ext cx="85011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Pacto Internacional dos Direitos Civis e Políticos.</a:t>
            </a:r>
          </a:p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Pacto Internacional dos Direitos Econômicos, Sociais e Culturais.</a:t>
            </a:r>
            <a:endParaRPr lang="pt-BR" sz="2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4000504"/>
            <a:ext cx="8286808" cy="163121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pt-BR" sz="2200" b="1" dirty="0" smtClean="0"/>
          </a:p>
          <a:p>
            <a:pPr algn="ctr"/>
            <a:r>
              <a:rPr lang="pt-BR" sz="2800" b="1" dirty="0" smtClean="0">
                <a:latin typeface="Calibri" pitchFamily="34" charset="0"/>
              </a:rPr>
              <a:t>Você conhece o significado desses direitos em sua vida?</a:t>
            </a:r>
          </a:p>
          <a:p>
            <a:pPr algn="ctr"/>
            <a:endParaRPr lang="pt-BR" sz="2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/13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929198"/>
            <a:ext cx="868591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Direitos Civis e Políticos</a:t>
            </a:r>
            <a:r>
              <a:rPr lang="pt-BR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São as condições necessárias e imprescindíveis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 garantir a liberdade individual e coletiva e o exercício da democracia.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possibilidade de cada indivíduo  contribuir  em relação às decisões sobre o destino de todos. </a:t>
            </a: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14612" y="1214422"/>
            <a:ext cx="352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Direitos de Liberdade</a:t>
            </a:r>
            <a:endParaRPr lang="pt-B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2141529" cy="2141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aixaDeTexto 6"/>
          <p:cNvSpPr txBox="1"/>
          <p:nvPr/>
        </p:nvSpPr>
        <p:spPr>
          <a:xfrm>
            <a:off x="357158" y="4357694"/>
            <a:ext cx="1990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eaLnBrk="0" hangingPunct="0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Liberdade  de expressão,</a:t>
            </a:r>
          </a:p>
          <a:p>
            <a:pPr lvl="0" algn="ctr" eaLnBrk="0" hangingPunct="0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direito de ir e vir</a:t>
            </a:r>
            <a:endParaRPr lang="pt-BR" dirty="0"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143116"/>
            <a:ext cx="2000264" cy="2217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CaixaDeTexto 8"/>
          <p:cNvSpPr txBox="1"/>
          <p:nvPr/>
        </p:nvSpPr>
        <p:spPr>
          <a:xfrm>
            <a:off x="3286116" y="4357694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Direito de votar e </a:t>
            </a:r>
          </a:p>
          <a:p>
            <a:pPr algn="ctr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ser votado</a:t>
            </a:r>
            <a:endParaRPr lang="pt-BR" sz="1400" dirty="0"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214554"/>
            <a:ext cx="2786082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aixaDeTexto 10"/>
          <p:cNvSpPr txBox="1"/>
          <p:nvPr/>
        </p:nvSpPr>
        <p:spPr>
          <a:xfrm>
            <a:off x="5572132" y="4357694"/>
            <a:ext cx="287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Liberdade de pensamento, direito de</a:t>
            </a:r>
          </a:p>
          <a:p>
            <a:pPr algn="ctr"/>
            <a:r>
              <a:rPr lang="pt-B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associação e manifestação</a:t>
            </a:r>
            <a:endParaRPr lang="pt-BR" sz="14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1 - Introdução aos Direitos Humanos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/13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 rot="16200000">
            <a:off x="8086128" y="3272458"/>
            <a:ext cx="9332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smtClean="0">
                <a:latin typeface="Calibri" pitchFamily="34" charset="0"/>
              </a:rPr>
              <a:t>Foto: </a:t>
            </a:r>
            <a:r>
              <a:rPr lang="pt-BR" sz="1000" dirty="0" err="1" smtClean="0">
                <a:latin typeface="Calibri" pitchFamily="34" charset="0"/>
              </a:rPr>
              <a:t>Abrandh</a:t>
            </a:r>
            <a:endParaRPr lang="pt-BR" sz="10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7" grpId="0"/>
      <p:bldP spid="9" grpId="0"/>
      <p:bldP spid="11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867</TotalTime>
  <Words>824</Words>
  <Application>Microsoft Office PowerPoint</Application>
  <PresentationFormat>Apresentação na tela (4:3)</PresentationFormat>
  <Paragraphs>123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85</cp:revision>
  <dcterms:created xsi:type="dcterms:W3CDTF">2009-05-14T20:59:51Z</dcterms:created>
  <dcterms:modified xsi:type="dcterms:W3CDTF">2009-06-17T10:23:41Z</dcterms:modified>
</cp:coreProperties>
</file>