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5"/>
  </p:notesMasterIdLst>
  <p:handoutMasterIdLst>
    <p:handoutMasterId r:id="rId16"/>
  </p:handoutMasterIdLst>
  <p:sldIdLst>
    <p:sldId id="258" r:id="rId2"/>
    <p:sldId id="259" r:id="rId3"/>
    <p:sldId id="260" r:id="rId4"/>
    <p:sldId id="261" r:id="rId5"/>
    <p:sldId id="269" r:id="rId6"/>
    <p:sldId id="262" r:id="rId7"/>
    <p:sldId id="267" r:id="rId8"/>
    <p:sldId id="264" r:id="rId9"/>
    <p:sldId id="263" r:id="rId10"/>
    <p:sldId id="266" r:id="rId11"/>
    <p:sldId id="270" r:id="rId12"/>
    <p:sldId id="265" r:id="rId13"/>
    <p:sldId id="268" r:id="rId1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ED6D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06FAD6-0198-4FE8-B7A4-E7F262E2BDAF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E3AACEE5-37E9-45CD-BAE0-B583553719E8}">
      <dgm:prSet phldrT="[Texto]" custT="1"/>
      <dgm:spPr/>
      <dgm:t>
        <a:bodyPr/>
        <a:lstStyle/>
        <a:p>
          <a:r>
            <a:rPr lang="pt-BR" sz="2400" b="1" dirty="0" smtClean="0">
              <a:latin typeface="Calibri" pitchFamily="34" charset="0"/>
            </a:rPr>
            <a:t>Os direitos humanos são as condições necessárias e imprescindíveis para que qualquer ser humano </a:t>
          </a:r>
          <a:endParaRPr lang="pt-BR" sz="2400" dirty="0">
            <a:latin typeface="Calibri" pitchFamily="34" charset="0"/>
          </a:endParaRPr>
        </a:p>
      </dgm:t>
    </dgm:pt>
    <dgm:pt modelId="{3784A639-0DDE-4A2D-B22D-DD9A553B34EC}" type="parTrans" cxnId="{5D4FE98C-6A93-4A79-BB9D-C166F7BE57F8}">
      <dgm:prSet/>
      <dgm:spPr/>
      <dgm:t>
        <a:bodyPr/>
        <a:lstStyle/>
        <a:p>
          <a:endParaRPr lang="pt-BR"/>
        </a:p>
      </dgm:t>
    </dgm:pt>
    <dgm:pt modelId="{5D4AD869-472F-47CB-8DCC-E3912D260AD1}" type="sibTrans" cxnId="{5D4FE98C-6A93-4A79-BB9D-C166F7BE57F8}">
      <dgm:prSet/>
      <dgm:spPr>
        <a:solidFill>
          <a:srgbClr val="FFC000"/>
        </a:solidFill>
      </dgm:spPr>
      <dgm:t>
        <a:bodyPr/>
        <a:lstStyle/>
        <a:p>
          <a:endParaRPr lang="pt-BR"/>
        </a:p>
      </dgm:t>
    </dgm:pt>
    <dgm:pt modelId="{A02C9F7D-C0A8-4807-A468-2DE8A83C7135}">
      <dgm:prSet phldrT="[Texto]" custT="1"/>
      <dgm:spPr>
        <a:solidFill>
          <a:srgbClr val="ED6D03"/>
        </a:solidFill>
      </dgm:spPr>
      <dgm:t>
        <a:bodyPr/>
        <a:lstStyle/>
        <a:p>
          <a:r>
            <a:rPr lang="pt-BR" sz="2400" b="1" dirty="0" smtClean="0">
              <a:solidFill>
                <a:schemeClr val="bg1"/>
              </a:solidFill>
              <a:latin typeface="Calibri" pitchFamily="34" charset="0"/>
            </a:rPr>
            <a:t>- sem nenhuma distinção de sexo, raça, religião, opiniões políticas, condições sócio-econômicas e orientação sexual – </a:t>
          </a:r>
          <a:endParaRPr lang="pt-BR" sz="2400" dirty="0">
            <a:latin typeface="Calibri" pitchFamily="34" charset="0"/>
          </a:endParaRPr>
        </a:p>
      </dgm:t>
    </dgm:pt>
    <dgm:pt modelId="{CFC022E4-2CD1-4C6C-AA1A-DF443AC2F64A}" type="parTrans" cxnId="{463CA34C-07AC-4A43-B733-278EE4F4EB46}">
      <dgm:prSet/>
      <dgm:spPr/>
      <dgm:t>
        <a:bodyPr/>
        <a:lstStyle/>
        <a:p>
          <a:endParaRPr lang="pt-BR"/>
        </a:p>
      </dgm:t>
    </dgm:pt>
    <dgm:pt modelId="{D4978ACE-7281-4088-BA54-27063577B8C5}" type="sibTrans" cxnId="{463CA34C-07AC-4A43-B733-278EE4F4EB46}">
      <dgm:prSet/>
      <dgm:spPr>
        <a:solidFill>
          <a:srgbClr val="FF6600"/>
        </a:solidFill>
      </dgm:spPr>
      <dgm:t>
        <a:bodyPr/>
        <a:lstStyle/>
        <a:p>
          <a:endParaRPr lang="pt-BR"/>
        </a:p>
      </dgm:t>
    </dgm:pt>
    <dgm:pt modelId="{1CC2CC22-DCB5-4C79-9680-C6C1FA49C6BD}">
      <dgm:prSet phldrT="[Texto]" custT="1"/>
      <dgm:spPr/>
      <dgm:t>
        <a:bodyPr/>
        <a:lstStyle/>
        <a:p>
          <a:r>
            <a:rPr lang="pt-BR" sz="2400" b="1" dirty="0" smtClean="0">
              <a:latin typeface="Calibri" pitchFamily="34" charset="0"/>
            </a:rPr>
            <a:t>possa existir, se desenvolver plenamente como pessoa e participar plenamente da vida.</a:t>
          </a:r>
          <a:endParaRPr lang="pt-BR" sz="2400" dirty="0">
            <a:latin typeface="Calibri" pitchFamily="34" charset="0"/>
          </a:endParaRPr>
        </a:p>
      </dgm:t>
    </dgm:pt>
    <dgm:pt modelId="{7A7221D4-D75C-4BCC-955D-3C237A668F6F}" type="parTrans" cxnId="{88C25B25-0402-4581-B7A9-BB1A20147DA0}">
      <dgm:prSet/>
      <dgm:spPr/>
      <dgm:t>
        <a:bodyPr/>
        <a:lstStyle/>
        <a:p>
          <a:endParaRPr lang="pt-BR"/>
        </a:p>
      </dgm:t>
    </dgm:pt>
    <dgm:pt modelId="{5DE38766-1E6E-4743-B904-8C3F5B7BD28F}" type="sibTrans" cxnId="{88C25B25-0402-4581-B7A9-BB1A20147DA0}">
      <dgm:prSet/>
      <dgm:spPr/>
      <dgm:t>
        <a:bodyPr/>
        <a:lstStyle/>
        <a:p>
          <a:endParaRPr lang="pt-BR"/>
        </a:p>
      </dgm:t>
    </dgm:pt>
    <dgm:pt modelId="{D23D9A54-29EE-473C-8462-1FADC4486A51}" type="pres">
      <dgm:prSet presAssocID="{A806FAD6-0198-4FE8-B7A4-E7F262E2BDAF}" presName="linearFlow" presStyleCnt="0">
        <dgm:presLayoutVars>
          <dgm:resizeHandles val="exact"/>
        </dgm:presLayoutVars>
      </dgm:prSet>
      <dgm:spPr/>
    </dgm:pt>
    <dgm:pt modelId="{762153B3-C6ED-41E6-ABB0-A4A536922A23}" type="pres">
      <dgm:prSet presAssocID="{E3AACEE5-37E9-45CD-BAE0-B583553719E8}" presName="node" presStyleLbl="node1" presStyleIdx="0" presStyleCnt="3" custScaleX="191228" custScaleY="156838" custLinFactNeighborY="-12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A26BBC3-5AD4-4BD7-826D-EAFAB4BECA28}" type="pres">
      <dgm:prSet presAssocID="{5D4AD869-472F-47CB-8DCC-E3912D260AD1}" presName="sibTrans" presStyleLbl="sibTrans2D1" presStyleIdx="0" presStyleCnt="2"/>
      <dgm:spPr/>
      <dgm:t>
        <a:bodyPr/>
        <a:lstStyle/>
        <a:p>
          <a:endParaRPr lang="pt-BR"/>
        </a:p>
      </dgm:t>
    </dgm:pt>
    <dgm:pt modelId="{BAC73AEA-9E87-46A0-BEF1-597DD91FC64B}" type="pres">
      <dgm:prSet presAssocID="{5D4AD869-472F-47CB-8DCC-E3912D260AD1}" presName="connectorText" presStyleLbl="sibTrans2D1" presStyleIdx="0" presStyleCnt="2"/>
      <dgm:spPr/>
      <dgm:t>
        <a:bodyPr/>
        <a:lstStyle/>
        <a:p>
          <a:endParaRPr lang="pt-BR"/>
        </a:p>
      </dgm:t>
    </dgm:pt>
    <dgm:pt modelId="{4A164C31-D9E5-4FA4-A214-35964656660E}" type="pres">
      <dgm:prSet presAssocID="{A02C9F7D-C0A8-4807-A468-2DE8A83C7135}" presName="node" presStyleLbl="node1" presStyleIdx="1" presStyleCnt="3" custScaleX="190552" custScaleY="1726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EBD384F-FD98-4609-BFA1-5198CAE4F9D0}" type="pres">
      <dgm:prSet presAssocID="{D4978ACE-7281-4088-BA54-27063577B8C5}" presName="sibTrans" presStyleLbl="sibTrans2D1" presStyleIdx="1" presStyleCnt="2"/>
      <dgm:spPr/>
      <dgm:t>
        <a:bodyPr/>
        <a:lstStyle/>
        <a:p>
          <a:endParaRPr lang="pt-BR"/>
        </a:p>
      </dgm:t>
    </dgm:pt>
    <dgm:pt modelId="{98AF4DD9-00DC-4502-B045-53624ADC3F98}" type="pres">
      <dgm:prSet presAssocID="{D4978ACE-7281-4088-BA54-27063577B8C5}" presName="connectorText" presStyleLbl="sibTrans2D1" presStyleIdx="1" presStyleCnt="2"/>
      <dgm:spPr/>
      <dgm:t>
        <a:bodyPr/>
        <a:lstStyle/>
        <a:p>
          <a:endParaRPr lang="pt-BR"/>
        </a:p>
      </dgm:t>
    </dgm:pt>
    <dgm:pt modelId="{D54D1D39-DB7E-4177-AF68-525D61584655}" type="pres">
      <dgm:prSet presAssocID="{1CC2CC22-DCB5-4C79-9680-C6C1FA49C6BD}" presName="node" presStyleLbl="node1" presStyleIdx="2" presStyleCnt="3" custScaleX="186498" custScaleY="106439" custLinFactNeighborX="-195" custLinFactNeighborY="8306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8C25B25-0402-4581-B7A9-BB1A20147DA0}" srcId="{A806FAD6-0198-4FE8-B7A4-E7F262E2BDAF}" destId="{1CC2CC22-DCB5-4C79-9680-C6C1FA49C6BD}" srcOrd="2" destOrd="0" parTransId="{7A7221D4-D75C-4BCC-955D-3C237A668F6F}" sibTransId="{5DE38766-1E6E-4743-B904-8C3F5B7BD28F}"/>
    <dgm:cxn modelId="{A4BE63BF-8ACB-4318-BB9C-0F0BC54F901A}" type="presOf" srcId="{D4978ACE-7281-4088-BA54-27063577B8C5}" destId="{98AF4DD9-00DC-4502-B045-53624ADC3F98}" srcOrd="1" destOrd="0" presId="urn:microsoft.com/office/officeart/2005/8/layout/process2"/>
    <dgm:cxn modelId="{463CA34C-07AC-4A43-B733-278EE4F4EB46}" srcId="{A806FAD6-0198-4FE8-B7A4-E7F262E2BDAF}" destId="{A02C9F7D-C0A8-4807-A468-2DE8A83C7135}" srcOrd="1" destOrd="0" parTransId="{CFC022E4-2CD1-4C6C-AA1A-DF443AC2F64A}" sibTransId="{D4978ACE-7281-4088-BA54-27063577B8C5}"/>
    <dgm:cxn modelId="{4AD97407-04A4-4D8E-A6D6-364F07C611B2}" type="presOf" srcId="{D4978ACE-7281-4088-BA54-27063577B8C5}" destId="{3EBD384F-FD98-4609-BFA1-5198CAE4F9D0}" srcOrd="0" destOrd="0" presId="urn:microsoft.com/office/officeart/2005/8/layout/process2"/>
    <dgm:cxn modelId="{45C5AA47-6041-4D7D-8B6C-2CC9F3E1C1FF}" type="presOf" srcId="{A02C9F7D-C0A8-4807-A468-2DE8A83C7135}" destId="{4A164C31-D9E5-4FA4-A214-35964656660E}" srcOrd="0" destOrd="0" presId="urn:microsoft.com/office/officeart/2005/8/layout/process2"/>
    <dgm:cxn modelId="{2F6A1924-6E3D-4385-841E-BA3683950785}" type="presOf" srcId="{A806FAD6-0198-4FE8-B7A4-E7F262E2BDAF}" destId="{D23D9A54-29EE-473C-8462-1FADC4486A51}" srcOrd="0" destOrd="0" presId="urn:microsoft.com/office/officeart/2005/8/layout/process2"/>
    <dgm:cxn modelId="{5D4FE98C-6A93-4A79-BB9D-C166F7BE57F8}" srcId="{A806FAD6-0198-4FE8-B7A4-E7F262E2BDAF}" destId="{E3AACEE5-37E9-45CD-BAE0-B583553719E8}" srcOrd="0" destOrd="0" parTransId="{3784A639-0DDE-4A2D-B22D-DD9A553B34EC}" sibTransId="{5D4AD869-472F-47CB-8DCC-E3912D260AD1}"/>
    <dgm:cxn modelId="{CE5BE1F8-7973-4C53-B3E9-D316137267C5}" type="presOf" srcId="{5D4AD869-472F-47CB-8DCC-E3912D260AD1}" destId="{BAC73AEA-9E87-46A0-BEF1-597DD91FC64B}" srcOrd="1" destOrd="0" presId="urn:microsoft.com/office/officeart/2005/8/layout/process2"/>
    <dgm:cxn modelId="{7D39622A-A145-424E-B83D-4AA67D8E5B03}" type="presOf" srcId="{E3AACEE5-37E9-45CD-BAE0-B583553719E8}" destId="{762153B3-C6ED-41E6-ABB0-A4A536922A23}" srcOrd="0" destOrd="0" presId="urn:microsoft.com/office/officeart/2005/8/layout/process2"/>
    <dgm:cxn modelId="{8D9C8069-1F90-4F6B-A5FB-01F12191690F}" type="presOf" srcId="{1CC2CC22-DCB5-4C79-9680-C6C1FA49C6BD}" destId="{D54D1D39-DB7E-4177-AF68-525D61584655}" srcOrd="0" destOrd="0" presId="urn:microsoft.com/office/officeart/2005/8/layout/process2"/>
    <dgm:cxn modelId="{977E7C49-39A4-4D8F-8718-D83DE45935BE}" type="presOf" srcId="{5D4AD869-472F-47CB-8DCC-E3912D260AD1}" destId="{EA26BBC3-5AD4-4BD7-826D-EAFAB4BECA28}" srcOrd="0" destOrd="0" presId="urn:microsoft.com/office/officeart/2005/8/layout/process2"/>
    <dgm:cxn modelId="{2F69766F-FF04-4516-9E06-F895F4D4FA3F}" type="presParOf" srcId="{D23D9A54-29EE-473C-8462-1FADC4486A51}" destId="{762153B3-C6ED-41E6-ABB0-A4A536922A23}" srcOrd="0" destOrd="0" presId="urn:microsoft.com/office/officeart/2005/8/layout/process2"/>
    <dgm:cxn modelId="{6790E4D2-EA4D-4CC5-8186-CA946680BAF5}" type="presParOf" srcId="{D23D9A54-29EE-473C-8462-1FADC4486A51}" destId="{EA26BBC3-5AD4-4BD7-826D-EAFAB4BECA28}" srcOrd="1" destOrd="0" presId="urn:microsoft.com/office/officeart/2005/8/layout/process2"/>
    <dgm:cxn modelId="{E027C53E-6A5F-4A19-85CF-57178ECE53E1}" type="presParOf" srcId="{EA26BBC3-5AD4-4BD7-826D-EAFAB4BECA28}" destId="{BAC73AEA-9E87-46A0-BEF1-597DD91FC64B}" srcOrd="0" destOrd="0" presId="urn:microsoft.com/office/officeart/2005/8/layout/process2"/>
    <dgm:cxn modelId="{B24B99AA-0CAB-49A1-BFE2-355DCD1DD062}" type="presParOf" srcId="{D23D9A54-29EE-473C-8462-1FADC4486A51}" destId="{4A164C31-D9E5-4FA4-A214-35964656660E}" srcOrd="2" destOrd="0" presId="urn:microsoft.com/office/officeart/2005/8/layout/process2"/>
    <dgm:cxn modelId="{558E74C9-33AC-4D8A-808B-E958566E7D22}" type="presParOf" srcId="{D23D9A54-29EE-473C-8462-1FADC4486A51}" destId="{3EBD384F-FD98-4609-BFA1-5198CAE4F9D0}" srcOrd="3" destOrd="0" presId="urn:microsoft.com/office/officeart/2005/8/layout/process2"/>
    <dgm:cxn modelId="{A70493C0-FE29-435F-AAED-E6625F7AC96A}" type="presParOf" srcId="{3EBD384F-FD98-4609-BFA1-5198CAE4F9D0}" destId="{98AF4DD9-00DC-4502-B045-53624ADC3F98}" srcOrd="0" destOrd="0" presId="urn:microsoft.com/office/officeart/2005/8/layout/process2"/>
    <dgm:cxn modelId="{904F959A-D5DD-4702-9712-AD12CB55D4E6}" type="presParOf" srcId="{D23D9A54-29EE-473C-8462-1FADC4486A51}" destId="{D54D1D39-DB7E-4177-AF68-525D61584655}" srcOrd="4" destOrd="0" presId="urn:microsoft.com/office/officeart/2005/8/layout/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1603F-566E-4B0A-94E3-1938CFEFC072}" type="datetimeFigureOut">
              <a:rPr lang="pt-BR" smtClean="0"/>
              <a:pPr/>
              <a:t>17/6/2009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8FBD1-738E-4AF3-99F1-6CC739B6D8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B4713-4D87-4DB1-97C6-505AEE12DC09}" type="datetimeFigureOut">
              <a:rPr lang="pt-BR" smtClean="0"/>
              <a:pPr/>
              <a:t>17/6/2009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F79AF-378D-49A1-9133-09C0C32024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F79AF-378D-49A1-9133-09C0C320240E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2A16A-D185-4B48-A8CD-5DA57B0E2C39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2E3DC8-423D-4111-8941-38EFD054DAC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A55F0F-30D7-4AD8-968F-90602E59EEA6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7F833-A429-49B8-AEAF-080EEB237D2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597FC2-EC9C-4003-8C54-1E527C52544E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300654-27EE-4D54-B15E-DA7EA2F9C4E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DFEE0245-91DF-4C85-AD9D-CB3EAD1DBDEB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1704C48-8926-4CBC-ADDD-BB48FA6255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7B5B98-9A8F-4B7F-8D27-22825B2183F6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241C8-D059-407A-BD31-5A9F8CE3F88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FF481C-812C-4182-929E-3AD4F4F3CFD4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3673D-6A3D-4E79-99F1-F619AA439E4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45EE-7F30-416E-8BCA-E1154C37056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EAADD2-83D5-4F68-ABE4-DBC9BA9EF67A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27277F-3B70-4E30-AAD6-EFBE2CFC35C0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1C0330-1A9A-4538-9E98-2CDB1AC954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6F3A6-AF8C-4BE6-9059-4E9BAFD4FAD2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F1270479-A53A-4728-B069-1710156BEC98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F69B2B3-798A-4371-9138-A0006428FFE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BADCB-35B1-4DBD-8416-60BEFA2DC6AD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0B8E41-6238-4177-8AB0-1EADC0918D5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C247E8-0C3B-4E89-A17C-02907ACC231C}" type="datetime1">
              <a:rPr lang="pt-BR" smtClean="0"/>
              <a:pPr>
                <a:defRPr/>
              </a:pPr>
              <a:t>17/6/2009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104B705-FB4A-44AE-98CD-3073F7BF0B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push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1 - Introdução aos Direitos Humanos</a:t>
            </a: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2786063" y="2928938"/>
            <a:ext cx="5572125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400" b="1" dirty="0">
                <a:latin typeface="Calibri" pitchFamily="34" charset="0"/>
              </a:rPr>
              <a:t>Definir a natureza,  os fundamentos e as principais  características do conceito de  Direitos Humanos.</a:t>
            </a:r>
          </a:p>
          <a:p>
            <a:endParaRPr lang="pt-BR" dirty="0">
              <a:latin typeface="Calibri" pitchFamily="34" charset="0"/>
            </a:endParaRPr>
          </a:p>
        </p:txBody>
      </p:sp>
      <p:sp>
        <p:nvSpPr>
          <p:cNvPr id="2053" name="CaixaDeTexto 10"/>
          <p:cNvSpPr txBox="1">
            <a:spLocks noChangeArrowheads="1"/>
          </p:cNvSpPr>
          <p:nvPr/>
        </p:nvSpPr>
        <p:spPr bwMode="auto">
          <a:xfrm>
            <a:off x="1571625" y="1857375"/>
            <a:ext cx="2281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 dirty="0">
                <a:solidFill>
                  <a:srgbClr val="C00000"/>
                </a:solidFill>
                <a:latin typeface="Calibri" pitchFamily="34" charset="0"/>
              </a:rPr>
              <a:t>Objetivo da aula</a:t>
            </a:r>
          </a:p>
        </p:txBody>
      </p:sp>
      <p:pic>
        <p:nvPicPr>
          <p:cNvPr id="2059" name="Picture 11" descr="C:\Documents and Settings\Administrador\Configurações locais\Temporary Internet Files\Content.IE5\JHDW83QR\MCj03259220000[1].wmf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14348" y="2928934"/>
            <a:ext cx="1840687" cy="16843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</a:t>
            </a:fld>
            <a:r>
              <a:rPr lang="pt-BR" dirty="0" smtClean="0"/>
              <a:t>/13</a:t>
            </a:r>
            <a:endParaRPr lang="pt-BR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5429264"/>
            <a:ext cx="8685911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2200" b="1" dirty="0" smtClean="0">
                <a:solidFill>
                  <a:srgbClr val="C00000"/>
                </a:solidFill>
                <a:latin typeface="Calibri" pitchFamily="34" charset="0"/>
              </a:rPr>
              <a:t>Direitos Econômicos, Sociais, Culturais -</a:t>
            </a:r>
            <a:r>
              <a:rPr lang="pt-BR" sz="2200" dirty="0" smtClean="0">
                <a:latin typeface="Calibri" pitchFamily="34" charset="0"/>
              </a:rPr>
              <a:t> São as condições necessárias e imprescindíveis para sobreviver com dignidade e ter iguais oportunidades em um determinado contexto sócio-histórico.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214678" y="1214422"/>
            <a:ext cx="34691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pt-BR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Direitos de Igualdade</a:t>
            </a:r>
            <a:endParaRPr lang="pt-BR" sz="28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642910" y="3143248"/>
            <a:ext cx="1577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 eaLnBrk="0" hangingPunct="0"/>
            <a:r>
              <a:rPr lang="pt-BR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pt-B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Direito a educação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071802" y="4429132"/>
            <a:ext cx="1625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Direito ao emprego </a:t>
            </a:r>
          </a:p>
          <a:p>
            <a:pPr algn="ctr"/>
            <a:r>
              <a:rPr lang="pt-B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e ao salário justo</a:t>
            </a:r>
            <a:endParaRPr lang="pt-BR" sz="1400" dirty="0">
              <a:latin typeface="Calibri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5143504" y="4214818"/>
            <a:ext cx="14025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dirty="0" smtClean="0">
                <a:latin typeface="Calibri" pitchFamily="34" charset="0"/>
                <a:cs typeface="Times New Roman" pitchFamily="18" charset="0"/>
              </a:rPr>
              <a:t>Direito a </a:t>
            </a:r>
          </a:p>
          <a:p>
            <a:pPr algn="ctr"/>
            <a:r>
              <a:rPr lang="pt-BR" sz="1400" dirty="0" smtClean="0">
                <a:latin typeface="Calibri" pitchFamily="34" charset="0"/>
                <a:cs typeface="Times New Roman" pitchFamily="18" charset="0"/>
              </a:rPr>
              <a:t>moradia digna e </a:t>
            </a:r>
          </a:p>
          <a:p>
            <a:pPr algn="ctr"/>
            <a:r>
              <a:rPr lang="pt-BR" sz="1400" dirty="0" smtClean="0">
                <a:latin typeface="Calibri" pitchFamily="34" charset="0"/>
                <a:cs typeface="Times New Roman" pitchFamily="18" charset="0"/>
              </a:rPr>
              <a:t>saneamento</a:t>
            </a:r>
            <a:endParaRPr lang="pt-BR" sz="1400" dirty="0">
              <a:latin typeface="Calibri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14488"/>
            <a:ext cx="1697520" cy="14496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2071678"/>
            <a:ext cx="1714512" cy="23470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2643182"/>
            <a:ext cx="1714512" cy="15308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16" y="2357430"/>
            <a:ext cx="1857388" cy="25717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" name="CaixaDeTexto 15"/>
          <p:cNvSpPr txBox="1"/>
          <p:nvPr/>
        </p:nvSpPr>
        <p:spPr>
          <a:xfrm>
            <a:off x="6858016" y="4929198"/>
            <a:ext cx="18841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dirty="0" smtClean="0">
                <a:latin typeface="Calibri" pitchFamily="34" charset="0"/>
                <a:cs typeface="Times New Roman" pitchFamily="18" charset="0"/>
              </a:rPr>
              <a:t>Direito ao  exercício da </a:t>
            </a:r>
          </a:p>
          <a:p>
            <a:pPr algn="ctr"/>
            <a:r>
              <a:rPr lang="pt-BR" sz="1400" dirty="0" smtClean="0">
                <a:latin typeface="Calibri" pitchFamily="34" charset="0"/>
                <a:cs typeface="Times New Roman" pitchFamily="18" charset="0"/>
              </a:rPr>
              <a:t>própria cultura</a:t>
            </a:r>
            <a:endParaRPr lang="pt-BR" sz="14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214282" y="5072074"/>
            <a:ext cx="24772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dirty="0" smtClean="0">
                <a:latin typeface="Calibri" pitchFamily="34" charset="0"/>
                <a:cs typeface="Times New Roman" pitchFamily="18" charset="0"/>
              </a:rPr>
              <a:t>Direito ao meio ambiente sadio</a:t>
            </a:r>
            <a:endParaRPr lang="pt-BR" sz="14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596" y="3714752"/>
            <a:ext cx="2113334" cy="13557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4" name="CaixaDeTexto 13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1 - Introdução aos Direitos Humanos</a:t>
            </a:r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10</a:t>
            </a:fld>
            <a:r>
              <a:rPr lang="pt-BR" dirty="0" smtClean="0"/>
              <a:t>/13</a:t>
            </a:r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 rot="16200000">
            <a:off x="8331220" y="3191749"/>
            <a:ext cx="93326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 smtClean="0">
                <a:latin typeface="Calibri" pitchFamily="34" charset="0"/>
              </a:rPr>
              <a:t>Foto: </a:t>
            </a:r>
            <a:r>
              <a:rPr lang="pt-BR" sz="1000" dirty="0" err="1" smtClean="0">
                <a:latin typeface="Calibri" pitchFamily="34" charset="0"/>
              </a:rPr>
              <a:t>Abrandh</a:t>
            </a:r>
            <a:endParaRPr lang="pt-BR" sz="1000" dirty="0">
              <a:latin typeface="Calibri" pitchFamily="34" charset="0"/>
            </a:endParaRPr>
          </a:p>
        </p:txBody>
      </p:sp>
      <p:sp>
        <p:nvSpPr>
          <p:cNvPr id="19" name="Retângulo 18"/>
          <p:cNvSpPr/>
          <p:nvPr/>
        </p:nvSpPr>
        <p:spPr>
          <a:xfrm rot="16200000">
            <a:off x="101319" y="2348460"/>
            <a:ext cx="81945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 smtClean="0">
                <a:latin typeface="Calibri" pitchFamily="34" charset="0"/>
              </a:rPr>
              <a:t>Foto: </a:t>
            </a:r>
            <a:r>
              <a:rPr lang="pt-BR" sz="1000" dirty="0" err="1" smtClean="0">
                <a:latin typeface="Calibri" pitchFamily="34" charset="0"/>
              </a:rPr>
              <a:t>Unicef</a:t>
            </a:r>
            <a:endParaRPr lang="pt-BR" sz="1000" dirty="0"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3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3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700" decel="100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  <p:bldP spid="7" grpId="0"/>
      <p:bldP spid="9" grpId="0"/>
      <p:bldP spid="11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7158" y="5143512"/>
            <a:ext cx="840019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2400" b="1" dirty="0" smtClean="0">
                <a:solidFill>
                  <a:srgbClr val="FF0000"/>
                </a:solidFill>
                <a:latin typeface="Calibri" pitchFamily="34" charset="0"/>
              </a:rPr>
              <a:t>Direitos dos Povos ou Direitos Coletivos -</a:t>
            </a:r>
            <a:r>
              <a:rPr lang="pt-BR" sz="2400" dirty="0" smtClean="0">
                <a:latin typeface="Calibri" pitchFamily="34" charset="0"/>
              </a:rPr>
              <a:t> São as condições que garantem a existência e a sobrevivência, com dignidade, de sujeitos coletivos.</a:t>
            </a:r>
            <a:endParaRPr lang="pt-BR" sz="2200" dirty="0" smtClean="0">
              <a:latin typeface="Calibri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714612" y="1214422"/>
            <a:ext cx="4046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pt-BR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Direitos de Solidariedade</a:t>
            </a:r>
            <a:endParaRPr lang="pt-BR" sz="28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3929058" y="4429132"/>
            <a:ext cx="1552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Autodeterminação</a:t>
            </a:r>
            <a:endParaRPr lang="pt-BR" sz="1400" dirty="0">
              <a:latin typeface="Calibri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6357950" y="4357694"/>
            <a:ext cx="23250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dirty="0" smtClean="0">
                <a:latin typeface="Calibri" pitchFamily="34" charset="0"/>
                <a:cs typeface="Times New Roman" pitchFamily="18" charset="0"/>
              </a:rPr>
              <a:t>Desenvolvimento sustentável</a:t>
            </a:r>
            <a:endParaRPr lang="pt-BR" sz="14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1285852" y="4357694"/>
            <a:ext cx="430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dirty="0" smtClean="0">
                <a:latin typeface="Calibri" pitchFamily="34" charset="0"/>
                <a:cs typeface="Times New Roman" pitchFamily="18" charset="0"/>
              </a:rPr>
              <a:t>Paz</a:t>
            </a:r>
            <a:endParaRPr lang="pt-BR" sz="14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1 - Introdução aos Direitos Humanos</a:t>
            </a:r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11</a:t>
            </a:fld>
            <a:r>
              <a:rPr lang="pt-BR" dirty="0" smtClean="0"/>
              <a:t>/13</a:t>
            </a:r>
            <a:endParaRPr lang="pt-BR" dirty="0"/>
          </a:p>
        </p:txBody>
      </p:sp>
      <p:pic>
        <p:nvPicPr>
          <p:cNvPr id="1030" name="Picture 6" descr="C:\Documents and Settings\Administrador\Configurações locais\Temporary Internet Files\Content.IE5\IPCZMXCD\MCj0437493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5" y="2215736"/>
            <a:ext cx="2500330" cy="207720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032" name="Picture 8" descr="http://2.bp.blogspot.com/_z7c8Vh7pZqs/SDrCBZD4WRI/AAAAAAAABp0/h3O6KCyF8qI/s400/PASSEATA%2BGAY%5B1%5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2285992"/>
            <a:ext cx="2661332" cy="200026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89" y="2285992"/>
            <a:ext cx="3035995" cy="202565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  <p:bldP spid="9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o explicativo em seta para baixo 22"/>
          <p:cNvSpPr/>
          <p:nvPr/>
        </p:nvSpPr>
        <p:spPr>
          <a:xfrm>
            <a:off x="428596" y="3786190"/>
            <a:ext cx="4357718" cy="85725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Texto explicativo em seta para baixo 20"/>
          <p:cNvSpPr/>
          <p:nvPr/>
        </p:nvSpPr>
        <p:spPr>
          <a:xfrm>
            <a:off x="3714744" y="2928934"/>
            <a:ext cx="2143140" cy="785818"/>
          </a:xfrm>
          <a:prstGeom prst="downArrowCallou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642910" y="1428736"/>
            <a:ext cx="778674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b="1" dirty="0" smtClean="0">
                <a:solidFill>
                  <a:srgbClr val="C00000"/>
                </a:solidFill>
                <a:latin typeface="Calibri" pitchFamily="34" charset="0"/>
              </a:rPr>
              <a:t>Direito Internacional dos Direitos Humanos</a:t>
            </a:r>
          </a:p>
          <a:p>
            <a:endParaRPr lang="pt-BR" sz="2200" b="1" dirty="0" smtClean="0">
              <a:latin typeface="Calibri" pitchFamily="34" charset="0"/>
            </a:endParaRPr>
          </a:p>
          <a:p>
            <a:pPr algn="just"/>
            <a:r>
              <a:rPr lang="pt-BR" sz="2200" dirty="0" smtClean="0">
                <a:latin typeface="Calibri" pitchFamily="34" charset="0"/>
              </a:rPr>
              <a:t>Representa os acordos elaborados pela comunidade internacional a partir da Declaração Universal do qual foram concebidos os: 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357290" y="4857760"/>
            <a:ext cx="6652783" cy="76944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ctr"/>
            <a:r>
              <a:rPr lang="pt-BR" sz="2200" b="1" dirty="0" smtClean="0"/>
              <a:t>que integram e articulam mecanismos jurídicos </a:t>
            </a:r>
          </a:p>
          <a:p>
            <a:pPr algn="ctr"/>
            <a:r>
              <a:rPr lang="pt-BR" sz="2200" b="1" dirty="0" smtClean="0"/>
              <a:t>e institucionais de promoção e proteção.</a:t>
            </a:r>
            <a:endParaRPr lang="pt-BR" sz="22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500034" y="3857628"/>
            <a:ext cx="4203395" cy="4001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lvl="3"/>
            <a:r>
              <a:rPr lang="pt-BR" sz="2000" b="1" dirty="0" smtClean="0"/>
              <a:t>Internacional das Nações Unidas</a:t>
            </a:r>
            <a:endParaRPr lang="pt-BR" sz="2000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714348" y="6072206"/>
            <a:ext cx="7250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Estudaremos mais sobre esses sistemas na próxima aula.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17" name="Espaço Reservado para Número de Slide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12</a:t>
            </a:fld>
            <a:r>
              <a:rPr lang="pt-BR" dirty="0" smtClean="0"/>
              <a:t>/13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4000496" y="292893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latin typeface="Calibri" pitchFamily="34" charset="0"/>
              </a:rPr>
              <a:t>Sistemas</a:t>
            </a:r>
            <a:endParaRPr lang="pt-BR" sz="2800" dirty="0" smtClean="0">
              <a:latin typeface="Calibri" pitchFamily="34" charset="0"/>
            </a:endParaRPr>
          </a:p>
        </p:txBody>
      </p:sp>
      <p:sp>
        <p:nvSpPr>
          <p:cNvPr id="24" name="Texto explicativo em seta para baixo 23"/>
          <p:cNvSpPr/>
          <p:nvPr/>
        </p:nvSpPr>
        <p:spPr>
          <a:xfrm>
            <a:off x="4857752" y="3786190"/>
            <a:ext cx="4143404" cy="85725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CaixaDeTexto 24"/>
          <p:cNvSpPr txBox="1"/>
          <p:nvPr/>
        </p:nvSpPr>
        <p:spPr>
          <a:xfrm>
            <a:off x="5072066" y="3857628"/>
            <a:ext cx="382149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latin typeface="Calibri" pitchFamily="34" charset="0"/>
              </a:rPr>
              <a:t>Regionais de Direitos Humanos</a:t>
            </a:r>
            <a:endParaRPr lang="pt-BR" sz="2200" b="1" dirty="0">
              <a:latin typeface="Calibri" pitchFamily="34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1 - Introdução aos Direitos Humanos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571604" y="1643050"/>
            <a:ext cx="38906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Chegamos ao final desta aula.</a:t>
            </a:r>
          </a:p>
          <a:p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Guarde na memória!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714612" y="2928934"/>
            <a:ext cx="57150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  <a:cs typeface="Arial" pitchFamily="34" charset="0"/>
              </a:rPr>
              <a:t>Os direitos humanos são as condições indispensáveis para que qualquer ser humano possa existir, se desenvolver como pessoa e participar plenamente da vida. </a:t>
            </a:r>
          </a:p>
        </p:txBody>
      </p:sp>
      <p:pic>
        <p:nvPicPr>
          <p:cNvPr id="21509" name="Picture 5" descr="C:\Documents and Settings\Administrador\Configurações locais\Temporary Internet Files\Content.IE5\W9MBCLYJ\MCj008897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286124"/>
            <a:ext cx="1857388" cy="2384973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1 - Introdução aos Direitos Humanos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714612" y="4429132"/>
            <a:ext cx="564360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dirty="0" smtClean="0">
              <a:latin typeface="Calibri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latin typeface="Calibri" pitchFamily="34" charset="0"/>
                <a:cs typeface="Arial" pitchFamily="34" charset="0"/>
              </a:rPr>
              <a:t>Têm origem na igualdade essencial de todas as pessoas e são universais e indivisíveis, não podendo ser promovidos e efetivados separadamente uns dos outros.</a:t>
            </a:r>
            <a:endParaRPr lang="pt-BR" sz="2400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13</a:t>
            </a:fld>
            <a:r>
              <a:rPr lang="pt-BR" dirty="0" smtClean="0"/>
              <a:t>/13</a:t>
            </a:r>
            <a:endParaRPr lang="pt-B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tângulo 4"/>
          <p:cNvSpPr>
            <a:spLocks noChangeArrowheads="1"/>
          </p:cNvSpPr>
          <p:nvPr/>
        </p:nvSpPr>
        <p:spPr bwMode="auto">
          <a:xfrm>
            <a:off x="642910" y="1285860"/>
            <a:ext cx="75723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200" b="1" dirty="0">
                <a:solidFill>
                  <a:srgbClr val="000000"/>
                </a:solidFill>
                <a:latin typeface="Calibri" pitchFamily="34" charset="0"/>
              </a:rPr>
              <a:t>Vamos começar o estudo desta primeira aula com algumas perguntas:</a:t>
            </a:r>
            <a:endParaRPr lang="pt-BR" sz="2200" b="1" dirty="0">
              <a:latin typeface="Calibri" pitchFamily="34" charset="0"/>
            </a:endParaRPr>
          </a:p>
        </p:txBody>
      </p:sp>
      <p:sp>
        <p:nvSpPr>
          <p:cNvPr id="6" name="Seta para a direita 5"/>
          <p:cNvSpPr/>
          <p:nvPr/>
        </p:nvSpPr>
        <p:spPr>
          <a:xfrm>
            <a:off x="500063" y="3071813"/>
            <a:ext cx="4714875" cy="11430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schemeClr val="tx1"/>
                </a:solidFill>
                <a:latin typeface="Calibri" pitchFamily="34" charset="0"/>
              </a:rPr>
              <a:t>Você já leu livros ou participou de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1"/>
                </a:solidFill>
                <a:latin typeface="Calibri" pitchFamily="34" charset="0"/>
              </a:rPr>
              <a:t>palestras sobre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7" name="Seta para a direita 6"/>
          <p:cNvSpPr/>
          <p:nvPr/>
        </p:nvSpPr>
        <p:spPr>
          <a:xfrm>
            <a:off x="500063" y="4286250"/>
            <a:ext cx="4714875" cy="1143000"/>
          </a:xfrm>
          <a:prstGeom prst="rightArrow">
            <a:avLst/>
          </a:prstGeom>
          <a:solidFill>
            <a:srgbClr val="ED6D0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schemeClr val="tx1"/>
                </a:solidFill>
                <a:latin typeface="Calibri" pitchFamily="34" charset="0"/>
              </a:rPr>
              <a:t>Já conversou com colegas de trabalho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schemeClr val="tx1"/>
                </a:solidFill>
                <a:latin typeface="Calibri" pitchFamily="34" charset="0"/>
              </a:rPr>
              <a:t>ou seus alunos  sobre</a:t>
            </a:r>
          </a:p>
        </p:txBody>
      </p:sp>
      <p:sp>
        <p:nvSpPr>
          <p:cNvPr id="9" name="Retângulo de cantos arredondados 8"/>
          <p:cNvSpPr/>
          <p:nvPr/>
        </p:nvSpPr>
        <p:spPr>
          <a:xfrm>
            <a:off x="6000750" y="2143125"/>
            <a:ext cx="2571750" cy="285750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>
                <a:latin typeface="Calibri" pitchFamily="34" charset="0"/>
              </a:rPr>
              <a:t>D</a:t>
            </a:r>
            <a:r>
              <a:rPr lang="pt-BR" sz="3600" b="1" dirty="0" smtClean="0">
                <a:latin typeface="Calibri" pitchFamily="34" charset="0"/>
              </a:rPr>
              <a:t>ireitos </a:t>
            </a:r>
            <a:r>
              <a:rPr lang="pt-BR" sz="3600" b="1" dirty="0">
                <a:latin typeface="Calibri" pitchFamily="34" charset="0"/>
              </a:rPr>
              <a:t>H</a:t>
            </a:r>
            <a:r>
              <a:rPr lang="pt-BR" sz="3600" b="1" dirty="0" smtClean="0">
                <a:latin typeface="Calibri" pitchFamily="34" charset="0"/>
              </a:rPr>
              <a:t>umanos</a:t>
            </a:r>
            <a:r>
              <a:rPr lang="pt-BR" sz="3600" b="1" dirty="0">
                <a:latin typeface="Calibri" pitchFamily="34" charset="0"/>
              </a:rPr>
              <a:t>?</a:t>
            </a:r>
          </a:p>
        </p:txBody>
      </p:sp>
      <p:sp>
        <p:nvSpPr>
          <p:cNvPr id="3079" name="CaixaDeTexto 9"/>
          <p:cNvSpPr txBox="1">
            <a:spLocks noChangeArrowheads="1"/>
          </p:cNvSpPr>
          <p:nvPr/>
        </p:nvSpPr>
        <p:spPr bwMode="auto">
          <a:xfrm>
            <a:off x="357188" y="5643563"/>
            <a:ext cx="83947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200" b="1" dirty="0">
                <a:latin typeface="Calibri" pitchFamily="34" charset="0"/>
              </a:rPr>
              <a:t>Os direitos humanos fazem parte da vida de todos nós e neste módulo vamos estudar </a:t>
            </a:r>
            <a:r>
              <a:rPr lang="pt-BR" sz="2200" b="1" dirty="0" smtClean="0">
                <a:latin typeface="Calibri" pitchFamily="34" charset="0"/>
              </a:rPr>
              <a:t>sobre </a:t>
            </a:r>
            <a:r>
              <a:rPr lang="pt-BR" sz="2200" b="1" dirty="0">
                <a:latin typeface="Calibri" pitchFamily="34" charset="0"/>
              </a:rPr>
              <a:t>eles!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1 - Introdução aos Direitos Humanos</a:t>
            </a: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2</a:t>
            </a:fld>
            <a:r>
              <a:rPr lang="pt-BR" dirty="0" smtClean="0"/>
              <a:t>/13</a:t>
            </a:r>
            <a:endParaRPr lang="pt-BR" dirty="0"/>
          </a:p>
        </p:txBody>
      </p:sp>
      <p:sp>
        <p:nvSpPr>
          <p:cNvPr id="13" name="Seta para a direita 12"/>
          <p:cNvSpPr/>
          <p:nvPr/>
        </p:nvSpPr>
        <p:spPr>
          <a:xfrm>
            <a:off x="500034" y="1857364"/>
            <a:ext cx="4714875" cy="11430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1"/>
                </a:solidFill>
              </a:rPr>
              <a:t>Você já parou para refletir sobre a importância dos</a:t>
            </a:r>
            <a:endParaRPr lang="pt-B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3079" grpId="0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a 7"/>
          <p:cNvGraphicFramePr/>
          <p:nvPr/>
        </p:nvGraphicFramePr>
        <p:xfrm>
          <a:off x="785786" y="1785926"/>
          <a:ext cx="7715304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1 - Introdução aos Direitos Humanos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3</a:t>
            </a:fld>
            <a:r>
              <a:rPr lang="pt-BR" dirty="0" smtClean="0"/>
              <a:t>/13</a:t>
            </a:r>
            <a:endParaRPr lang="pt-B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85786" y="1214422"/>
            <a:ext cx="78566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Calibri" pitchFamily="34" charset="0"/>
              </a:rPr>
              <a:t>Afirmar a igualdade essencial dos seres </a:t>
            </a:r>
            <a:r>
              <a:rPr lang="pt-BR" sz="3200" b="1" dirty="0" smtClean="0">
                <a:solidFill>
                  <a:srgbClr val="FF0000"/>
                </a:solidFill>
                <a:latin typeface="Calibri" pitchFamily="34" charset="0"/>
              </a:rPr>
              <a:t>humanos  </a:t>
            </a:r>
            <a:r>
              <a:rPr lang="pt-BR" sz="3200" b="1" dirty="0">
                <a:solidFill>
                  <a:srgbClr val="FF0000"/>
                </a:solidFill>
                <a:latin typeface="Calibri" pitchFamily="34" charset="0"/>
              </a:rPr>
              <a:t>não </a:t>
            </a:r>
            <a:r>
              <a:rPr lang="pt-BR" sz="3200" b="1" dirty="0" smtClean="0">
                <a:solidFill>
                  <a:srgbClr val="FF0000"/>
                </a:solidFill>
                <a:latin typeface="Calibri" pitchFamily="34" charset="0"/>
              </a:rPr>
              <a:t> significa </a:t>
            </a:r>
            <a:r>
              <a:rPr lang="pt-BR" sz="3200" b="1" dirty="0">
                <a:solidFill>
                  <a:srgbClr val="FF0000"/>
                </a:solidFill>
                <a:latin typeface="Calibri" pitchFamily="34" charset="0"/>
              </a:rPr>
              <a:t>deixar de reconhecer o valor da </a:t>
            </a:r>
            <a:r>
              <a:rPr lang="pt-BR" sz="3200" b="1" dirty="0" smtClean="0">
                <a:solidFill>
                  <a:srgbClr val="FF0000"/>
                </a:solidFill>
                <a:latin typeface="Calibri" pitchFamily="34" charset="0"/>
              </a:rPr>
              <a:t>imensa diversidade </a:t>
            </a:r>
            <a:r>
              <a:rPr lang="pt-BR" sz="3200" b="1" dirty="0">
                <a:solidFill>
                  <a:srgbClr val="FF0000"/>
                </a:solidFill>
                <a:latin typeface="Calibri" pitchFamily="34" charset="0"/>
              </a:rPr>
              <a:t>humana. </a:t>
            </a:r>
            <a:endParaRPr lang="pt-BR" sz="3200" dirty="0">
              <a:latin typeface="Calibri" pitchFamily="34" charset="0"/>
            </a:endParaRPr>
          </a:p>
        </p:txBody>
      </p:sp>
      <p:pic>
        <p:nvPicPr>
          <p:cNvPr id="3" name="Imagem 2" descr="_muçulman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928934"/>
            <a:ext cx="1632635" cy="24844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Imagem 3" descr="direitocultur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0430" y="3714752"/>
            <a:ext cx="1928826" cy="25717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3214686"/>
            <a:ext cx="2178557" cy="25130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CaixaDeTexto 5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1 - Introdução aos Direitos Humanos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4</a:t>
            </a:fld>
            <a:r>
              <a:rPr lang="pt-BR" dirty="0" smtClean="0"/>
              <a:t>/13</a:t>
            </a:r>
            <a:endParaRPr lang="pt-B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28662" y="1571612"/>
            <a:ext cx="76423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dirty="0" smtClean="0"/>
          </a:p>
          <a:p>
            <a:r>
              <a:rPr lang="pt-BR" sz="2800" dirty="0" smtClean="0">
                <a:latin typeface="Calibri" pitchFamily="34" charset="0"/>
              </a:rPr>
              <a:t>Os </a:t>
            </a:r>
            <a:r>
              <a:rPr lang="pt-BR" sz="2800" dirty="0">
                <a:latin typeface="Calibri" pitchFamily="34" charset="0"/>
              </a:rPr>
              <a:t>fundamentos da igualdade humana podem ser </a:t>
            </a:r>
            <a:endParaRPr lang="pt-BR" sz="2800" dirty="0" smtClean="0">
              <a:latin typeface="Calibri" pitchFamily="34" charset="0"/>
            </a:endParaRPr>
          </a:p>
          <a:p>
            <a:r>
              <a:rPr lang="pt-BR" sz="2800" dirty="0" smtClean="0">
                <a:latin typeface="Calibri" pitchFamily="34" charset="0"/>
              </a:rPr>
              <a:t>Atribuídos:</a:t>
            </a:r>
            <a:endParaRPr lang="pt-BR" sz="2800" dirty="0">
              <a:latin typeface="Calibri" pitchFamily="34" charset="0"/>
            </a:endParaRPr>
          </a:p>
        </p:txBody>
      </p:sp>
      <p:pic>
        <p:nvPicPr>
          <p:cNvPr id="24579" name="Picture 3" descr="C:\Documents and Settings\Administrador\Configurações locais\Temporary Internet Files\Content.IE5\Q5H2V2TS\MCj0194102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535686">
            <a:off x="343834" y="2840760"/>
            <a:ext cx="2335793" cy="2573446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2786050" y="2928934"/>
            <a:ext cx="6095900" cy="338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800" b="1" dirty="0" smtClean="0">
                <a:latin typeface="Calibri" pitchFamily="34" charset="0"/>
              </a:rPr>
              <a:t>Na idéia de uma criação comum</a:t>
            </a:r>
          </a:p>
          <a:p>
            <a:r>
              <a:rPr lang="pt-BR" sz="2800" b="1" dirty="0" smtClean="0">
                <a:latin typeface="Calibri" pitchFamily="34" charset="0"/>
              </a:rPr>
              <a:t> ou de que todos os seres partilham </a:t>
            </a:r>
          </a:p>
          <a:p>
            <a:r>
              <a:rPr lang="pt-BR" sz="2800" b="1" dirty="0" smtClean="0">
                <a:latin typeface="Calibri" pitchFamily="34" charset="0"/>
              </a:rPr>
              <a:t>da mesma essência divina</a:t>
            </a:r>
            <a:r>
              <a:rPr lang="pt-BR" sz="2800" dirty="0" smtClean="0">
                <a:latin typeface="Calibri" pitchFamily="34" charset="0"/>
              </a:rPr>
              <a:t>;</a:t>
            </a:r>
          </a:p>
          <a:p>
            <a:endParaRPr lang="pt-BR" sz="28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pt-BR" sz="2800" b="1" dirty="0" smtClean="0">
                <a:latin typeface="Calibri" pitchFamily="34" charset="0"/>
              </a:rPr>
              <a:t>Na aceitação, por parte das mais </a:t>
            </a:r>
          </a:p>
          <a:p>
            <a:r>
              <a:rPr lang="pt-BR" sz="2800" b="1" dirty="0" smtClean="0">
                <a:latin typeface="Calibri" pitchFamily="34" charset="0"/>
              </a:rPr>
              <a:t>diferentes culturas, de um determinado</a:t>
            </a:r>
          </a:p>
          <a:p>
            <a:r>
              <a:rPr lang="pt-BR" sz="2800" b="1" dirty="0" smtClean="0">
                <a:latin typeface="Calibri" pitchFamily="34" charset="0"/>
              </a:rPr>
              <a:t>conjunto de Direitos.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1 - Introdução aos Direitos Humanos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5</a:t>
            </a:fld>
            <a:r>
              <a:rPr lang="pt-BR" dirty="0" smtClean="0"/>
              <a:t>/13</a:t>
            </a:r>
            <a:endParaRPr lang="pt-B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28596" y="2071678"/>
            <a:ext cx="435771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>
                <a:latin typeface="Calibri" pitchFamily="34" charset="0"/>
              </a:rPr>
              <a:t>Os direitos humanos como são conhecidos hoje </a:t>
            </a:r>
            <a:r>
              <a:rPr lang="pt-BR" sz="2800" b="1" dirty="0" smtClean="0">
                <a:latin typeface="Calibri" pitchFamily="34" charset="0"/>
              </a:rPr>
              <a:t>foram </a:t>
            </a:r>
            <a:r>
              <a:rPr lang="pt-BR" sz="2800" b="1" dirty="0">
                <a:latin typeface="Calibri" pitchFamily="34" charset="0"/>
              </a:rPr>
              <a:t>formalizados na </a:t>
            </a:r>
            <a:r>
              <a:rPr lang="pt-BR" sz="2800" b="1" dirty="0">
                <a:solidFill>
                  <a:srgbClr val="FF0000"/>
                </a:solidFill>
                <a:latin typeface="Calibri" pitchFamily="34" charset="0"/>
              </a:rPr>
              <a:t>Declaração Universal dos </a:t>
            </a:r>
            <a:r>
              <a:rPr lang="pt-BR" sz="2800" b="1" dirty="0" smtClean="0">
                <a:solidFill>
                  <a:srgbClr val="FF0000"/>
                </a:solidFill>
                <a:latin typeface="Calibri" pitchFamily="34" charset="0"/>
              </a:rPr>
              <a:t>Direitos </a:t>
            </a:r>
            <a:r>
              <a:rPr lang="pt-BR" sz="2800" b="1" dirty="0">
                <a:solidFill>
                  <a:srgbClr val="FF0000"/>
                </a:solidFill>
                <a:latin typeface="Calibri" pitchFamily="34" charset="0"/>
              </a:rPr>
              <a:t>Humanos</a:t>
            </a:r>
            <a:r>
              <a:rPr lang="pt-BR" sz="2800" b="1" dirty="0">
                <a:latin typeface="Calibri" pitchFamily="34" charset="0"/>
              </a:rPr>
              <a:t>, </a:t>
            </a:r>
            <a:r>
              <a:rPr lang="pt-BR" sz="2800" b="1" dirty="0" smtClean="0">
                <a:latin typeface="Calibri" pitchFamily="34" charset="0"/>
              </a:rPr>
              <a:t>promulgada pela Assembléia Geral </a:t>
            </a:r>
            <a:r>
              <a:rPr lang="pt-BR" sz="2800" b="1" dirty="0">
                <a:latin typeface="Calibri" pitchFamily="34" charset="0"/>
              </a:rPr>
              <a:t>das Nações </a:t>
            </a:r>
            <a:r>
              <a:rPr lang="pt-BR" sz="2800" b="1" dirty="0" smtClean="0">
                <a:latin typeface="Calibri" pitchFamily="34" charset="0"/>
              </a:rPr>
              <a:t>Unidas </a:t>
            </a:r>
            <a:r>
              <a:rPr lang="pt-BR" sz="2800" b="1" dirty="0">
                <a:latin typeface="Calibri" pitchFamily="34" charset="0"/>
              </a:rPr>
              <a:t>em </a:t>
            </a:r>
            <a:r>
              <a:rPr lang="pt-BR" sz="2800" b="1" dirty="0" smtClean="0">
                <a:latin typeface="Calibri" pitchFamily="34" charset="0"/>
              </a:rPr>
              <a:t>Paris – 1948.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1 - Introdução aos Direitos Humanos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6</a:t>
            </a:fld>
            <a:r>
              <a:rPr lang="pt-BR" dirty="0" smtClean="0"/>
              <a:t>/13</a:t>
            </a:r>
            <a:endParaRPr lang="pt-BR" dirty="0"/>
          </a:p>
        </p:txBody>
      </p:sp>
      <p:pic>
        <p:nvPicPr>
          <p:cNvPr id="8" name="Imagem 1" descr="C:\Documents and Settings\Tatiana\Meus documentos\Fotos\1106489_keep_the_worl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357430"/>
            <a:ext cx="3247601" cy="27479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3929066"/>
            <a:ext cx="785818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/>
              <a:t> </a:t>
            </a:r>
          </a:p>
          <a:p>
            <a:pPr algn="just"/>
            <a:endParaRPr lang="pt-BR" sz="2200" dirty="0" smtClean="0"/>
          </a:p>
          <a:p>
            <a:pPr algn="just"/>
            <a:endParaRPr lang="pt-BR" sz="2200" dirty="0" smtClean="0"/>
          </a:p>
          <a:p>
            <a:pPr algn="just"/>
            <a:r>
              <a:rPr lang="pt-BR" sz="2800" b="1" dirty="0" smtClean="0">
                <a:latin typeface="Calibri" pitchFamily="34" charset="0"/>
              </a:rPr>
              <a:t>Isto significa que a plena efetivação</a:t>
            </a:r>
          </a:p>
          <a:p>
            <a:pPr algn="just"/>
            <a:r>
              <a:rPr lang="pt-BR" sz="2800" b="1" dirty="0" smtClean="0">
                <a:latin typeface="Calibri" pitchFamily="34" charset="0"/>
              </a:rPr>
              <a:t>de qualquer direito humano depende da efetiva concretização de todos os outros</a:t>
            </a:r>
            <a:endParaRPr lang="pt-BR" sz="2800" b="1" dirty="0">
              <a:latin typeface="Calibri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2571744"/>
            <a:ext cx="2714644" cy="27146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CaixaDeTexto 3"/>
          <p:cNvSpPr txBox="1"/>
          <p:nvPr/>
        </p:nvSpPr>
        <p:spPr>
          <a:xfrm>
            <a:off x="714348" y="1857364"/>
            <a:ext cx="6357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Calibri" pitchFamily="34" charset="0"/>
              </a:rPr>
              <a:t>Além de </a:t>
            </a:r>
            <a:r>
              <a:rPr lang="pt-BR" sz="2800" b="1" dirty="0" smtClean="0">
                <a:latin typeface="Calibri" pitchFamily="34" charset="0"/>
              </a:rPr>
              <a:t>universais</a:t>
            </a:r>
            <a:r>
              <a:rPr lang="pt-BR" sz="2800" dirty="0" smtClean="0">
                <a:latin typeface="Calibri" pitchFamily="34" charset="0"/>
              </a:rPr>
              <a:t>, os direitos humanos são: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1 - Introdução aos Direitos Humanos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714348" y="3000372"/>
            <a:ext cx="457203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800" dirty="0" smtClean="0">
                <a:solidFill>
                  <a:srgbClr val="C00000"/>
                </a:solidFill>
                <a:latin typeface="Calibri" pitchFamily="34" charset="0"/>
              </a:rPr>
              <a:t>indivisíveis,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800" dirty="0" smtClean="0">
                <a:solidFill>
                  <a:srgbClr val="C00000"/>
                </a:solidFill>
                <a:latin typeface="Calibri" pitchFamily="34" charset="0"/>
              </a:rPr>
              <a:t>interdependentes  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800" dirty="0" err="1" smtClean="0">
                <a:solidFill>
                  <a:srgbClr val="C00000"/>
                </a:solidFill>
                <a:latin typeface="Calibri" pitchFamily="34" charset="0"/>
              </a:rPr>
              <a:t>interrelacionados</a:t>
            </a:r>
            <a:r>
              <a:rPr lang="pt-BR" sz="2800" dirty="0" smtClean="0">
                <a:solidFill>
                  <a:srgbClr val="C00000"/>
                </a:solidFill>
              </a:rPr>
              <a:t> </a:t>
            </a:r>
          </a:p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7</a:t>
            </a:fld>
            <a:r>
              <a:rPr lang="pt-BR" dirty="0" smtClean="0"/>
              <a:t>/13</a:t>
            </a:r>
            <a:endParaRPr lang="pt-B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1500174"/>
            <a:ext cx="81439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latin typeface="Calibri" pitchFamily="34" charset="0"/>
              </a:rPr>
              <a:t>A partir da Declaração Universal, foram sancionadas tipologias dos direitos humanos como:</a:t>
            </a:r>
            <a:endParaRPr lang="pt-BR" sz="2800" dirty="0">
              <a:latin typeface="Calibri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28596" y="2714620"/>
            <a:ext cx="850112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sz="2600" dirty="0" smtClean="0">
                <a:solidFill>
                  <a:srgbClr val="FF0000"/>
                </a:solidFill>
                <a:latin typeface="Calibri" pitchFamily="34" charset="0"/>
              </a:rPr>
              <a:t>Pacto Internacional dos Direitos Civis e Políticos.</a:t>
            </a:r>
          </a:p>
          <a:p>
            <a:pPr>
              <a:buFont typeface="Wingdings" pitchFamily="2" charset="2"/>
              <a:buChar char="ü"/>
            </a:pPr>
            <a:r>
              <a:rPr lang="pt-BR" sz="2600" dirty="0" smtClean="0">
                <a:solidFill>
                  <a:srgbClr val="FF0000"/>
                </a:solidFill>
                <a:latin typeface="Calibri" pitchFamily="34" charset="0"/>
              </a:rPr>
              <a:t>Pacto Internacional dos Direitos Econômicos, Sociais e Culturais.</a:t>
            </a:r>
            <a:endParaRPr lang="pt-BR" sz="2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57158" y="4000504"/>
            <a:ext cx="8286808" cy="163121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endParaRPr lang="pt-BR" sz="2200" b="1" dirty="0" smtClean="0"/>
          </a:p>
          <a:p>
            <a:pPr algn="ctr"/>
            <a:r>
              <a:rPr lang="pt-BR" sz="2800" b="1" dirty="0" smtClean="0">
                <a:latin typeface="Calibri" pitchFamily="34" charset="0"/>
              </a:rPr>
              <a:t>Você conhece o significado desses direitos em sua vida?</a:t>
            </a:r>
          </a:p>
          <a:p>
            <a:pPr algn="ctr"/>
            <a:endParaRPr lang="pt-BR" sz="22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1 - Introdução aos Direitos Humanos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8</a:t>
            </a:fld>
            <a:r>
              <a:rPr lang="pt-BR" dirty="0" smtClean="0"/>
              <a:t>/13</a:t>
            </a:r>
            <a:endParaRPr lang="pt-B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7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4929198"/>
            <a:ext cx="8685911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Direitos Civis e Políticos</a:t>
            </a:r>
            <a:r>
              <a:rPr lang="pt-BR" sz="2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-</a:t>
            </a:r>
            <a:r>
              <a:rPr kumimoji="0" lang="pt-B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São as condições necessárias e imprescindíveis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para garantir a liberdade individual e coletiva e o exercício da democracia.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 possibilidade de cada indivíduo  contribuir  em relação às decisões sobre o destino de todos. </a:t>
            </a:r>
            <a:endParaRPr kumimoji="0" lang="pt-B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714612" y="1214422"/>
            <a:ext cx="3526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pt-BR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Direitos de Liberdade</a:t>
            </a:r>
            <a:endParaRPr lang="pt-BR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214554"/>
            <a:ext cx="2141529" cy="21415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CaixaDeTexto 6"/>
          <p:cNvSpPr txBox="1"/>
          <p:nvPr/>
        </p:nvSpPr>
        <p:spPr>
          <a:xfrm>
            <a:off x="357158" y="4357694"/>
            <a:ext cx="19900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 eaLnBrk="0" hangingPunct="0"/>
            <a:r>
              <a:rPr lang="pt-B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Liberdade  de expressão,</a:t>
            </a:r>
          </a:p>
          <a:p>
            <a:pPr lvl="0" algn="ctr" eaLnBrk="0" hangingPunct="0"/>
            <a:r>
              <a:rPr lang="pt-B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direito de ir e vir</a:t>
            </a:r>
            <a:endParaRPr lang="pt-BR" dirty="0">
              <a:latin typeface="Calibri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2143116"/>
            <a:ext cx="2000264" cy="22178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CaixaDeTexto 8"/>
          <p:cNvSpPr txBox="1"/>
          <p:nvPr/>
        </p:nvSpPr>
        <p:spPr>
          <a:xfrm>
            <a:off x="3286116" y="4357694"/>
            <a:ext cx="1491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Direito de votar e </a:t>
            </a:r>
          </a:p>
          <a:p>
            <a:pPr algn="ctr"/>
            <a:r>
              <a:rPr lang="pt-B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ser votado</a:t>
            </a:r>
            <a:endParaRPr lang="pt-BR" sz="1400" dirty="0">
              <a:latin typeface="Calibri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2214554"/>
            <a:ext cx="2786082" cy="21431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CaixaDeTexto 10"/>
          <p:cNvSpPr txBox="1"/>
          <p:nvPr/>
        </p:nvSpPr>
        <p:spPr>
          <a:xfrm>
            <a:off x="5572132" y="4357694"/>
            <a:ext cx="28789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Liberdade de pensamento, direito de</a:t>
            </a:r>
          </a:p>
          <a:p>
            <a:pPr algn="ctr"/>
            <a:r>
              <a:rPr lang="pt-BR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associação e manifestação</a:t>
            </a:r>
            <a:endParaRPr lang="pt-BR" sz="1400" dirty="0"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/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/>
              <a:t>Módulo I Unidade I </a:t>
            </a:r>
            <a:r>
              <a:rPr lang="pt-BR" sz="2000" b="1" dirty="0">
                <a:solidFill>
                  <a:srgbClr val="C00000"/>
                </a:solidFill>
              </a:rPr>
              <a:t>Aula 1 - Introdução aos Direitos Humanos</a:t>
            </a: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9</a:t>
            </a:fld>
            <a:r>
              <a:rPr lang="pt-BR" dirty="0" smtClean="0"/>
              <a:t>/13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 rot="16200000">
            <a:off x="8086128" y="3272458"/>
            <a:ext cx="93326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 smtClean="0">
                <a:latin typeface="Calibri" pitchFamily="34" charset="0"/>
              </a:rPr>
              <a:t>Foto: </a:t>
            </a:r>
            <a:r>
              <a:rPr lang="pt-BR" sz="1000" dirty="0" err="1" smtClean="0">
                <a:latin typeface="Calibri" pitchFamily="34" charset="0"/>
              </a:rPr>
              <a:t>Abrandh</a:t>
            </a:r>
            <a:endParaRPr lang="pt-BR" sz="1000" dirty="0"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800" decel="100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  <p:bldP spid="7" grpId="0"/>
      <p:bldP spid="9" grpId="0"/>
      <p:bldP spid="11" grpId="0"/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867</TotalTime>
  <Words>824</Words>
  <Application>Microsoft Office PowerPoint</Application>
  <PresentationFormat>Apresentação na tela (4:3)</PresentationFormat>
  <Paragraphs>123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Papel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Cleia</dc:creator>
  <cp:lastModifiedBy>GEO</cp:lastModifiedBy>
  <cp:revision>85</cp:revision>
  <dcterms:created xsi:type="dcterms:W3CDTF">2009-05-14T20:59:51Z</dcterms:created>
  <dcterms:modified xsi:type="dcterms:W3CDTF">2009-06-17T10:23:41Z</dcterms:modified>
</cp:coreProperties>
</file>